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0" r:id="rId3"/>
    <p:sldId id="267" r:id="rId4"/>
    <p:sldId id="271" r:id="rId5"/>
    <p:sldId id="272" r:id="rId6"/>
    <p:sldId id="268" r:id="rId7"/>
    <p:sldId id="273" r:id="rId8"/>
    <p:sldId id="270" r:id="rId9"/>
    <p:sldId id="27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40E97-669B-41D9-9731-6FFDB35B90E3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52195-DFE6-43E1-91B4-1018E34DA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9/18/2015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49486D-9363-49E6-BF19-37CB170AE22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AF5E65E-ED59-4104-9A9A-477C1ACD5BE5}" type="datetime1">
              <a:rPr lang="en-US" smtClean="0"/>
              <a:t>9/18/2015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0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3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8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6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9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C65DE-591C-48E0-BFC0-8F29F22E797F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DBB4C-ACFD-4F6B-A972-17B18B70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3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6400800" cy="1295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 err="1" smtClean="0"/>
              <a:t>Thrival</a:t>
            </a:r>
            <a:r>
              <a:rPr lang="en-US" sz="3600" b="1" dirty="0" smtClean="0"/>
              <a:t> Festival: Big Data &amp; You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i="1" dirty="0" smtClean="0"/>
              <a:t>September 22, 2015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2514600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724400"/>
            <a:ext cx="64008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latin typeface="Calibri" pitchFamily="34" charset="0"/>
              </a:rPr>
              <a:t>@</a:t>
            </a:r>
            <a:r>
              <a:rPr lang="en-US" sz="2400" dirty="0" err="1" smtClean="0">
                <a:latin typeface="Calibri" pitchFamily="34" charset="0"/>
              </a:rPr>
              <a:t>ErikOpenRecords</a:t>
            </a:r>
            <a:endParaRPr lang="en-US" sz="24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400" dirty="0">
                <a:latin typeface="Calibri" pitchFamily="34" charset="0"/>
              </a:rPr>
              <a:t>@</a:t>
            </a:r>
            <a:r>
              <a:rPr lang="en-US" sz="2400" dirty="0" err="1">
                <a:latin typeface="Calibri" pitchFamily="34" charset="0"/>
              </a:rPr>
              <a:t>OpenRecordsPA</a:t>
            </a:r>
            <a:endParaRPr lang="en-US" sz="2400" dirty="0">
              <a:latin typeface="Calibri" pitchFamily="34" charset="0"/>
            </a:endParaRPr>
          </a:p>
          <a:p>
            <a:pPr algn="ctr" eaLnBrk="1" hangingPunct="1"/>
            <a:r>
              <a:rPr lang="en-US" sz="2400" dirty="0" smtClean="0">
                <a:latin typeface="Calibri" pitchFamily="34" charset="0"/>
              </a:rPr>
              <a:t>earneson@pa.gov</a:t>
            </a:r>
          </a:p>
          <a:p>
            <a:pPr algn="ctr" eaLnBrk="1" hangingPunct="1"/>
            <a:r>
              <a:rPr lang="en-US" sz="2400" dirty="0">
                <a:latin typeface="Calibri" pitchFamily="34" charset="0"/>
              </a:rPr>
              <a:t>(717) </a:t>
            </a:r>
            <a:r>
              <a:rPr lang="en-US" sz="2400" dirty="0" smtClean="0">
                <a:latin typeface="Calibri" pitchFamily="34" charset="0"/>
              </a:rPr>
              <a:t>346-9903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1026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Gov’t Collects a LOT of Data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Non-Personal:</a:t>
            </a:r>
          </a:p>
          <a:p>
            <a:r>
              <a:rPr lang="en-US" i="1" dirty="0"/>
              <a:t>Video: </a:t>
            </a:r>
            <a:r>
              <a:rPr lang="en-US" i="1" dirty="0" err="1"/>
              <a:t>Dashcams</a:t>
            </a:r>
            <a:r>
              <a:rPr lang="en-US" i="1" dirty="0"/>
              <a:t>, </a:t>
            </a:r>
            <a:r>
              <a:rPr lang="en-US" i="1" dirty="0" err="1"/>
              <a:t>Bodycams</a:t>
            </a:r>
            <a:r>
              <a:rPr lang="en-US" i="1" dirty="0"/>
              <a:t>, Drones</a:t>
            </a:r>
          </a:p>
          <a:p>
            <a:r>
              <a:rPr lang="en-US" dirty="0" smtClean="0"/>
              <a:t>GIS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Economic Data, incl. Gov’t Budgets</a:t>
            </a:r>
          </a:p>
          <a:p>
            <a:r>
              <a:rPr lang="en-US" dirty="0" smtClean="0"/>
              <a:t>Aggregated Data (e.g., voter participation)</a:t>
            </a:r>
          </a:p>
          <a:p>
            <a:r>
              <a:rPr lang="en-US" dirty="0"/>
              <a:t>Air Monitoring Test Results</a:t>
            </a:r>
          </a:p>
          <a:p>
            <a:r>
              <a:rPr lang="en-US" dirty="0" smtClean="0"/>
              <a:t>More</a:t>
            </a:r>
            <a:r>
              <a:rPr lang="en-US" dirty="0" smtClean="0"/>
              <a:t>: e.g., OpenDataPhilly.org</a:t>
            </a:r>
          </a:p>
        </p:txBody>
      </p:sp>
    </p:spTree>
    <p:extLst>
      <p:ext uri="{BB962C8B-B14F-4D97-AF65-F5344CB8AC3E}">
        <p14:creationId xmlns:p14="http://schemas.microsoft.com/office/powerpoint/2010/main" val="368851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Gov’t Collects a LOT of Data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Personal:</a:t>
            </a:r>
          </a:p>
          <a:p>
            <a:r>
              <a:rPr lang="en-US" dirty="0" smtClean="0"/>
              <a:t>Driver’s License &amp; Voter Registration</a:t>
            </a:r>
          </a:p>
          <a:p>
            <a:r>
              <a:rPr lang="en-US" dirty="0" smtClean="0"/>
              <a:t>Property Deeds</a:t>
            </a:r>
          </a:p>
          <a:p>
            <a:r>
              <a:rPr lang="en-US" dirty="0" smtClean="0"/>
              <a:t>Marriage License &amp; Divorce Records</a:t>
            </a:r>
          </a:p>
          <a:p>
            <a:r>
              <a:rPr lang="en-US" dirty="0" smtClean="0"/>
              <a:t>Birth Certificates</a:t>
            </a:r>
          </a:p>
          <a:p>
            <a:r>
              <a:rPr lang="en-US" dirty="0" smtClean="0"/>
              <a:t>Court Records (Criminal &amp; Civil)</a:t>
            </a:r>
          </a:p>
          <a:p>
            <a:r>
              <a:rPr lang="en-US" dirty="0" smtClean="0"/>
              <a:t>School Transcripts</a:t>
            </a:r>
          </a:p>
        </p:txBody>
      </p:sp>
    </p:spTree>
    <p:extLst>
      <p:ext uri="{BB962C8B-B14F-4D97-AF65-F5344CB8AC3E}">
        <p14:creationId xmlns:p14="http://schemas.microsoft.com/office/powerpoint/2010/main" val="393994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Some Gov’t Data is Public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Public access is governed by:</a:t>
            </a:r>
          </a:p>
          <a:p>
            <a:r>
              <a:rPr lang="en-US" dirty="0" smtClean="0"/>
              <a:t>Pennsylvania Right-to-Know Law (RTKL)</a:t>
            </a:r>
          </a:p>
          <a:p>
            <a:r>
              <a:rPr lang="en-US" dirty="0" smtClean="0"/>
              <a:t>Federal Freedom of Information Act (FOIA)</a:t>
            </a:r>
          </a:p>
          <a:p>
            <a:r>
              <a:rPr lang="en-US" dirty="0" smtClean="0"/>
              <a:t>Other Statutes, Regulations &amp; Court Orders</a:t>
            </a:r>
          </a:p>
        </p:txBody>
      </p:sp>
    </p:spTree>
    <p:extLst>
      <p:ext uri="{BB962C8B-B14F-4D97-AF65-F5344CB8AC3E}">
        <p14:creationId xmlns:p14="http://schemas.microsoft.com/office/powerpoint/2010/main" val="283584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Big Data Can Benefit Gov’t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Benefits seen across agencies:</a:t>
            </a:r>
          </a:p>
          <a:p>
            <a:r>
              <a:rPr lang="en-US" dirty="0" smtClean="0"/>
              <a:t>Law enforcement analyzing petabytes of data to investigate crimes against children</a:t>
            </a:r>
          </a:p>
          <a:p>
            <a:r>
              <a:rPr lang="en-US" dirty="0" smtClean="0"/>
              <a:t>Drones sent in after disasters to compare landscape with pre-disaster mapping data</a:t>
            </a:r>
          </a:p>
          <a:p>
            <a:r>
              <a:rPr lang="en-US" dirty="0" smtClean="0"/>
              <a:t>Monitoring </a:t>
            </a:r>
            <a:r>
              <a:rPr lang="en-US" dirty="0"/>
              <a:t>complex transportation </a:t>
            </a:r>
            <a:r>
              <a:rPr lang="en-US" dirty="0" smtClean="0"/>
              <a:t>systems w/ </a:t>
            </a:r>
            <a:r>
              <a:rPr lang="en-US" dirty="0"/>
              <a:t>r</a:t>
            </a:r>
            <a:r>
              <a:rPr lang="en-US" dirty="0" smtClean="0"/>
              <a:t>eal-time </a:t>
            </a:r>
            <a:r>
              <a:rPr lang="en-US" dirty="0"/>
              <a:t>analysis </a:t>
            </a:r>
            <a:r>
              <a:rPr lang="en-US" dirty="0" smtClean="0"/>
              <a:t>to </a:t>
            </a:r>
            <a:r>
              <a:rPr lang="en-US" dirty="0"/>
              <a:t>anticipate </a:t>
            </a:r>
            <a:r>
              <a:rPr lang="en-US" dirty="0" smtClean="0"/>
              <a:t>problems</a:t>
            </a:r>
          </a:p>
          <a:p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5715000"/>
            <a:ext cx="822960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i="1" dirty="0" smtClean="0"/>
              <a:t>NOTE: 1 petabyte = 1,000,000 gigabytes</a:t>
            </a:r>
          </a:p>
        </p:txBody>
      </p:sp>
    </p:spTree>
    <p:extLst>
      <p:ext uri="{BB962C8B-B14F-4D97-AF65-F5344CB8AC3E}">
        <p14:creationId xmlns:p14="http://schemas.microsoft.com/office/powerpoint/2010/main" val="89736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Big Gov’t vs. Big Data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800600"/>
            <a:ext cx="560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7067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585119"/>
            <a:ext cx="8229600" cy="777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GovTech.com: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4141177"/>
            <a:ext cx="8229600" cy="777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FiveThirtyEight.com: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28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Big Gov’t vs. Big Data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585119"/>
            <a:ext cx="8229600" cy="777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FiveThirtyEight.com: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143000" y="2384304"/>
            <a:ext cx="7543800" cy="348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Goudy Old Style" panose="02020502050305020303" pitchFamily="18" charset="0"/>
                <a:cs typeface="Calibri" panose="020F0502020204030204" pitchFamily="34" charset="0"/>
              </a:rPr>
              <a:t>“Big data” may have revolutionized industries from advertising to transportation, but many of our most vital economic statistics are still based on methods that are decidedly, well, small.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9600" y="2536705"/>
            <a:ext cx="8229600" cy="777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9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Big Gov’t vs. Big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FiveThirtyEight.com found that:</a:t>
            </a:r>
          </a:p>
          <a:p>
            <a:r>
              <a:rPr lang="en-US" dirty="0" smtClean="0"/>
              <a:t>Unemployment </a:t>
            </a:r>
            <a:r>
              <a:rPr lang="en-US" dirty="0" smtClean="0"/>
              <a:t>rate calculated </a:t>
            </a:r>
            <a:r>
              <a:rPr lang="en-US" dirty="0" smtClean="0"/>
              <a:t>via </a:t>
            </a:r>
            <a:r>
              <a:rPr lang="en-US" dirty="0" smtClean="0"/>
              <a:t>phone </a:t>
            </a:r>
            <a:r>
              <a:rPr lang="en-US" dirty="0" smtClean="0"/>
              <a:t>polls</a:t>
            </a:r>
          </a:p>
          <a:p>
            <a:r>
              <a:rPr lang="en-US" dirty="0" smtClean="0"/>
              <a:t>Retail sales calculated via paper forms</a:t>
            </a:r>
          </a:p>
          <a:p>
            <a:r>
              <a:rPr lang="en-US" dirty="0" smtClean="0"/>
              <a:t>Inflation </a:t>
            </a:r>
            <a:r>
              <a:rPr lang="en-US" dirty="0" smtClean="0"/>
              <a:t>calculated </a:t>
            </a:r>
            <a:r>
              <a:rPr lang="en-US" dirty="0" smtClean="0"/>
              <a:t>via on-site inspections</a:t>
            </a:r>
          </a:p>
          <a:p>
            <a:r>
              <a:rPr lang="en-US" dirty="0" smtClean="0"/>
              <a:t>Agencies often don’t share data w/ each other</a:t>
            </a:r>
          </a:p>
          <a:p>
            <a:r>
              <a:rPr lang="en-US" dirty="0"/>
              <a:t>Other countries offer easier access to </a:t>
            </a:r>
            <a:r>
              <a:rPr lang="en-US" dirty="0" smtClean="0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Examples of Gov’t Open Data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Open Data Websites:</a:t>
            </a:r>
          </a:p>
          <a:p>
            <a:r>
              <a:rPr lang="en-US" dirty="0"/>
              <a:t>d</a:t>
            </a:r>
            <a:r>
              <a:rPr lang="en-US" dirty="0" smtClean="0"/>
              <a:t>ata.gov (federal gov’t)</a:t>
            </a:r>
          </a:p>
          <a:p>
            <a:r>
              <a:rPr lang="en-US" dirty="0"/>
              <a:t>data.hawaii.gov </a:t>
            </a:r>
            <a:r>
              <a:rPr lang="en-US" dirty="0" smtClean="0"/>
              <a:t>(Hawaii)</a:t>
            </a:r>
          </a:p>
          <a:p>
            <a:r>
              <a:rPr lang="en-US" dirty="0" smtClean="0"/>
              <a:t>data.illinois.gov (Illinois)</a:t>
            </a:r>
          </a:p>
          <a:p>
            <a:r>
              <a:rPr lang="en-US" dirty="0" smtClean="0"/>
              <a:t>data.maryland.gov (Maryland)</a:t>
            </a:r>
          </a:p>
          <a:p>
            <a:r>
              <a:rPr lang="en-US" dirty="0" smtClean="0"/>
              <a:t>data.ny.gov (New York)</a:t>
            </a:r>
          </a:p>
          <a:p>
            <a:r>
              <a:rPr lang="en-US" dirty="0" smtClean="0"/>
              <a:t>data.ok.gov (Oklahoma)</a:t>
            </a:r>
          </a:p>
          <a:p>
            <a:r>
              <a:rPr lang="en-US" dirty="0" smtClean="0"/>
              <a:t>opendata.utah.gov (Utah)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24600" y="2858362"/>
            <a:ext cx="2286000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These six states ranked highest in an August 2014 report published by the Center for Data Innovation: </a:t>
            </a:r>
            <a:r>
              <a:rPr lang="en-US" b="1" dirty="0" smtClean="0"/>
              <a:t>datainnovation.org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6822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6400800" cy="1295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 smtClean="0"/>
              <a:t>THANK YOU</a:t>
            </a:r>
            <a:endParaRPr lang="en-US" sz="3600" i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2514600"/>
            <a:ext cx="4267200" cy="523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Erik Arneson, Executive Director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1524000" y="4724400"/>
            <a:ext cx="64008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dirty="0" smtClean="0">
                <a:latin typeface="Calibri" pitchFamily="34" charset="0"/>
              </a:rPr>
              <a:t>@</a:t>
            </a:r>
            <a:r>
              <a:rPr lang="en-US" sz="2400" dirty="0" err="1" smtClean="0">
                <a:latin typeface="Calibri" pitchFamily="34" charset="0"/>
              </a:rPr>
              <a:t>ErikOpenRecords</a:t>
            </a:r>
            <a:endParaRPr lang="en-US" sz="2400" dirty="0" smtClean="0">
              <a:latin typeface="Calibri" pitchFamily="34" charset="0"/>
            </a:endParaRPr>
          </a:p>
          <a:p>
            <a:pPr algn="ctr" eaLnBrk="1" hangingPunct="1"/>
            <a:r>
              <a:rPr lang="en-US" sz="2400" dirty="0">
                <a:latin typeface="Calibri" pitchFamily="34" charset="0"/>
              </a:rPr>
              <a:t>@</a:t>
            </a:r>
            <a:r>
              <a:rPr lang="en-US" sz="2400" dirty="0" err="1">
                <a:latin typeface="Calibri" pitchFamily="34" charset="0"/>
              </a:rPr>
              <a:t>OpenRecordsPA</a:t>
            </a:r>
            <a:endParaRPr lang="en-US" sz="2400" dirty="0">
              <a:latin typeface="Calibri" pitchFamily="34" charset="0"/>
            </a:endParaRPr>
          </a:p>
          <a:p>
            <a:pPr algn="ctr" eaLnBrk="1" hangingPunct="1"/>
            <a:r>
              <a:rPr lang="en-US" sz="2400" dirty="0" smtClean="0">
                <a:latin typeface="Calibri" pitchFamily="34" charset="0"/>
              </a:rPr>
              <a:t>earneson@pa.gov</a:t>
            </a:r>
            <a:endParaRPr lang="en-US" sz="2400" dirty="0">
              <a:latin typeface="Calibri" pitchFamily="34" charset="0"/>
            </a:endParaRPr>
          </a:p>
          <a:p>
            <a:pPr algn="ctr" eaLnBrk="1" hangingPunct="1"/>
            <a:r>
              <a:rPr lang="en-US" sz="2400" dirty="0">
                <a:latin typeface="Calibri" pitchFamily="34" charset="0"/>
              </a:rPr>
              <a:t>(717) </a:t>
            </a:r>
            <a:r>
              <a:rPr lang="en-US" sz="2400" dirty="0" smtClean="0">
                <a:latin typeface="Calibri" pitchFamily="34" charset="0"/>
              </a:rPr>
              <a:t>346-9903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1026" name="Picture 2" descr="O:\ExecutiveOffice_241010100\OOR_Logos_and_Pictures\Open Records_Logo elongat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5962118" cy="14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62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349</Words>
  <Application>Microsoft Office PowerPoint</Application>
  <PresentationFormat>On-screen Show (4:3)</PresentationFormat>
  <Paragraphs>66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Thrival Festival: Big Data &amp; You September 22, 2015</vt:lpstr>
      <vt:lpstr>Gov’t Collects a LOT of Data</vt:lpstr>
      <vt:lpstr>Gov’t Collects a LOT of Data</vt:lpstr>
      <vt:lpstr>Some Gov’t Data is Public</vt:lpstr>
      <vt:lpstr>Big Data Can Benefit Gov’t</vt:lpstr>
      <vt:lpstr>Big Gov’t vs. Big Data</vt:lpstr>
      <vt:lpstr>Big Gov’t vs. Big Data</vt:lpstr>
      <vt:lpstr>Big Gov’t vs. Big Data</vt:lpstr>
      <vt:lpstr>Examples of Gov’t Open Data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to Know Law Current Issues Phone Number: 717.346.9903 http: //openrecords.state.pa.us</dc:title>
  <dc:creator>Spiess, George</dc:creator>
  <cp:lastModifiedBy>Erik Arneson</cp:lastModifiedBy>
  <cp:revision>32</cp:revision>
  <cp:lastPrinted>2015-09-18T12:50:53Z</cp:lastPrinted>
  <dcterms:created xsi:type="dcterms:W3CDTF">2015-06-09T13:12:04Z</dcterms:created>
  <dcterms:modified xsi:type="dcterms:W3CDTF">2015-09-18T12:50:57Z</dcterms:modified>
</cp:coreProperties>
</file>