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7" r:id="rId2"/>
    <p:sldId id="296" r:id="rId3"/>
    <p:sldId id="299" r:id="rId4"/>
    <p:sldId id="300" r:id="rId5"/>
    <p:sldId id="301" r:id="rId6"/>
    <p:sldId id="260" r:id="rId7"/>
    <p:sldId id="295" r:id="rId8"/>
    <p:sldId id="302" r:id="rId9"/>
    <p:sldId id="303" r:id="rId10"/>
    <p:sldId id="304" r:id="rId11"/>
    <p:sldId id="305" r:id="rId12"/>
    <p:sldId id="306" r:id="rId13"/>
    <p:sldId id="307" r:id="rId14"/>
    <p:sldId id="310" r:id="rId15"/>
    <p:sldId id="308" r:id="rId16"/>
    <p:sldId id="294" r:id="rId17"/>
    <p:sldId id="284" r:id="rId18"/>
    <p:sldId id="288" r:id="rId19"/>
    <p:sldId id="282" r:id="rId20"/>
    <p:sldId id="271" r:id="rId21"/>
    <p:sldId id="292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D40E97-669B-41D9-9731-6FFDB35B90E3}" type="datetimeFigureOut">
              <a:rPr lang="en-US" smtClean="0"/>
              <a:t>11/20/2015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C52195-DFE6-43E1-91B4-1018E34DA4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3061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F49486D-9363-49E6-BF19-37CB170AE220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9AF5E65E-ED59-4104-9A9A-477C1ACD5BE5}" type="datetime1">
              <a:rPr lang="en-US" smtClean="0"/>
              <a:t>11/20/2015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F49486D-9363-49E6-BF19-37CB170AE220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9AF5E65E-ED59-4104-9A9A-477C1ACD5BE5}" type="datetime1">
              <a:rPr lang="en-US" smtClean="0"/>
              <a:t>11/20/2015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4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11/20/2015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205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11/20/2015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932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11/20/2015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550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11/20/2015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281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11/20/2015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439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11/20/2015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067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11/20/2015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048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4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4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11/20/2015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7993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6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11/20/2015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162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11/20/2015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81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3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3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11/20/2015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3779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3C65DE-591C-48E0-BFC0-8F29F22E797F}" type="datetimeFigureOut">
              <a:rPr lang="en-US" smtClean="0"/>
              <a:t>11/20/2015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530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openrecords.pa.gov/" TargetMode="External"/><Relationship Id="rId7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earneson@pa.gov" TargetMode="External"/><Relationship Id="rId5" Type="http://schemas.openxmlformats.org/officeDocument/2006/relationships/hyperlink" Target="https://twitter.com/OpenRecordsPA" TargetMode="External"/><Relationship Id="rId4" Type="http://schemas.openxmlformats.org/officeDocument/2006/relationships/hyperlink" Target="https://twitter.com/ErikOpenRecords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openrecords.pa.gov/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openrecords.pa.gov/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ErikOpenRecords" TargetMode="External"/><Relationship Id="rId2" Type="http://schemas.openxmlformats.org/officeDocument/2006/relationships/hyperlink" Target="http://openrecordspa.wordpress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twitter.com/OpenRecordsPA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openrecords.pa.gov/" TargetMode="External"/><Relationship Id="rId7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earneson@pa.gov" TargetMode="External"/><Relationship Id="rId5" Type="http://schemas.openxmlformats.org/officeDocument/2006/relationships/hyperlink" Target="https://twitter.com/OpenRecordsPA" TargetMode="External"/><Relationship Id="rId4" Type="http://schemas.openxmlformats.org/officeDocument/2006/relationships/hyperlink" Target="https://twitter.com/ErikOpenRecord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1219200" y="2971800"/>
            <a:ext cx="7010400" cy="1295400"/>
          </a:xfrm>
        </p:spPr>
        <p:txBody>
          <a:bodyPr>
            <a:noAutofit/>
          </a:bodyPr>
          <a:lstStyle/>
          <a:p>
            <a:pPr eaLnBrk="1" hangingPunct="1"/>
            <a:r>
              <a:rPr lang="en-US" sz="3200" b="1" dirty="0" smtClean="0"/>
              <a:t>County Commissioners Association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2800" i="1" dirty="0" smtClean="0"/>
              <a:t>November 23, 2015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38259" y="2413002"/>
            <a:ext cx="4267200" cy="523037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dirty="0" smtClean="0">
                <a:solidFill>
                  <a:schemeClr val="tx2"/>
                </a:solidFill>
              </a:rPr>
              <a:t>Erik Arneson, Executive Director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2053" name="TextBox 5"/>
          <p:cNvSpPr txBox="1">
            <a:spLocks noChangeArrowheads="1"/>
          </p:cNvSpPr>
          <p:nvPr/>
        </p:nvSpPr>
        <p:spPr bwMode="auto">
          <a:xfrm>
            <a:off x="1524000" y="4336991"/>
            <a:ext cx="6400800" cy="163121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000" dirty="0" smtClean="0">
                <a:latin typeface="Calibri" pitchFamily="34" charset="0"/>
                <a:hlinkClick r:id="rId3"/>
              </a:rPr>
              <a:t>http://openrecords.pa.gov</a:t>
            </a:r>
            <a:endParaRPr lang="en-US" sz="2000" dirty="0" smtClean="0">
              <a:latin typeface="Calibri" pitchFamily="34" charset="0"/>
            </a:endParaRPr>
          </a:p>
          <a:p>
            <a:pPr algn="ctr" eaLnBrk="1" hangingPunct="1"/>
            <a:r>
              <a:rPr lang="en-US" sz="2000" dirty="0" smtClean="0">
                <a:latin typeface="Calibri" pitchFamily="34" charset="0"/>
                <a:hlinkClick r:id="rId4"/>
              </a:rPr>
              <a:t>@</a:t>
            </a:r>
            <a:r>
              <a:rPr lang="en-US" sz="2000" dirty="0" err="1" smtClean="0">
                <a:latin typeface="Calibri" pitchFamily="34" charset="0"/>
                <a:hlinkClick r:id="rId4"/>
              </a:rPr>
              <a:t>ErikOpenRecords</a:t>
            </a:r>
            <a:endParaRPr lang="en-US" sz="2000" dirty="0" smtClean="0">
              <a:latin typeface="Calibri" pitchFamily="34" charset="0"/>
            </a:endParaRPr>
          </a:p>
          <a:p>
            <a:pPr algn="ctr" eaLnBrk="1" hangingPunct="1"/>
            <a:r>
              <a:rPr lang="en-US" sz="2000" dirty="0" smtClean="0">
                <a:latin typeface="Calibri" pitchFamily="34" charset="0"/>
                <a:hlinkClick r:id="rId5"/>
              </a:rPr>
              <a:t>@</a:t>
            </a:r>
            <a:r>
              <a:rPr lang="en-US" sz="2000" dirty="0" err="1" smtClean="0">
                <a:latin typeface="Calibri" pitchFamily="34" charset="0"/>
                <a:hlinkClick r:id="rId5"/>
              </a:rPr>
              <a:t>OpenRecordsPA</a:t>
            </a:r>
            <a:endParaRPr lang="en-US" sz="2000" dirty="0">
              <a:latin typeface="Calibri" pitchFamily="34" charset="0"/>
            </a:endParaRPr>
          </a:p>
          <a:p>
            <a:pPr algn="ctr" eaLnBrk="1" hangingPunct="1"/>
            <a:r>
              <a:rPr lang="en-US" sz="2000" dirty="0" smtClean="0">
                <a:latin typeface="Calibri" pitchFamily="34" charset="0"/>
                <a:hlinkClick r:id="rId6"/>
              </a:rPr>
              <a:t>earneson@pa.gov</a:t>
            </a:r>
            <a:endParaRPr lang="en-US" sz="2000" dirty="0" smtClean="0">
              <a:latin typeface="Calibri" pitchFamily="34" charset="0"/>
            </a:endParaRPr>
          </a:p>
          <a:p>
            <a:pPr algn="ctr" eaLnBrk="1" hangingPunct="1"/>
            <a:r>
              <a:rPr lang="en-US" sz="2000" dirty="0" smtClean="0">
                <a:latin typeface="Calibri" pitchFamily="34" charset="0"/>
              </a:rPr>
              <a:t>(</a:t>
            </a:r>
            <a:r>
              <a:rPr lang="en-US" sz="2000" dirty="0">
                <a:latin typeface="Calibri" pitchFamily="34" charset="0"/>
              </a:rPr>
              <a:t>717) </a:t>
            </a:r>
            <a:r>
              <a:rPr lang="en-US" sz="2000" dirty="0" smtClean="0">
                <a:latin typeface="Calibri" pitchFamily="34" charset="0"/>
              </a:rPr>
              <a:t>346-9903</a:t>
            </a:r>
            <a:endParaRPr lang="en-US" sz="2000" dirty="0">
              <a:latin typeface="Calibri" pitchFamily="34" charset="0"/>
            </a:endParaRPr>
          </a:p>
        </p:txBody>
      </p:sp>
      <p:pic>
        <p:nvPicPr>
          <p:cNvPr id="7" name="Picture 2" descr="O:\ExecutiveOffice_241010100\OOR_Logos_and_Pictures\Open Records_Logo elongated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3341" y="990600"/>
            <a:ext cx="5962118" cy="1458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3160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Don’t Fear Transparency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Embracing transparency is the best policy</a:t>
            </a:r>
          </a:p>
          <a:p>
            <a:r>
              <a:rPr lang="en-US" dirty="0" smtClean="0"/>
              <a:t>The goal </a:t>
            </a:r>
            <a:r>
              <a:rPr lang="en-US" dirty="0"/>
              <a:t>of the </a:t>
            </a:r>
            <a:r>
              <a:rPr lang="en-US" dirty="0" smtClean="0"/>
              <a:t>Right-to-Know Law (as said by the Supreme Court</a:t>
            </a:r>
            <a:r>
              <a:rPr lang="en-US" dirty="0" smtClean="0"/>
              <a:t>) is “to </a:t>
            </a:r>
            <a:r>
              <a:rPr lang="en-US" dirty="0"/>
              <a:t>empower citizens by affording them access to information concerning the activities of their </a:t>
            </a:r>
            <a:r>
              <a:rPr lang="en-US" dirty="0" smtClean="0"/>
              <a:t>government”</a:t>
            </a:r>
          </a:p>
          <a:p>
            <a:r>
              <a:rPr lang="en-US" dirty="0" smtClean="0"/>
              <a:t>Constituents </a:t>
            </a:r>
            <a:r>
              <a:rPr lang="en-US" i="1" dirty="0" smtClean="0"/>
              <a:t>expect</a:t>
            </a:r>
            <a:r>
              <a:rPr lang="en-US" dirty="0" smtClean="0"/>
              <a:t> transparency</a:t>
            </a:r>
          </a:p>
        </p:txBody>
      </p:sp>
    </p:spTree>
    <p:extLst>
      <p:ext uri="{BB962C8B-B14F-4D97-AF65-F5344CB8AC3E}">
        <p14:creationId xmlns:p14="http://schemas.microsoft.com/office/powerpoint/2010/main" val="134986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Cut RTK Requests Up Front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Many records can/should be instantly available</a:t>
            </a:r>
          </a:p>
          <a:p>
            <a:r>
              <a:rPr lang="en-US" dirty="0" smtClean="0"/>
              <a:t>Constituents want information online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 smtClean="0"/>
              <a:t> Meeting minutes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 smtClean="0"/>
              <a:t> Budget documents, including spending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 smtClean="0"/>
              <a:t> RFPs </a:t>
            </a:r>
            <a:r>
              <a:rPr lang="en-US" sz="3200" dirty="0" smtClean="0"/>
              <a:t>and contracts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 smtClean="0"/>
              <a:t> Election </a:t>
            </a:r>
            <a:r>
              <a:rPr lang="en-US" sz="3200" dirty="0"/>
              <a:t>results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 smtClean="0"/>
              <a:t> </a:t>
            </a:r>
            <a:r>
              <a:rPr lang="en-US" sz="3200" dirty="0" smtClean="0"/>
              <a:t>Job </a:t>
            </a:r>
            <a:r>
              <a:rPr lang="en-US" sz="3200" dirty="0" smtClean="0"/>
              <a:t>openings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 smtClean="0"/>
              <a:t> Park maps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478593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Look at Other County Websites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No need to reinvent the wheel</a:t>
            </a:r>
          </a:p>
          <a:p>
            <a:r>
              <a:rPr lang="en-US" dirty="0" smtClean="0"/>
              <a:t>Counties with very </a:t>
            </a:r>
            <a:r>
              <a:rPr lang="en-US" dirty="0" smtClean="0"/>
              <a:t>good </a:t>
            </a:r>
            <a:r>
              <a:rPr lang="en-US" dirty="0" smtClean="0"/>
              <a:t>websites include:</a:t>
            </a:r>
            <a:endParaRPr lang="en-US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/>
              <a:t> Lancaster County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 smtClean="0"/>
              <a:t> </a:t>
            </a:r>
            <a:r>
              <a:rPr lang="en-US" sz="3200" dirty="0" smtClean="0"/>
              <a:t>Montgomery County</a:t>
            </a:r>
          </a:p>
          <a:p>
            <a:r>
              <a:rPr lang="en-US" dirty="0" smtClean="0"/>
              <a:t>Think </a:t>
            </a:r>
            <a:r>
              <a:rPr lang="en-US" dirty="0" smtClean="0"/>
              <a:t>like a constituent, not an official</a:t>
            </a:r>
            <a:endParaRPr lang="en-US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 smtClean="0"/>
              <a:t> “How do I… ?” section on website</a:t>
            </a:r>
          </a:p>
        </p:txBody>
      </p:sp>
    </p:spTree>
    <p:extLst>
      <p:ext uri="{BB962C8B-B14F-4D97-AF65-F5344CB8AC3E}">
        <p14:creationId xmlns:p14="http://schemas.microsoft.com/office/powerpoint/2010/main" val="1183216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Have a Good AORO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AORO = Agency Open Records Officer</a:t>
            </a:r>
          </a:p>
          <a:p>
            <a:r>
              <a:rPr lang="en-US" dirty="0" smtClean="0"/>
              <a:t>Sometimes called “Right-to-Know Officer”</a:t>
            </a:r>
          </a:p>
          <a:p>
            <a:r>
              <a:rPr lang="en-US" sz="3200" dirty="0" smtClean="0"/>
              <a:t>A good AORO is absolutely vital</a:t>
            </a:r>
          </a:p>
          <a:p>
            <a:r>
              <a:rPr lang="en-US" dirty="0" smtClean="0"/>
              <a:t>Job responsibilities: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 smtClean="0"/>
              <a:t> Communicating with requesters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 smtClean="0"/>
              <a:t> Understanding agency record-keeping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 smtClean="0"/>
              <a:t> Meeting tight, inflexible deadlines</a:t>
            </a:r>
          </a:p>
        </p:txBody>
      </p:sp>
    </p:spTree>
    <p:extLst>
      <p:ext uri="{BB962C8B-B14F-4D97-AF65-F5344CB8AC3E}">
        <p14:creationId xmlns:p14="http://schemas.microsoft.com/office/powerpoint/2010/main" val="1961194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Understand the Right-to-Know Law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All </a:t>
            </a:r>
            <a:r>
              <a:rPr lang="en-US" b="1" u="sng" dirty="0" smtClean="0"/>
              <a:t>gov’t </a:t>
            </a:r>
            <a:r>
              <a:rPr lang="en-US" b="1" u="sng" dirty="0"/>
              <a:t>records are presumed to be </a:t>
            </a:r>
            <a:r>
              <a:rPr lang="en-US" b="1" u="sng" dirty="0" smtClean="0"/>
              <a:t>public</a:t>
            </a:r>
          </a:p>
          <a:p>
            <a:r>
              <a:rPr lang="en-US" dirty="0" smtClean="0"/>
              <a:t>Exceptions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 smtClean="0"/>
              <a:t> 30 exceptions in RTKL itself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 smtClean="0"/>
              <a:t> Other state statutes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 smtClean="0"/>
              <a:t> Federal law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/>
              <a:t> </a:t>
            </a:r>
            <a:r>
              <a:rPr lang="en-US" sz="3200" dirty="0" smtClean="0"/>
              <a:t>Court orders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688516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Exceptions to the RTKL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Exceptions in the RTKL </a:t>
            </a:r>
            <a:r>
              <a:rPr lang="en-US" b="1" u="sng" dirty="0" smtClean="0"/>
              <a:t>include:</a:t>
            </a:r>
            <a:endParaRPr lang="en-US" b="1" u="sng" dirty="0" smtClean="0"/>
          </a:p>
          <a:p>
            <a:r>
              <a:rPr lang="en-US" dirty="0" smtClean="0"/>
              <a:t>Public safety &amp; personal safety</a:t>
            </a:r>
          </a:p>
          <a:p>
            <a:r>
              <a:rPr lang="en-US" dirty="0" smtClean="0"/>
              <a:t>Social Security #s, driver’s license #s</a:t>
            </a:r>
          </a:p>
          <a:p>
            <a:r>
              <a:rPr lang="en-US" dirty="0" smtClean="0"/>
              <a:t>Employee performance reviews</a:t>
            </a:r>
          </a:p>
          <a:p>
            <a:r>
              <a:rPr lang="en-US" dirty="0" smtClean="0"/>
              <a:t>Medical records</a:t>
            </a:r>
          </a:p>
          <a:p>
            <a:r>
              <a:rPr lang="en-US" dirty="0" smtClean="0"/>
              <a:t>Internal, </a:t>
            </a:r>
            <a:r>
              <a:rPr lang="en-US" dirty="0" err="1" smtClean="0"/>
              <a:t>predecisional</a:t>
            </a:r>
            <a:r>
              <a:rPr lang="en-US" dirty="0" smtClean="0"/>
              <a:t> deliberations</a:t>
            </a:r>
          </a:p>
          <a:p>
            <a:r>
              <a:rPr lang="en-US" dirty="0" smtClean="0"/>
              <a:t>Certain investigative records</a:t>
            </a:r>
          </a:p>
        </p:txBody>
      </p:sp>
    </p:spTree>
    <p:extLst>
      <p:ext uri="{BB962C8B-B14F-4D97-AF65-F5344CB8AC3E}">
        <p14:creationId xmlns:p14="http://schemas.microsoft.com/office/powerpoint/2010/main" val="3528638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How the RTKL Applies to You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A record is…</a:t>
            </a:r>
          </a:p>
          <a:p>
            <a:r>
              <a:rPr lang="en-US" dirty="0"/>
              <a:t>“information, regardless of physical form or characteristics, that </a:t>
            </a:r>
            <a:r>
              <a:rPr lang="en-US" b="1" u="sng" dirty="0">
                <a:solidFill>
                  <a:srgbClr val="FF0000"/>
                </a:solidFill>
              </a:rPr>
              <a:t>documents a transaction or activity of an agency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 smtClean="0"/>
              <a:t>and </a:t>
            </a:r>
            <a:r>
              <a:rPr lang="en-US" dirty="0"/>
              <a:t>that is created, received or retained pursuant to law or in connection with a transaction, business or activity of the </a:t>
            </a:r>
            <a:r>
              <a:rPr lang="en-US" dirty="0" smtClean="0"/>
              <a:t>agency”</a:t>
            </a:r>
          </a:p>
        </p:txBody>
      </p:sp>
    </p:spTree>
    <p:extLst>
      <p:ext uri="{BB962C8B-B14F-4D97-AF65-F5344CB8AC3E}">
        <p14:creationId xmlns:p14="http://schemas.microsoft.com/office/powerpoint/2010/main" val="1995581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How the RTKL Applies to You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The Right-to-Know Law…</a:t>
            </a:r>
          </a:p>
          <a:p>
            <a:r>
              <a:rPr lang="en-US" dirty="0" smtClean="0"/>
              <a:t>Doesn’t distinguish between emails &amp; paper</a:t>
            </a:r>
          </a:p>
          <a:p>
            <a:r>
              <a:rPr lang="en-US" dirty="0" smtClean="0"/>
              <a:t>Doesn’t distinguish between agency devices &amp; personal devices</a:t>
            </a:r>
          </a:p>
          <a:p>
            <a:r>
              <a:rPr lang="en-US" dirty="0" smtClean="0"/>
              <a:t>It only cares if the document / email / whatever is a “record” – and then if that record is a “public record”</a:t>
            </a:r>
          </a:p>
        </p:txBody>
      </p:sp>
    </p:spTree>
    <p:extLst>
      <p:ext uri="{BB962C8B-B14F-4D97-AF65-F5344CB8AC3E}">
        <p14:creationId xmlns:p14="http://schemas.microsoft.com/office/powerpoint/2010/main" val="3829405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Best Practice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Whenever possible: </a:t>
            </a:r>
          </a:p>
          <a:p>
            <a:r>
              <a:rPr lang="en-US" dirty="0" smtClean="0"/>
              <a:t>Use agency devices for agency work</a:t>
            </a:r>
          </a:p>
          <a:p>
            <a:r>
              <a:rPr lang="en-US" dirty="0" smtClean="0"/>
              <a:t>Dramatically simplifies process of responding to RTK requests – and the process of gathering documents for any other purpose</a:t>
            </a:r>
          </a:p>
        </p:txBody>
      </p:sp>
    </p:spTree>
    <p:extLst>
      <p:ext uri="{BB962C8B-B14F-4D97-AF65-F5344CB8AC3E}">
        <p14:creationId xmlns:p14="http://schemas.microsoft.com/office/powerpoint/2010/main" val="1056964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Record Retention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The RTKL does not address record retention </a:t>
            </a:r>
          </a:p>
          <a:p>
            <a:r>
              <a:rPr lang="en-US" dirty="0" smtClean="0"/>
              <a:t>Goal is a strong, effective retention policy</a:t>
            </a:r>
          </a:p>
          <a:p>
            <a:r>
              <a:rPr lang="en-US" dirty="0" smtClean="0"/>
              <a:t>Must balance agency needs &amp; transparency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 smtClean="0"/>
              <a:t> </a:t>
            </a:r>
            <a:r>
              <a:rPr lang="en-US" sz="3200" i="1" dirty="0" smtClean="0"/>
              <a:t>Can’t simply say “0 days for everything”</a:t>
            </a:r>
          </a:p>
          <a:p>
            <a:r>
              <a:rPr lang="en-US" dirty="0" smtClean="0"/>
              <a:t>PHMC has a County Records Manual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 smtClean="0"/>
              <a:t> Fantastic starting point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 smtClean="0"/>
              <a:t> PHMC staff can be a great resource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235905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Sunshine Act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Complementary to the Right-to-Know Law </a:t>
            </a:r>
          </a:p>
          <a:p>
            <a:r>
              <a:rPr lang="en-US" dirty="0" smtClean="0"/>
              <a:t>RTKL = Open Records Act</a:t>
            </a:r>
          </a:p>
          <a:p>
            <a:r>
              <a:rPr lang="en-US" sz="3200" dirty="0" smtClean="0"/>
              <a:t>Sunshine Act = Open Meetings Act</a:t>
            </a:r>
          </a:p>
          <a:p>
            <a:r>
              <a:rPr lang="en-US" dirty="0" smtClean="0"/>
              <a:t>When agencies must hold public meetings</a:t>
            </a:r>
          </a:p>
          <a:p>
            <a:r>
              <a:rPr lang="en-US" dirty="0" smtClean="0"/>
              <a:t>OOR website’s Sunshine Act page offers practical tips about the law</a:t>
            </a:r>
            <a:endParaRPr lang="en-US" sz="3200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586547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Training from the OOR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Training on the RTKL &amp; Sunshine Act</a:t>
            </a:r>
          </a:p>
          <a:p>
            <a:r>
              <a:rPr lang="en-US" dirty="0" smtClean="0"/>
              <a:t>OOR website filled with information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 smtClean="0"/>
              <a:t> </a:t>
            </a:r>
            <a:r>
              <a:rPr lang="en-US" sz="3200" dirty="0" smtClean="0">
                <a:hlinkClick r:id="rId2"/>
              </a:rPr>
              <a:t>www.openrecords.pa.gov</a:t>
            </a:r>
            <a:endParaRPr lang="en-US" sz="3200" dirty="0"/>
          </a:p>
          <a:p>
            <a:r>
              <a:rPr lang="en-US" sz="3200" dirty="0" smtClean="0"/>
              <a:t>OOR also provides on-site training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 smtClean="0"/>
              <a:t> Details on OOR website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 smtClean="0"/>
              <a:t> Or call George Spiess, 717-346-9903</a:t>
            </a:r>
            <a:endParaRPr lang="en-US" sz="3200" dirty="0"/>
          </a:p>
          <a:p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2874201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Don’t Feel Overwhelmed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It</a:t>
            </a:r>
            <a:r>
              <a:rPr lang="en-US" b="1" u="sng" dirty="0"/>
              <a:t> </a:t>
            </a:r>
            <a:r>
              <a:rPr lang="en-US" b="1" u="sng" dirty="0" smtClean="0"/>
              <a:t>can be</a:t>
            </a:r>
            <a:r>
              <a:rPr lang="en-US" b="1" u="sng" dirty="0" smtClean="0"/>
              <a:t> </a:t>
            </a:r>
            <a:r>
              <a:rPr lang="en-US" b="1" u="sng" dirty="0" smtClean="0"/>
              <a:t>a lot, but it’s manageable</a:t>
            </a:r>
          </a:p>
          <a:p>
            <a:r>
              <a:rPr lang="en-US" dirty="0" smtClean="0"/>
              <a:t>In 2014, OOR heard 2,017 appeals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i="1" dirty="0" smtClean="0"/>
              <a:t> Total appeals, not total requests</a:t>
            </a:r>
          </a:p>
          <a:p>
            <a:r>
              <a:rPr lang="en-US" dirty="0" smtClean="0"/>
              <a:t>Nearly 60% involved local agencies</a:t>
            </a:r>
          </a:p>
          <a:p>
            <a:r>
              <a:rPr lang="en-US" dirty="0" smtClean="0"/>
              <a:t>Only 13.4% (271) involved counties</a:t>
            </a:r>
          </a:p>
          <a:p>
            <a:r>
              <a:rPr lang="en-US" dirty="0" smtClean="0"/>
              <a:t>On average, each county had </a:t>
            </a:r>
            <a:r>
              <a:rPr lang="en-US" dirty="0" smtClean="0"/>
              <a:t>~4 </a:t>
            </a:r>
            <a:r>
              <a:rPr lang="en-US" dirty="0" smtClean="0"/>
              <a:t>appeals to the OOR in 2014</a:t>
            </a:r>
          </a:p>
          <a:p>
            <a:endParaRPr lang="en-US" dirty="0"/>
          </a:p>
          <a:p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4164302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Don’t Feel Overwhelmed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447800"/>
            <a:ext cx="7296150" cy="5083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909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The Office of Open Records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One of my goals is to simplify the RTK process for agencies &amp; requesters</a:t>
            </a:r>
          </a:p>
          <a:p>
            <a:r>
              <a:rPr lang="en-US" dirty="0" smtClean="0">
                <a:hlinkClick r:id="rId2"/>
              </a:rPr>
              <a:t>http://openrecords.pa.gov</a:t>
            </a:r>
            <a:endParaRPr lang="en-US" dirty="0" smtClean="0"/>
          </a:p>
          <a:p>
            <a:r>
              <a:rPr lang="en-US" dirty="0" smtClean="0"/>
              <a:t>Constantly updating content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/>
              <a:t> New AORO </a:t>
            </a:r>
            <a:r>
              <a:rPr lang="en-US" sz="3200" dirty="0" smtClean="0"/>
              <a:t>Guidebook for agencies</a:t>
            </a:r>
            <a:endParaRPr lang="en-US" sz="3200" dirty="0" smtClean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/>
              <a:t> </a:t>
            </a:r>
            <a:r>
              <a:rPr lang="en-US" sz="3200" dirty="0" smtClean="0"/>
              <a:t>Sample affidavit forms </a:t>
            </a:r>
            <a:r>
              <a:rPr lang="en-US" sz="3200" dirty="0" smtClean="0"/>
              <a:t>for agencies</a:t>
            </a:r>
            <a:endParaRPr lang="en-US" sz="3200" dirty="0" smtClean="0"/>
          </a:p>
          <a:p>
            <a:r>
              <a:rPr lang="en-US" dirty="0" smtClean="0"/>
              <a:t>Suggestions welcome</a:t>
            </a:r>
          </a:p>
        </p:txBody>
      </p:sp>
    </p:spTree>
    <p:extLst>
      <p:ext uri="{BB962C8B-B14F-4D97-AF65-F5344CB8AC3E}">
        <p14:creationId xmlns:p14="http://schemas.microsoft.com/office/powerpoint/2010/main" val="1897378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Open Records in PA Blog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Discussing RTKL &amp; other transparency issues</a:t>
            </a:r>
          </a:p>
          <a:p>
            <a:r>
              <a:rPr lang="en-US" dirty="0" smtClean="0">
                <a:hlinkClick r:id="rId2"/>
              </a:rPr>
              <a:t>http://OpenRecordsPA.wordpress.com</a:t>
            </a:r>
            <a:endParaRPr lang="en-US" dirty="0" smtClean="0"/>
          </a:p>
          <a:p>
            <a:r>
              <a:rPr lang="en-US" dirty="0" smtClean="0"/>
              <a:t>Significant OOR Final Determinations</a:t>
            </a:r>
          </a:p>
          <a:p>
            <a:r>
              <a:rPr lang="en-US" dirty="0" smtClean="0"/>
              <a:t>Significant court decisions</a:t>
            </a:r>
          </a:p>
          <a:p>
            <a:r>
              <a:rPr lang="en-US" dirty="0" smtClean="0"/>
              <a:t>OOR statistics and data</a:t>
            </a:r>
          </a:p>
          <a:p>
            <a:r>
              <a:rPr lang="en-US" dirty="0" smtClean="0"/>
              <a:t>“Open Records in Pennsylvania” podcast</a:t>
            </a:r>
          </a:p>
          <a:p>
            <a:r>
              <a:rPr lang="en-US" dirty="0" smtClean="0">
                <a:hlinkClick r:id="rId3"/>
              </a:rPr>
              <a:t>@</a:t>
            </a:r>
            <a:r>
              <a:rPr lang="en-US" dirty="0" err="1" smtClean="0">
                <a:hlinkClick r:id="rId3"/>
              </a:rPr>
              <a:t>ErikOpenRecords</a:t>
            </a:r>
            <a:r>
              <a:rPr lang="en-US" dirty="0" smtClean="0"/>
              <a:t> &amp; </a:t>
            </a:r>
            <a:r>
              <a:rPr lang="en-US" dirty="0" smtClean="0">
                <a:hlinkClick r:id="rId4"/>
              </a:rPr>
              <a:t>@</a:t>
            </a:r>
            <a:r>
              <a:rPr lang="en-US" dirty="0" err="1" smtClean="0">
                <a:hlinkClick r:id="rId4"/>
              </a:rPr>
              <a:t>OpenRecordsPA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7063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Mediation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Goal: Resolve more cases informally</a:t>
            </a:r>
          </a:p>
          <a:p>
            <a:r>
              <a:rPr lang="en-US" dirty="0" smtClean="0"/>
              <a:t>OOR authorized to establish mediation</a:t>
            </a:r>
          </a:p>
          <a:p>
            <a:r>
              <a:rPr lang="en-US" dirty="0" smtClean="0"/>
              <a:t>Limited resources made this difficult in past</a:t>
            </a:r>
          </a:p>
          <a:p>
            <a:r>
              <a:rPr lang="en-US" dirty="0" smtClean="0"/>
              <a:t>Resources still limited, but moving forward</a:t>
            </a:r>
          </a:p>
          <a:p>
            <a:r>
              <a:rPr lang="en-US" dirty="0" smtClean="0"/>
              <a:t>No harm in agreeing to mediation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 smtClean="0"/>
              <a:t> Worst-case scenario: FD is slightly delayed</a:t>
            </a:r>
          </a:p>
        </p:txBody>
      </p:sp>
    </p:spTree>
    <p:extLst>
      <p:ext uri="{BB962C8B-B14F-4D97-AF65-F5344CB8AC3E}">
        <p14:creationId xmlns:p14="http://schemas.microsoft.com/office/powerpoint/2010/main" val="147036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Who Files Appeals?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b="1" u="sng" dirty="0" smtClean="0"/>
              <a:t>In 2014, appeals were filed </a:t>
            </a:r>
            <a:r>
              <a:rPr lang="en-US" b="1" u="sng" dirty="0" smtClean="0"/>
              <a:t>by:</a:t>
            </a:r>
            <a:endParaRPr lang="en-US" b="1" u="sng" dirty="0" smtClean="0"/>
          </a:p>
          <a:p>
            <a:r>
              <a:rPr lang="en-US" dirty="0" smtClean="0"/>
              <a:t>45.1% average citizens</a:t>
            </a:r>
          </a:p>
          <a:p>
            <a:r>
              <a:rPr lang="en-US" dirty="0" smtClean="0"/>
              <a:t>38.8% inmates (likely &gt;40% in 2015)</a:t>
            </a:r>
          </a:p>
          <a:p>
            <a:r>
              <a:rPr lang="en-US" dirty="0" smtClean="0"/>
              <a:t>8.4% companies</a:t>
            </a:r>
          </a:p>
          <a:p>
            <a:r>
              <a:rPr lang="en-US" dirty="0" smtClean="0"/>
              <a:t>7.2% reporters / media</a:t>
            </a:r>
          </a:p>
          <a:p>
            <a:r>
              <a:rPr lang="en-US" dirty="0" smtClean="0"/>
              <a:t>0.5% government officials</a:t>
            </a:r>
          </a:p>
        </p:txBody>
      </p:sp>
    </p:spTree>
    <p:extLst>
      <p:ext uri="{BB962C8B-B14F-4D97-AF65-F5344CB8AC3E}">
        <p14:creationId xmlns:p14="http://schemas.microsoft.com/office/powerpoint/2010/main" val="2319057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Senate Bill 411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Significant amendments to the RTKL</a:t>
            </a:r>
          </a:p>
          <a:p>
            <a:r>
              <a:rPr lang="en-US" dirty="0" smtClean="0"/>
              <a:t>Separate fees for commercial requesters</a:t>
            </a:r>
          </a:p>
          <a:p>
            <a:r>
              <a:rPr lang="en-US" dirty="0" smtClean="0"/>
              <a:t>Limits on inmate requests</a:t>
            </a:r>
          </a:p>
          <a:p>
            <a:r>
              <a:rPr lang="en-US" dirty="0" smtClean="0"/>
              <a:t>OOR procedural improvements</a:t>
            </a:r>
          </a:p>
          <a:p>
            <a:r>
              <a:rPr lang="en-US" dirty="0" smtClean="0"/>
              <a:t>Numerous clarifications</a:t>
            </a:r>
          </a:p>
          <a:p>
            <a:r>
              <a:rPr lang="en-US" dirty="0" smtClean="0"/>
              <a:t>State-related universities: online databases</a:t>
            </a:r>
          </a:p>
          <a:p>
            <a:r>
              <a:rPr lang="en-US" dirty="0" smtClean="0"/>
              <a:t>Supported by CCAP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072526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1219200" y="2971800"/>
            <a:ext cx="7010400" cy="1295400"/>
          </a:xfrm>
        </p:spPr>
        <p:txBody>
          <a:bodyPr>
            <a:noAutofit/>
          </a:bodyPr>
          <a:lstStyle/>
          <a:p>
            <a:pPr eaLnBrk="1" hangingPunct="1"/>
            <a:r>
              <a:rPr lang="en-US" sz="3200" b="1" dirty="0" smtClean="0"/>
              <a:t>THANK YOU</a:t>
            </a:r>
            <a:endParaRPr lang="en-US" sz="2800" i="1" dirty="0" smtClean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38259" y="2413002"/>
            <a:ext cx="4267200" cy="523037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dirty="0" smtClean="0">
                <a:solidFill>
                  <a:schemeClr val="tx2"/>
                </a:solidFill>
              </a:rPr>
              <a:t>Erik Arneson, Executive Director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2053" name="TextBox 5"/>
          <p:cNvSpPr txBox="1">
            <a:spLocks noChangeArrowheads="1"/>
          </p:cNvSpPr>
          <p:nvPr/>
        </p:nvSpPr>
        <p:spPr bwMode="auto">
          <a:xfrm>
            <a:off x="1524000" y="4336991"/>
            <a:ext cx="6400800" cy="163121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000" dirty="0" smtClean="0">
                <a:latin typeface="Calibri" pitchFamily="34" charset="0"/>
                <a:hlinkClick r:id="rId3"/>
              </a:rPr>
              <a:t>http://openrecords.pa.gov</a:t>
            </a:r>
            <a:endParaRPr lang="en-US" sz="2000" dirty="0" smtClean="0">
              <a:latin typeface="Calibri" pitchFamily="34" charset="0"/>
            </a:endParaRPr>
          </a:p>
          <a:p>
            <a:pPr algn="ctr" eaLnBrk="1" hangingPunct="1"/>
            <a:r>
              <a:rPr lang="en-US" sz="2000" dirty="0" smtClean="0">
                <a:latin typeface="Calibri" pitchFamily="34" charset="0"/>
                <a:hlinkClick r:id="rId4"/>
              </a:rPr>
              <a:t>@</a:t>
            </a:r>
            <a:r>
              <a:rPr lang="en-US" sz="2000" dirty="0" err="1" smtClean="0">
                <a:latin typeface="Calibri" pitchFamily="34" charset="0"/>
                <a:hlinkClick r:id="rId4"/>
              </a:rPr>
              <a:t>ErikOpenRecords</a:t>
            </a:r>
            <a:endParaRPr lang="en-US" sz="2000" dirty="0" smtClean="0">
              <a:latin typeface="Calibri" pitchFamily="34" charset="0"/>
            </a:endParaRPr>
          </a:p>
          <a:p>
            <a:pPr algn="ctr" eaLnBrk="1" hangingPunct="1"/>
            <a:r>
              <a:rPr lang="en-US" sz="2000" dirty="0" smtClean="0">
                <a:latin typeface="Calibri" pitchFamily="34" charset="0"/>
                <a:hlinkClick r:id="rId5"/>
              </a:rPr>
              <a:t>@</a:t>
            </a:r>
            <a:r>
              <a:rPr lang="en-US" sz="2000" dirty="0" err="1" smtClean="0">
                <a:latin typeface="Calibri" pitchFamily="34" charset="0"/>
                <a:hlinkClick r:id="rId5"/>
              </a:rPr>
              <a:t>OpenRecordsPA</a:t>
            </a:r>
            <a:endParaRPr lang="en-US" sz="2000" dirty="0">
              <a:latin typeface="Calibri" pitchFamily="34" charset="0"/>
            </a:endParaRPr>
          </a:p>
          <a:p>
            <a:pPr algn="ctr" eaLnBrk="1" hangingPunct="1"/>
            <a:r>
              <a:rPr lang="en-US" sz="2000" dirty="0" smtClean="0">
                <a:latin typeface="Calibri" pitchFamily="34" charset="0"/>
                <a:hlinkClick r:id="rId6"/>
              </a:rPr>
              <a:t>earneson@pa.gov</a:t>
            </a:r>
            <a:endParaRPr lang="en-US" sz="2000" dirty="0" smtClean="0">
              <a:latin typeface="Calibri" pitchFamily="34" charset="0"/>
            </a:endParaRPr>
          </a:p>
          <a:p>
            <a:pPr algn="ctr" eaLnBrk="1" hangingPunct="1"/>
            <a:r>
              <a:rPr lang="en-US" sz="2000" dirty="0" smtClean="0">
                <a:latin typeface="Calibri" pitchFamily="34" charset="0"/>
              </a:rPr>
              <a:t>(</a:t>
            </a:r>
            <a:r>
              <a:rPr lang="en-US" sz="2000" dirty="0">
                <a:latin typeface="Calibri" pitchFamily="34" charset="0"/>
              </a:rPr>
              <a:t>717) </a:t>
            </a:r>
            <a:r>
              <a:rPr lang="en-US" sz="2000" dirty="0" smtClean="0">
                <a:latin typeface="Calibri" pitchFamily="34" charset="0"/>
              </a:rPr>
              <a:t>346-9903</a:t>
            </a:r>
            <a:endParaRPr lang="en-US" sz="2000" dirty="0">
              <a:latin typeface="Calibri" pitchFamily="34" charset="0"/>
            </a:endParaRPr>
          </a:p>
        </p:txBody>
      </p:sp>
      <p:pic>
        <p:nvPicPr>
          <p:cNvPr id="7" name="Picture 2" descr="O:\ExecutiveOffice_241010100\OOR_Logos_and_Pictures\Open Records_Logo elongated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3341" y="990600"/>
            <a:ext cx="5962118" cy="1458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8261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1098</TotalTime>
  <Words>768</Words>
  <Application>Microsoft Office PowerPoint</Application>
  <PresentationFormat>On-screen Show (4:3)</PresentationFormat>
  <Paragraphs>139</Paragraphs>
  <Slides>21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County Commissioners Association November 23, 2015</vt:lpstr>
      <vt:lpstr>Don’t Fear Transparency</vt:lpstr>
      <vt:lpstr>Cut RTK Requests Up Front</vt:lpstr>
      <vt:lpstr>Look at Other County Websites</vt:lpstr>
      <vt:lpstr>Have a Good AORO</vt:lpstr>
      <vt:lpstr>Understand the Right-to-Know Law</vt:lpstr>
      <vt:lpstr>Exceptions to the RTKL</vt:lpstr>
      <vt:lpstr>How the RTKL Applies to You</vt:lpstr>
      <vt:lpstr>How the RTKL Applies to You</vt:lpstr>
      <vt:lpstr>Best Practice</vt:lpstr>
      <vt:lpstr>Record Retention</vt:lpstr>
      <vt:lpstr>Sunshine Act</vt:lpstr>
      <vt:lpstr>Training from the OOR</vt:lpstr>
      <vt:lpstr>Don’t Feel Overwhelmed</vt:lpstr>
      <vt:lpstr>Don’t Feel Overwhelmed</vt:lpstr>
      <vt:lpstr>The Office of Open Records</vt:lpstr>
      <vt:lpstr>Open Records in PA Blog</vt:lpstr>
      <vt:lpstr>Mediation</vt:lpstr>
      <vt:lpstr>Who Files Appeals?</vt:lpstr>
      <vt:lpstr>Senate Bill 411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Right to Know Law Current Issues Phone Number: 717.346.9903 http: //openrecords.state.pa.us</dc:title>
  <dc:creator>Spiess, George</dc:creator>
  <cp:lastModifiedBy>Erik Arneson</cp:lastModifiedBy>
  <cp:revision>48</cp:revision>
  <dcterms:created xsi:type="dcterms:W3CDTF">2015-06-09T13:12:04Z</dcterms:created>
  <dcterms:modified xsi:type="dcterms:W3CDTF">2015-11-20T18:10:15Z</dcterms:modified>
</cp:coreProperties>
</file>