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304" r:id="rId3"/>
    <p:sldId id="305" r:id="rId4"/>
    <p:sldId id="298" r:id="rId5"/>
    <p:sldId id="306" r:id="rId6"/>
    <p:sldId id="284" r:id="rId7"/>
    <p:sldId id="299" r:id="rId8"/>
    <p:sldId id="300" r:id="rId9"/>
    <p:sldId id="297" r:id="rId10"/>
    <p:sldId id="307" r:id="rId11"/>
    <p:sldId id="308" r:id="rId12"/>
    <p:sldId id="309" r:id="rId13"/>
    <p:sldId id="310" r:id="rId14"/>
    <p:sldId id="311" r:id="rId15"/>
    <p:sldId id="312" r:id="rId16"/>
    <p:sldId id="303" r:id="rId17"/>
    <p:sldId id="292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3/15/2016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3/15/2016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Excel_Worksheet1.xlsx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Excel_Worksheet2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3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4.xlsx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contracts.patreasury.gov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prdc.org/" TargetMode="External"/><Relationship Id="rId2" Type="http://schemas.openxmlformats.org/officeDocument/2006/relationships/hyperlink" Target="https://www.opendataphilly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ata.ny.gov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NFIB Pennsylvania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i="1" dirty="0" smtClean="0"/>
              <a:t>March 15, 2016</a:t>
            </a:r>
            <a:endParaRPr lang="en-US" sz="24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Right-to-Know (Open Records) Law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Completely rewritten in 2007-08</a:t>
            </a:r>
          </a:p>
          <a:p>
            <a:r>
              <a:rPr lang="en-US" dirty="0" smtClean="0"/>
              <a:t>SB1 (Pileggi) of 2007-08, Act 3 of 2008</a:t>
            </a:r>
          </a:p>
          <a:p>
            <a:r>
              <a:rPr lang="en-US" dirty="0" smtClean="0"/>
              <a:t>All gov’t records presumed to be available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 30 exceptions in RTKL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 Other laws can make records non-public</a:t>
            </a:r>
          </a:p>
          <a:p>
            <a:r>
              <a:rPr lang="en-US" dirty="0" smtClean="0"/>
              <a:t>Gov’t agencies have burden of proof</a:t>
            </a:r>
          </a:p>
          <a:p>
            <a:r>
              <a:rPr lang="en-US" dirty="0" smtClean="0"/>
              <a:t>Created the Office of Open Records</a:t>
            </a:r>
          </a:p>
          <a:p>
            <a:r>
              <a:rPr lang="en-US" dirty="0" smtClean="0"/>
              <a:t>PA now one of the most open states</a:t>
            </a:r>
          </a:p>
        </p:txBody>
      </p:sp>
    </p:spTree>
    <p:extLst>
      <p:ext uri="{BB962C8B-B14F-4D97-AF65-F5344CB8AC3E}">
        <p14:creationId xmlns:p14="http://schemas.microsoft.com/office/powerpoint/2010/main" val="34764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Simple for requesters &amp; agencies</a:t>
            </a:r>
          </a:p>
          <a:p>
            <a:r>
              <a:rPr lang="en-US" dirty="0" smtClean="0"/>
              <a:t>A requester denied access can appeal to OOR</a:t>
            </a:r>
          </a:p>
          <a:p>
            <a:r>
              <a:rPr lang="en-US" dirty="0" smtClean="0"/>
              <a:t>No lawyer necessary for requester</a:t>
            </a:r>
          </a:p>
          <a:p>
            <a:r>
              <a:rPr lang="en-US" dirty="0" smtClean="0"/>
              <a:t>OOR assigns Appeals Officer to oversee case</a:t>
            </a:r>
          </a:p>
          <a:p>
            <a:r>
              <a:rPr lang="en-US" dirty="0" smtClean="0"/>
              <a:t>Both sides can present evidence &amp; argument</a:t>
            </a:r>
          </a:p>
          <a:p>
            <a:r>
              <a:rPr lang="en-US" dirty="0" smtClean="0"/>
              <a:t>OOR has 30 days to issue Final Determination</a:t>
            </a:r>
          </a:p>
        </p:txBody>
      </p:sp>
    </p:spTree>
    <p:extLst>
      <p:ext uri="{BB962C8B-B14F-4D97-AF65-F5344CB8AC3E}">
        <p14:creationId xmlns:p14="http://schemas.microsoft.com/office/powerpoint/2010/main" val="207704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Appeals Filed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2,926 Appeals Filed w/ OOR in 2015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4927328"/>
              </p:ext>
            </p:extLst>
          </p:nvPr>
        </p:nvGraphicFramePr>
        <p:xfrm>
          <a:off x="1676400" y="2209800"/>
          <a:ext cx="5932487" cy="378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Worksheet" r:id="rId4" imgW="5848378" imgH="3571830" progId="Excel.Sheet.12">
                  <p:embed/>
                </p:oleObj>
              </mc:Choice>
              <mc:Fallback>
                <p:oleObj name="Worksheet" r:id="rId4" imgW="5848378" imgH="357183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9800"/>
                        <a:ext cx="5932487" cy="378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272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Who Files Appeals?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In 2015, appeals were filed by…</a:t>
            </a:r>
          </a:p>
          <a:p>
            <a:r>
              <a:rPr lang="en-US" dirty="0" smtClean="0"/>
              <a:t>48% inmates</a:t>
            </a:r>
          </a:p>
          <a:p>
            <a:r>
              <a:rPr lang="en-US" dirty="0"/>
              <a:t>39% average citizens</a:t>
            </a:r>
          </a:p>
          <a:p>
            <a:r>
              <a:rPr lang="en-US" dirty="0" smtClean="0"/>
              <a:t>8% companies</a:t>
            </a:r>
          </a:p>
          <a:p>
            <a:r>
              <a:rPr lang="en-US" dirty="0"/>
              <a:t>5</a:t>
            </a:r>
            <a:r>
              <a:rPr lang="en-US" dirty="0" smtClean="0"/>
              <a:t>% reporters / media</a:t>
            </a:r>
          </a:p>
          <a:p>
            <a:r>
              <a:rPr lang="en-US" dirty="0" smtClean="0"/>
              <a:t>0.3% government officials</a:t>
            </a:r>
          </a:p>
        </p:txBody>
      </p:sp>
    </p:spTree>
    <p:extLst>
      <p:ext uri="{BB962C8B-B14F-4D97-AF65-F5344CB8AC3E}">
        <p14:creationId xmlns:p14="http://schemas.microsoft.com/office/powerpoint/2010/main" val="252163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Appeals: Requester Gets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873 Appeals Granted / Withdrawn / Moot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9910742"/>
              </p:ext>
            </p:extLst>
          </p:nvPr>
        </p:nvGraphicFramePr>
        <p:xfrm>
          <a:off x="1143000" y="2133600"/>
          <a:ext cx="6705600" cy="3865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Worksheet" r:id="rId4" imgW="5762746" imgH="3086100" progId="Excel.Sheet.12">
                  <p:embed/>
                </p:oleObj>
              </mc:Choice>
              <mc:Fallback>
                <p:oleObj name="Worksheet" r:id="rId4" imgW="5762746" imgH="3086100" progId="Excel.Shee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133600"/>
                        <a:ext cx="6705600" cy="38658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125696"/>
            <a:ext cx="4450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This chart shows the results of non-inmate appeals.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20706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Appeals w/ State Agencies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1,132 Appeals Involving State Agencies in 2015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5012547"/>
              </p:ext>
            </p:extLst>
          </p:nvPr>
        </p:nvGraphicFramePr>
        <p:xfrm>
          <a:off x="685800" y="2133600"/>
          <a:ext cx="765430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Worksheet" r:id="rId4" imgW="5515034" imgH="2962170" progId="Excel.Sheet.12">
                  <p:embed/>
                </p:oleObj>
              </mc:Choice>
              <mc:Fallback>
                <p:oleObj name="Worksheet" r:id="rId4" imgW="5515034" imgH="2962170" progId="Excel.Shee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654303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552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Appeals w/ Local Agencies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1,794 Appeals Involving Local Agencies in 2015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7027866"/>
              </p:ext>
            </p:extLst>
          </p:nvPr>
        </p:nvGraphicFramePr>
        <p:xfrm>
          <a:off x="1066800" y="2286000"/>
          <a:ext cx="6949591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Worksheet" r:id="rId4" imgW="5572032" imgH="3171960" progId="Excel.Sheet.12">
                  <p:embed/>
                </p:oleObj>
              </mc:Choice>
              <mc:Fallback>
                <p:oleObj name="Worksheet" r:id="rId4" imgW="5572032" imgH="3171960" progId="Excel.Shee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86000"/>
                        <a:ext cx="6949591" cy="396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059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Mediation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Goal: Resolve more cases informally</a:t>
            </a:r>
          </a:p>
          <a:p>
            <a:r>
              <a:rPr lang="en-US" dirty="0" smtClean="0"/>
              <a:t>OOR required to provide mediation</a:t>
            </a:r>
          </a:p>
          <a:p>
            <a:r>
              <a:rPr lang="en-US" dirty="0" smtClean="0"/>
              <a:t>Limited resources made this difficult in past</a:t>
            </a:r>
          </a:p>
          <a:p>
            <a:r>
              <a:rPr lang="en-US" dirty="0" smtClean="0"/>
              <a:t>Resources still limited, but moving forward</a:t>
            </a:r>
          </a:p>
          <a:p>
            <a:r>
              <a:rPr lang="en-US" dirty="0" smtClean="0"/>
              <a:t>Successful mediation = no further appeals</a:t>
            </a:r>
          </a:p>
          <a:p>
            <a:r>
              <a:rPr lang="en-US" dirty="0" smtClean="0"/>
              <a:t>No harm in agreeing to mediation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Worst-case scenario: FD is slightly delayed</a:t>
            </a:r>
          </a:p>
        </p:txBody>
      </p:sp>
    </p:spTree>
    <p:extLst>
      <p:ext uri="{BB962C8B-B14F-4D97-AF65-F5344CB8AC3E}">
        <p14:creationId xmlns:p14="http://schemas.microsoft.com/office/powerpoint/2010/main" val="180511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RTKL Provisions of</a:t>
            </a:r>
            <a:br>
              <a:rPr lang="en-US" sz="3200" dirty="0" smtClean="0">
                <a:latin typeface="Arial Black" panose="020B0A04020102020204" pitchFamily="34" charset="0"/>
              </a:rPr>
            </a:br>
            <a:r>
              <a:rPr lang="en-US" sz="3200" dirty="0" smtClean="0">
                <a:latin typeface="Arial Black" panose="020B0A04020102020204" pitchFamily="34" charset="0"/>
              </a:rPr>
              <a:t>Interest to Businesses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Online State Contract Database</a:t>
            </a:r>
          </a:p>
          <a:p>
            <a:r>
              <a:rPr lang="en-US" dirty="0" smtClean="0"/>
              <a:t>All state agency contracts &gt; $5,000</a:t>
            </a: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contracts.patreasury.gov/</a:t>
            </a:r>
            <a:endParaRPr lang="en-US" dirty="0" smtClean="0"/>
          </a:p>
          <a:p>
            <a:pPr marL="0" indent="0">
              <a:buNone/>
            </a:pPr>
            <a:endParaRPr lang="en-US" sz="3200" b="1" u="sng" dirty="0" smtClean="0"/>
          </a:p>
          <a:p>
            <a:pPr marL="0" indent="0">
              <a:buNone/>
            </a:pPr>
            <a:r>
              <a:rPr lang="en-US" sz="3200" b="1" u="sng" dirty="0" smtClean="0"/>
              <a:t>Local contracts are also available</a:t>
            </a:r>
          </a:p>
          <a:p>
            <a:r>
              <a:rPr lang="en-US" sz="3200" dirty="0" smtClean="0"/>
              <a:t>Make a request under the RTKL</a:t>
            </a:r>
          </a:p>
          <a:p>
            <a:r>
              <a:rPr lang="en-US" dirty="0" smtClean="0"/>
              <a:t>Some redactions may be made</a:t>
            </a:r>
          </a:p>
          <a:p>
            <a:r>
              <a:rPr lang="en-US" sz="3200" dirty="0" smtClean="0"/>
              <a:t>Can appeal denials to the OOR</a:t>
            </a:r>
          </a:p>
        </p:txBody>
      </p:sp>
    </p:spTree>
    <p:extLst>
      <p:ext uri="{BB962C8B-B14F-4D97-AF65-F5344CB8AC3E}">
        <p14:creationId xmlns:p14="http://schemas.microsoft.com/office/powerpoint/2010/main" val="378243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13" y="323850"/>
            <a:ext cx="6886575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94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RTKL Provisions of</a:t>
            </a:r>
            <a:br>
              <a:rPr lang="en-US" sz="3200" dirty="0" smtClean="0">
                <a:latin typeface="Arial Black" panose="020B0A04020102020204" pitchFamily="34" charset="0"/>
              </a:rPr>
            </a:br>
            <a:r>
              <a:rPr lang="en-US" sz="3200" dirty="0" smtClean="0">
                <a:latin typeface="Arial Black" panose="020B0A04020102020204" pitchFamily="34" charset="0"/>
              </a:rPr>
              <a:t>Interest to Businesses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Procurement Provisions</a:t>
            </a:r>
          </a:p>
          <a:p>
            <a:r>
              <a:rPr lang="en-US" dirty="0" smtClean="0"/>
              <a:t>Records </a:t>
            </a:r>
            <a:r>
              <a:rPr lang="en-US" dirty="0"/>
              <a:t>related to agency procurement or disposal of supplies, services or construction </a:t>
            </a:r>
            <a:r>
              <a:rPr lang="en-US" dirty="0" smtClean="0"/>
              <a:t>are available under RTKL…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After </a:t>
            </a:r>
            <a:r>
              <a:rPr lang="en-US" sz="3200" dirty="0"/>
              <a:t>a contract is </a:t>
            </a:r>
            <a:r>
              <a:rPr lang="en-US" sz="3200" dirty="0" smtClean="0"/>
              <a:t>awarded, or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All </a:t>
            </a:r>
            <a:r>
              <a:rPr lang="en-US" sz="3200" dirty="0"/>
              <a:t>bids are </a:t>
            </a:r>
            <a:r>
              <a:rPr lang="en-US" sz="3200" dirty="0" smtClean="0"/>
              <a:t>rejected</a:t>
            </a:r>
          </a:p>
        </p:txBody>
      </p:sp>
    </p:spTree>
    <p:extLst>
      <p:ext uri="{BB962C8B-B14F-4D97-AF65-F5344CB8AC3E}">
        <p14:creationId xmlns:p14="http://schemas.microsoft.com/office/powerpoint/2010/main" val="33415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RTKL Provisions of</a:t>
            </a:r>
            <a:br>
              <a:rPr lang="en-US" sz="3200" dirty="0" smtClean="0">
                <a:latin typeface="Arial Black" panose="020B0A04020102020204" pitchFamily="34" charset="0"/>
              </a:rPr>
            </a:br>
            <a:r>
              <a:rPr lang="en-US" sz="3200" dirty="0" smtClean="0">
                <a:latin typeface="Arial Black" panose="020B0A04020102020204" pitchFamily="34" charset="0"/>
              </a:rPr>
              <a:t>Interest to Businesses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Contract &amp; procurement provisions are good for taxpayers</a:t>
            </a:r>
          </a:p>
          <a:p>
            <a:r>
              <a:rPr lang="en-US" dirty="0"/>
              <a:t>Providing access to those kinds of records </a:t>
            </a:r>
            <a:r>
              <a:rPr lang="en-US" dirty="0" smtClean="0"/>
              <a:t>helps businesses compete </a:t>
            </a:r>
            <a:r>
              <a:rPr lang="en-US" dirty="0"/>
              <a:t>for </a:t>
            </a:r>
            <a:r>
              <a:rPr lang="en-US" dirty="0" smtClean="0"/>
              <a:t>gov’t contracts</a:t>
            </a:r>
          </a:p>
          <a:p>
            <a:r>
              <a:rPr lang="en-US" dirty="0" smtClean="0"/>
              <a:t>Increased </a:t>
            </a:r>
            <a:r>
              <a:rPr lang="en-US" dirty="0"/>
              <a:t>competition </a:t>
            </a:r>
            <a:r>
              <a:rPr lang="en-US" dirty="0" smtClean="0"/>
              <a:t>reduces taxpayer cost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Open Data Portals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Some agencies posting large datasets</a:t>
            </a:r>
          </a:p>
          <a:p>
            <a:r>
              <a:rPr lang="en-US" dirty="0" smtClean="0"/>
              <a:t>Open Data Philly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hlinkClick r:id="rId2"/>
              </a:rPr>
              <a:t> https</a:t>
            </a:r>
            <a:r>
              <a:rPr lang="en-US" sz="3200" dirty="0">
                <a:hlinkClick r:id="rId2"/>
              </a:rPr>
              <a:t>://www.opendataphilly.org</a:t>
            </a:r>
            <a:r>
              <a:rPr lang="en-US" sz="3200" dirty="0" smtClean="0">
                <a:hlinkClick r:id="rId2"/>
              </a:rPr>
              <a:t>/</a:t>
            </a:r>
            <a:endParaRPr lang="en-US" sz="3200" dirty="0" smtClean="0"/>
          </a:p>
          <a:p>
            <a:r>
              <a:rPr lang="en-US" dirty="0" smtClean="0"/>
              <a:t>Western PA Regional Data Center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hlinkClick r:id="rId3"/>
              </a:rPr>
              <a:t> https</a:t>
            </a:r>
            <a:r>
              <a:rPr lang="en-US" sz="3200" dirty="0">
                <a:hlinkClick r:id="rId3"/>
              </a:rPr>
              <a:t>://www.wprdc.org</a:t>
            </a:r>
            <a:r>
              <a:rPr lang="en-US" sz="3200" dirty="0" smtClean="0">
                <a:hlinkClick r:id="rId3"/>
              </a:rPr>
              <a:t>/</a:t>
            </a:r>
            <a:endParaRPr lang="en-US" sz="3200" dirty="0" smtClean="0"/>
          </a:p>
          <a:p>
            <a:r>
              <a:rPr lang="en-US" dirty="0" smtClean="0"/>
              <a:t>Good statewide example: New York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hlinkClick r:id="rId4"/>
              </a:rPr>
              <a:t> https</a:t>
            </a:r>
            <a:r>
              <a:rPr lang="en-US" sz="3200" dirty="0">
                <a:hlinkClick r:id="rId4"/>
              </a:rPr>
              <a:t>://data.ny.gov</a:t>
            </a:r>
            <a:r>
              <a:rPr lang="en-US" sz="3200" dirty="0" smtClean="0">
                <a:hlinkClick r:id="rId4"/>
              </a:rPr>
              <a:t>/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44101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Other Provisions of RTKL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Some third-party vendor records are public</a:t>
            </a:r>
          </a:p>
          <a:p>
            <a:r>
              <a:rPr lang="en-US" dirty="0" smtClean="0"/>
              <a:t>Public records in possession of a third-party vendor contracted to perform a governmental function are available</a:t>
            </a:r>
          </a:p>
          <a:p>
            <a:r>
              <a:rPr lang="en-US" dirty="0" smtClean="0"/>
              <a:t>Requests must go to agencies, who respond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3200" b="1" u="sng" dirty="0" smtClean="0"/>
              <a:t>Trade secrets</a:t>
            </a:r>
          </a:p>
          <a:p>
            <a:r>
              <a:rPr lang="en-US" dirty="0" smtClean="0"/>
              <a:t>Agencies required to provide notification before releasing *IF* aware of the issue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0707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RTKL Training by the OOR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54 Training Sessions Across PA in 2015</a:t>
            </a:r>
          </a:p>
          <a:p>
            <a:r>
              <a:rPr lang="en-US" dirty="0" smtClean="0"/>
              <a:t>Right-to-Know Law</a:t>
            </a:r>
          </a:p>
          <a:p>
            <a:r>
              <a:rPr lang="en-US" sz="3200" dirty="0" smtClean="0"/>
              <a:t>Sunshine Act</a:t>
            </a:r>
          </a:p>
          <a:p>
            <a:r>
              <a:rPr lang="en-US" dirty="0" smtClean="0"/>
              <a:t>Agency training, also requester groups</a:t>
            </a:r>
          </a:p>
          <a:p>
            <a:r>
              <a:rPr lang="en-US" sz="3200" dirty="0" smtClean="0"/>
              <a:t>Call the OOR to discuss training ideas</a:t>
            </a:r>
          </a:p>
        </p:txBody>
      </p:sp>
    </p:spTree>
    <p:extLst>
      <p:ext uri="{BB962C8B-B14F-4D97-AF65-F5344CB8AC3E}">
        <p14:creationId xmlns:p14="http://schemas.microsoft.com/office/powerpoint/2010/main" val="174020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THANK YOU</a:t>
            </a:r>
            <a:endParaRPr lang="en-US" sz="28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1241</TotalTime>
  <Words>501</Words>
  <Application>Microsoft Office PowerPoint</Application>
  <PresentationFormat>On-screen Show (4:3)</PresentationFormat>
  <Paragraphs>97</Paragraphs>
  <Slides>17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Worksheet</vt:lpstr>
      <vt:lpstr>NFIB Pennsylvania March 15, 2016</vt:lpstr>
      <vt:lpstr>Right-to-Know (Open Records) Law</vt:lpstr>
      <vt:lpstr>Office of Open Records</vt:lpstr>
      <vt:lpstr>Appeals Filed in 2015</vt:lpstr>
      <vt:lpstr>Who Files Appeals?</vt:lpstr>
      <vt:lpstr>Appeals: Requester Gets Records</vt:lpstr>
      <vt:lpstr>Appeals w/ State Agencies</vt:lpstr>
      <vt:lpstr>Appeals w/ Local Agencies</vt:lpstr>
      <vt:lpstr>Mediation</vt:lpstr>
      <vt:lpstr>RTKL Provisions of Interest to Businesses</vt:lpstr>
      <vt:lpstr>PowerPoint Presentation</vt:lpstr>
      <vt:lpstr>RTKL Provisions of Interest to Businesses</vt:lpstr>
      <vt:lpstr>RTKL Provisions of Interest to Businesses</vt:lpstr>
      <vt:lpstr>Open Data Portals</vt:lpstr>
      <vt:lpstr>Other Provisions of RTKL</vt:lpstr>
      <vt:lpstr>RTKL Training by the OOR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Erik Arneson</cp:lastModifiedBy>
  <cp:revision>63</cp:revision>
  <cp:lastPrinted>2016-03-07T14:35:17Z</cp:lastPrinted>
  <dcterms:created xsi:type="dcterms:W3CDTF">2015-06-09T13:12:04Z</dcterms:created>
  <dcterms:modified xsi:type="dcterms:W3CDTF">2016-03-15T13:46:20Z</dcterms:modified>
</cp:coreProperties>
</file>