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98" r:id="rId3"/>
    <p:sldId id="296" r:id="rId4"/>
    <p:sldId id="284" r:id="rId5"/>
    <p:sldId id="299" r:id="rId6"/>
    <p:sldId id="300" r:id="rId7"/>
    <p:sldId id="301" r:id="rId8"/>
    <p:sldId id="302" r:id="rId9"/>
    <p:sldId id="288" r:id="rId10"/>
    <p:sldId id="303" r:id="rId11"/>
    <p:sldId id="297" r:id="rId12"/>
    <p:sldId id="271" r:id="rId13"/>
    <p:sldId id="292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3/15/2016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3/15/2016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3/15/2016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3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4.xls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PNA Sunshine Week Panel Discussion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March 15, 2016</a:t>
            </a:r>
            <a:endParaRPr lang="en-US" sz="24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2015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927328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Worksheet" r:id="rId4" imgW="5848378" imgH="3571830" progId="Excel.Sheet.12">
                  <p:embed/>
                </p:oleObj>
              </mc:Choice>
              <mc:Fallback>
                <p:oleObj name="Worksheet" r:id="rId4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72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2015</a:t>
            </a:r>
          </a:p>
          <a:p>
            <a:r>
              <a:rPr lang="en-US" dirty="0" smtClean="0"/>
              <a:t>Requesters &amp; agencies more sophisticated</a:t>
            </a:r>
          </a:p>
          <a:p>
            <a:r>
              <a:rPr lang="en-US" dirty="0" smtClean="0"/>
              <a:t>Complexity of cases increasing</a:t>
            </a:r>
          </a:p>
          <a:p>
            <a:r>
              <a:rPr lang="en-US" dirty="0" smtClean="0"/>
              <a:t>Issues are more nuanced</a:t>
            </a:r>
          </a:p>
          <a:p>
            <a:r>
              <a:rPr lang="en-US" dirty="0" smtClean="0"/>
              <a:t>Going forward: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More </a:t>
            </a:r>
            <a:r>
              <a:rPr lang="en-US" sz="3200" i="1" dirty="0" smtClean="0"/>
              <a:t>in camera</a:t>
            </a:r>
            <a:r>
              <a:rPr lang="en-US" sz="3200" dirty="0" smtClean="0"/>
              <a:t>, likely more hearings</a:t>
            </a:r>
          </a:p>
        </p:txBody>
      </p:sp>
    </p:spTree>
    <p:extLst>
      <p:ext uri="{BB962C8B-B14F-4D97-AF65-F5344CB8AC3E}">
        <p14:creationId xmlns:p14="http://schemas.microsoft.com/office/powerpoint/2010/main" val="134986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Appeals: Requester Gets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873 Appeals Granted / Withdrawn / Moot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910742"/>
              </p:ext>
            </p:extLst>
          </p:nvPr>
        </p:nvGraphicFramePr>
        <p:xfrm>
          <a:off x="1143000" y="2133600"/>
          <a:ext cx="6705600" cy="3865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Worksheet" r:id="rId4" imgW="5762746" imgH="3086100" progId="Excel.Sheet.12">
                  <p:embed/>
                </p:oleObj>
              </mc:Choice>
              <mc:Fallback>
                <p:oleObj name="Worksheet" r:id="rId4" imgW="5762746" imgH="308610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133600"/>
                        <a:ext cx="6705600" cy="38658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125696"/>
            <a:ext cx="3568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Pie chart shows results of non-inmate appeals.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2070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w/ State Agencies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12547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4" imgW="5515034" imgH="2962170" progId="Excel.Sheet.12">
                  <p:embed/>
                </p:oleObj>
              </mc:Choice>
              <mc:Fallback>
                <p:oleObj name="Worksheet" r:id="rId4" imgW="5515034" imgH="296217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552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w/ Local Agencies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1,794 Appeals Involving Local Agencies in 2015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027866"/>
              </p:ext>
            </p:extLst>
          </p:nvPr>
        </p:nvGraphicFramePr>
        <p:xfrm>
          <a:off x="1066800" y="2286000"/>
          <a:ext cx="6949591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4" imgW="5572032" imgH="3171960" progId="Excel.Sheet.12">
                  <p:embed/>
                </p:oleObj>
              </mc:Choice>
              <mc:Fallback>
                <p:oleObj name="Worksheet" r:id="rId4" imgW="5572032" imgH="3171960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6949591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59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Appeals by County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(all Local Agencies)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193 Appeals Involving Agencies in Philadelphia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55971"/>
            <a:ext cx="7402642" cy="460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16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Appeals by County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latin typeface="Arial Black" panose="020B0A04020102020204" pitchFamily="34" charset="0"/>
              </a:rPr>
              <a:t>(all Local Agencies)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41.9 Appeals Per Capita </a:t>
            </a:r>
            <a:r>
              <a:rPr lang="en-US" sz="1600" b="1" u="sng" dirty="0" smtClean="0"/>
              <a:t>(per 100k)</a:t>
            </a:r>
            <a:r>
              <a:rPr lang="en-US" b="1" u="sng" dirty="0" smtClean="0"/>
              <a:t> in Carbon County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598"/>
            <a:ext cx="7282442" cy="458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91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Appellate Court Decisions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5 of the Top Appellate RTKL Decisions in 2015</a:t>
            </a:r>
          </a:p>
          <a:p>
            <a:r>
              <a:rPr lang="en-US" dirty="0" smtClean="0"/>
              <a:t>Three-part balancing test for specificity</a:t>
            </a:r>
          </a:p>
          <a:p>
            <a:r>
              <a:rPr lang="en-US" dirty="0" smtClean="0"/>
              <a:t>What emails are “records” under the RTKL</a:t>
            </a:r>
            <a:endParaRPr lang="en-US" sz="3200" dirty="0" smtClean="0"/>
          </a:p>
          <a:p>
            <a:r>
              <a:rPr lang="en-US" dirty="0" smtClean="0"/>
              <a:t>Searching for “deleted” email records</a:t>
            </a:r>
          </a:p>
          <a:p>
            <a:r>
              <a:rPr lang="en-US" sz="3200" dirty="0" smtClean="0"/>
              <a:t>Mobile video recordings (MVRs) / </a:t>
            </a:r>
            <a:r>
              <a:rPr lang="en-US" sz="3200" dirty="0" err="1" smtClean="0"/>
              <a:t>dashcams</a:t>
            </a:r>
            <a:endParaRPr lang="en-US" sz="3200" dirty="0" smtClean="0"/>
          </a:p>
          <a:p>
            <a:r>
              <a:rPr lang="en-US" sz="3200" dirty="0" smtClean="0"/>
              <a:t>Providing evidence to the OOR, not waiting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54 Training Sessions Across PA in 2015</a:t>
            </a:r>
          </a:p>
          <a:p>
            <a:r>
              <a:rPr lang="en-US" dirty="0" smtClean="0"/>
              <a:t>Right-to-Know Law</a:t>
            </a:r>
          </a:p>
          <a:p>
            <a:r>
              <a:rPr lang="en-US" sz="3200" dirty="0" smtClean="0"/>
              <a:t>Sunshine Act</a:t>
            </a:r>
          </a:p>
          <a:p>
            <a:r>
              <a:rPr lang="en-US" dirty="0" smtClean="0"/>
              <a:t>Agency training, also requester groups</a:t>
            </a:r>
          </a:p>
          <a:p>
            <a:r>
              <a:rPr lang="en-US" sz="3200" dirty="0" smtClean="0"/>
              <a:t>Call the OOR to discuss training ideas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717-346-9903 (George Spiess)</a:t>
            </a:r>
          </a:p>
        </p:txBody>
      </p:sp>
    </p:spTree>
    <p:extLst>
      <p:ext uri="{BB962C8B-B14F-4D97-AF65-F5344CB8AC3E}">
        <p14:creationId xmlns:p14="http://schemas.microsoft.com/office/powerpoint/2010/main" val="17402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OOR required to provide mediation</a:t>
            </a:r>
          </a:p>
          <a:p>
            <a:r>
              <a:rPr lang="en-US" dirty="0" smtClean="0"/>
              <a:t>Limited resources made this difficult in past</a:t>
            </a:r>
          </a:p>
          <a:p>
            <a:r>
              <a:rPr lang="en-US" dirty="0" smtClean="0"/>
              <a:t>Resources still limited, but moving forward</a:t>
            </a:r>
          </a:p>
          <a:p>
            <a:r>
              <a:rPr lang="en-US" dirty="0" smtClean="0"/>
              <a:t>Successful mediation = no further appeals</a:t>
            </a:r>
          </a:p>
          <a:p>
            <a:r>
              <a:rPr lang="en-US" dirty="0" smtClean="0"/>
              <a:t>No harm in agreeing to mediation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80511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2016 &amp; Beyond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What the future holds for transparency</a:t>
            </a:r>
          </a:p>
          <a:p>
            <a:r>
              <a:rPr lang="en-US" dirty="0" smtClean="0"/>
              <a:t>RTKL amendments (SB 411)</a:t>
            </a:r>
          </a:p>
          <a:p>
            <a:r>
              <a:rPr lang="en-US" dirty="0" smtClean="0"/>
              <a:t>Increase in Sunshine Act inquiries</a:t>
            </a:r>
          </a:p>
          <a:p>
            <a:r>
              <a:rPr lang="en-US" dirty="0" smtClean="0"/>
              <a:t>Video records</a:t>
            </a:r>
          </a:p>
          <a:p>
            <a:r>
              <a:rPr lang="en-US" dirty="0" smtClean="0"/>
              <a:t>Social media records (</a:t>
            </a:r>
            <a:r>
              <a:rPr lang="en-US" dirty="0" err="1" smtClean="0"/>
              <a:t>Politwoops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Metadata</a:t>
            </a:r>
          </a:p>
          <a:p>
            <a:r>
              <a:rPr lang="en-US" dirty="0" smtClean="0"/>
              <a:t>Something entirely unpredictable</a:t>
            </a:r>
          </a:p>
        </p:txBody>
      </p:sp>
    </p:spTree>
    <p:extLst>
      <p:ext uri="{BB962C8B-B14F-4D97-AF65-F5344CB8AC3E}">
        <p14:creationId xmlns:p14="http://schemas.microsoft.com/office/powerpoint/2010/main" val="10725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318</Words>
  <Application>Microsoft Office PowerPoint</Application>
  <PresentationFormat>On-screen Show (4:3)</PresentationFormat>
  <Paragraphs>68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Worksheet</vt:lpstr>
      <vt:lpstr>PNA Sunshine Week Panel Discussion March 15, 2016</vt:lpstr>
      <vt:lpstr>Appeals Filed in 2015</vt:lpstr>
      <vt:lpstr>Appeals Filed in 2015</vt:lpstr>
      <vt:lpstr>Appeals: Requester Gets Records</vt:lpstr>
      <vt:lpstr>Appeals w/ State Agencies</vt:lpstr>
      <vt:lpstr>Appeals w/ Local Agencies</vt:lpstr>
      <vt:lpstr>Appeals by County (all Local Agencies)</vt:lpstr>
      <vt:lpstr>Appeals by County (all Local Agencies)</vt:lpstr>
      <vt:lpstr>Appellate Court Decisions</vt:lpstr>
      <vt:lpstr>Training</vt:lpstr>
      <vt:lpstr>Mediation</vt:lpstr>
      <vt:lpstr>2016 &amp; Beyond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60</cp:revision>
  <cp:lastPrinted>2016-03-15T13:45:35Z</cp:lastPrinted>
  <dcterms:created xsi:type="dcterms:W3CDTF">2015-06-09T13:12:04Z</dcterms:created>
  <dcterms:modified xsi:type="dcterms:W3CDTF">2016-03-15T13:46:10Z</dcterms:modified>
</cp:coreProperties>
</file>