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96" r:id="rId3"/>
    <p:sldId id="260" r:id="rId4"/>
    <p:sldId id="295" r:id="rId5"/>
    <p:sldId id="299" r:id="rId6"/>
    <p:sldId id="302" r:id="rId7"/>
    <p:sldId id="303" r:id="rId8"/>
    <p:sldId id="304" r:id="rId9"/>
    <p:sldId id="305" r:id="rId10"/>
    <p:sldId id="301" r:id="rId11"/>
    <p:sldId id="306" r:id="rId12"/>
    <p:sldId id="307" r:id="rId13"/>
    <p:sldId id="310" r:id="rId14"/>
    <p:sldId id="308" r:id="rId15"/>
    <p:sldId id="294" r:id="rId16"/>
    <p:sldId id="288" r:id="rId17"/>
    <p:sldId id="271" r:id="rId18"/>
    <p:sldId id="29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4/12/2016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4/12/2016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records.pa.gov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openrecords.pa.gov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records.pa.gov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arneson@pa.gov" TargetMode="External"/><Relationship Id="rId5" Type="http://schemas.openxmlformats.org/officeDocument/2006/relationships/hyperlink" Target="https://twitter.com/OpenRecordsPA" TargetMode="External"/><Relationship Id="rId4" Type="http://schemas.openxmlformats.org/officeDocument/2006/relationships/hyperlink" Target="https://twitter.com/ErikOpenRecor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PSATS Annual State Conference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i="1" dirty="0" smtClean="0"/>
              <a:t>April 20, 2016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Don’t Fear Transparency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Embracing transparency is the best policy</a:t>
            </a:r>
          </a:p>
          <a:p>
            <a:r>
              <a:rPr lang="en-US" dirty="0" smtClean="0"/>
              <a:t>The goal </a:t>
            </a:r>
            <a:r>
              <a:rPr lang="en-US" dirty="0"/>
              <a:t>of the </a:t>
            </a:r>
            <a:r>
              <a:rPr lang="en-US" dirty="0" smtClean="0"/>
              <a:t>Right-to-Know Law (as said by the Supreme Court) is “to </a:t>
            </a:r>
            <a:r>
              <a:rPr lang="en-US" dirty="0"/>
              <a:t>empower citizens by affording them access to information concerning the activities of their </a:t>
            </a:r>
            <a:r>
              <a:rPr lang="en-US" dirty="0" smtClean="0"/>
              <a:t>government”</a:t>
            </a:r>
          </a:p>
          <a:p>
            <a:r>
              <a:rPr lang="en-US" dirty="0" smtClean="0"/>
              <a:t>Constituents </a:t>
            </a:r>
            <a:r>
              <a:rPr lang="en-US" i="1" dirty="0" smtClean="0"/>
              <a:t>expect</a:t>
            </a:r>
            <a:r>
              <a:rPr lang="en-US" dirty="0" smtClean="0"/>
              <a:t> transparency</a:t>
            </a:r>
          </a:p>
        </p:txBody>
      </p:sp>
    </p:spTree>
    <p:extLst>
      <p:ext uri="{BB962C8B-B14F-4D97-AF65-F5344CB8AC3E}">
        <p14:creationId xmlns:p14="http://schemas.microsoft.com/office/powerpoint/2010/main" val="134986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The </a:t>
            </a:r>
            <a:r>
              <a:rPr lang="en-US" sz="3200" dirty="0" smtClean="0">
                <a:latin typeface="Arial Black" panose="020B0A04020102020204" pitchFamily="34" charset="0"/>
              </a:rPr>
              <a:t>Right-to-Know Law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All </a:t>
            </a:r>
            <a:r>
              <a:rPr lang="en-US" b="1" u="sng" dirty="0" smtClean="0"/>
              <a:t>gov’t </a:t>
            </a:r>
            <a:r>
              <a:rPr lang="en-US" b="1" u="sng" dirty="0"/>
              <a:t>records are presumed to be </a:t>
            </a:r>
            <a:r>
              <a:rPr lang="en-US" b="1" u="sng" dirty="0" smtClean="0"/>
              <a:t>public</a:t>
            </a:r>
          </a:p>
          <a:p>
            <a:r>
              <a:rPr lang="en-US" dirty="0" smtClean="0"/>
              <a:t>Exceptions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30 exceptions in RTKL itself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Other state statutes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Federal law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Court orders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851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Exceptions to the RTKL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Exceptions in the RTKL include:</a:t>
            </a:r>
          </a:p>
          <a:p>
            <a:r>
              <a:rPr lang="en-US" dirty="0" smtClean="0"/>
              <a:t>Public safety &amp; personal safety</a:t>
            </a:r>
          </a:p>
          <a:p>
            <a:r>
              <a:rPr lang="en-US" dirty="0" smtClean="0"/>
              <a:t>Social Security #s, driver’s license #s</a:t>
            </a:r>
          </a:p>
          <a:p>
            <a:r>
              <a:rPr lang="en-US" dirty="0" smtClean="0"/>
              <a:t>Employee performance reviews</a:t>
            </a:r>
          </a:p>
          <a:p>
            <a:r>
              <a:rPr lang="en-US" dirty="0" smtClean="0"/>
              <a:t>Medical records</a:t>
            </a:r>
          </a:p>
          <a:p>
            <a:r>
              <a:rPr lang="en-US" dirty="0" smtClean="0"/>
              <a:t>Internal, </a:t>
            </a:r>
            <a:r>
              <a:rPr lang="en-US" dirty="0" err="1" smtClean="0"/>
              <a:t>predecisional</a:t>
            </a:r>
            <a:r>
              <a:rPr lang="en-US" dirty="0" smtClean="0"/>
              <a:t> deliberations</a:t>
            </a:r>
          </a:p>
          <a:p>
            <a:r>
              <a:rPr lang="en-US" dirty="0" smtClean="0"/>
              <a:t>Certain investigative records</a:t>
            </a:r>
          </a:p>
        </p:txBody>
      </p:sp>
    </p:spTree>
    <p:extLst>
      <p:ext uri="{BB962C8B-B14F-4D97-AF65-F5344CB8AC3E}">
        <p14:creationId xmlns:p14="http://schemas.microsoft.com/office/powerpoint/2010/main" val="352863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Cut RTK Requests Up Front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Many records can/should be instantly available</a:t>
            </a:r>
          </a:p>
          <a:p>
            <a:r>
              <a:rPr lang="en-US" dirty="0" smtClean="0"/>
              <a:t>Constituents want information online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Meeting minutes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Budget documents, including spending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RFPs and contracts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Job </a:t>
            </a:r>
            <a:r>
              <a:rPr lang="en-US" sz="3200" dirty="0" smtClean="0"/>
              <a:t>openings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Park maps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859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How the RTKL Applies to You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 record is…</a:t>
            </a:r>
          </a:p>
          <a:p>
            <a:r>
              <a:rPr lang="en-US" dirty="0"/>
              <a:t>“information, regardless of physical form or characteristics, that </a:t>
            </a:r>
            <a:r>
              <a:rPr lang="en-US" b="1" u="sng" dirty="0">
                <a:solidFill>
                  <a:srgbClr val="FF0000"/>
                </a:solidFill>
              </a:rPr>
              <a:t>documents a transaction or activity of an agency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that is created, received or retained pursuant to law or in connection with a transaction, business or activity of the </a:t>
            </a:r>
            <a:r>
              <a:rPr lang="en-US" dirty="0" smtClean="0"/>
              <a:t>agency”</a:t>
            </a:r>
          </a:p>
        </p:txBody>
      </p:sp>
    </p:spTree>
    <p:extLst>
      <p:ext uri="{BB962C8B-B14F-4D97-AF65-F5344CB8AC3E}">
        <p14:creationId xmlns:p14="http://schemas.microsoft.com/office/powerpoint/2010/main" val="199558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How the RTKL Applies to You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Right-to-Know Law…</a:t>
            </a:r>
          </a:p>
          <a:p>
            <a:r>
              <a:rPr lang="en-US" dirty="0" smtClean="0"/>
              <a:t>Doesn’t distinguish between emails &amp; paper</a:t>
            </a:r>
          </a:p>
          <a:p>
            <a:r>
              <a:rPr lang="en-US" dirty="0" smtClean="0"/>
              <a:t>Doesn’t distinguish between agency devices &amp; personal devices</a:t>
            </a:r>
          </a:p>
          <a:p>
            <a:r>
              <a:rPr lang="en-US" dirty="0" smtClean="0"/>
              <a:t>It only cares if the document / email / whatever is a “record” – and then if that record is a “public record”</a:t>
            </a:r>
          </a:p>
        </p:txBody>
      </p:sp>
    </p:spTree>
    <p:extLst>
      <p:ext uri="{BB962C8B-B14F-4D97-AF65-F5344CB8AC3E}">
        <p14:creationId xmlns:p14="http://schemas.microsoft.com/office/powerpoint/2010/main" val="38294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Best Practice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Whenever possible: </a:t>
            </a:r>
          </a:p>
          <a:p>
            <a:r>
              <a:rPr lang="en-US" dirty="0" smtClean="0"/>
              <a:t>Use agency devices for agency work</a:t>
            </a:r>
          </a:p>
          <a:p>
            <a:r>
              <a:rPr lang="en-US" dirty="0" smtClean="0"/>
              <a:t>Dramatically simplifies process of responding to RTK requests – and the process of gathering documents for any other purpose</a:t>
            </a:r>
          </a:p>
        </p:txBody>
      </p:sp>
    </p:spTree>
    <p:extLst>
      <p:ext uri="{BB962C8B-B14F-4D97-AF65-F5344CB8AC3E}">
        <p14:creationId xmlns:p14="http://schemas.microsoft.com/office/powerpoint/2010/main" val="105696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Record Retention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The RTKL does not address record retention </a:t>
            </a:r>
          </a:p>
          <a:p>
            <a:r>
              <a:rPr lang="en-US" dirty="0" smtClean="0"/>
              <a:t>Goal is a strong, effective retention policy</a:t>
            </a:r>
          </a:p>
          <a:p>
            <a:r>
              <a:rPr lang="en-US" dirty="0" smtClean="0"/>
              <a:t>Must balance agency needs &amp; transparency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i="1" dirty="0" smtClean="0"/>
              <a:t>Can’t simply say “0 days for everything”</a:t>
            </a:r>
          </a:p>
          <a:p>
            <a:r>
              <a:rPr lang="en-US" dirty="0" smtClean="0"/>
              <a:t>PHMC has a </a:t>
            </a:r>
            <a:r>
              <a:rPr lang="en-US" dirty="0" smtClean="0"/>
              <a:t>Municipal Records </a:t>
            </a:r>
            <a:r>
              <a:rPr lang="en-US" dirty="0" smtClean="0"/>
              <a:t>Manual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Includes a retention schedule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smtClean="0"/>
              <a:t>PHMC staff can be a great resource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590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Have a Good AORO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AORO = Agency Open Records Officer</a:t>
            </a:r>
          </a:p>
          <a:p>
            <a:r>
              <a:rPr lang="en-US" dirty="0" smtClean="0"/>
              <a:t>Sometimes called “Right-to-Know Officer”</a:t>
            </a:r>
          </a:p>
          <a:p>
            <a:r>
              <a:rPr lang="en-US" sz="3200" dirty="0" smtClean="0"/>
              <a:t>A </a:t>
            </a:r>
            <a:r>
              <a:rPr lang="en-US" sz="3200" dirty="0" smtClean="0"/>
              <a:t>good AORO is absolutely vital</a:t>
            </a:r>
          </a:p>
          <a:p>
            <a:r>
              <a:rPr lang="en-US" dirty="0" smtClean="0"/>
              <a:t>Usually is </a:t>
            </a:r>
            <a:r>
              <a:rPr lang="en-US" dirty="0"/>
              <a:t>an employee with other duties</a:t>
            </a:r>
          </a:p>
          <a:p>
            <a:r>
              <a:rPr lang="en-US" dirty="0" smtClean="0"/>
              <a:t>Job </a:t>
            </a:r>
            <a:r>
              <a:rPr lang="en-US" dirty="0" smtClean="0"/>
              <a:t>responsibilities: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Communicating with requesters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Understanding agency record-keeping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Meeting tight, inflexible deadlines</a:t>
            </a:r>
          </a:p>
        </p:txBody>
      </p:sp>
    </p:spTree>
    <p:extLst>
      <p:ext uri="{BB962C8B-B14F-4D97-AF65-F5344CB8AC3E}">
        <p14:creationId xmlns:p14="http://schemas.microsoft.com/office/powerpoint/2010/main" val="19611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Sunshine Act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Complementary to the Right-to-Know Law </a:t>
            </a:r>
          </a:p>
          <a:p>
            <a:r>
              <a:rPr lang="en-US" dirty="0" smtClean="0"/>
              <a:t>RTKL = Open Records Act</a:t>
            </a:r>
          </a:p>
          <a:p>
            <a:r>
              <a:rPr lang="en-US" sz="3200" dirty="0" smtClean="0"/>
              <a:t>Sunshine Act = Open Meetings Act</a:t>
            </a:r>
          </a:p>
          <a:p>
            <a:r>
              <a:rPr lang="en-US" dirty="0" smtClean="0"/>
              <a:t>When agencies must hold public meetings</a:t>
            </a:r>
          </a:p>
          <a:p>
            <a:r>
              <a:rPr lang="en-US" dirty="0" smtClean="0"/>
              <a:t>OOR website’s Sunshine Act page offers practical tips about the law</a:t>
            </a:r>
            <a:endParaRPr lang="en-US" sz="32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654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Training from the OOR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Training on the RTKL &amp; Sunshine Act</a:t>
            </a:r>
          </a:p>
          <a:p>
            <a:r>
              <a:rPr lang="en-US" dirty="0" smtClean="0"/>
              <a:t>OOR website filled with information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www.openrecords.pa.gov</a:t>
            </a:r>
            <a:endParaRPr lang="en-US" sz="3200" dirty="0"/>
          </a:p>
          <a:p>
            <a:r>
              <a:rPr lang="en-US" sz="3200" dirty="0" smtClean="0"/>
              <a:t>OOR also provides on-site training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Details on OOR website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Or call George Spiess, 717-346-9903</a:t>
            </a:r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742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Don’t Feel Overwhelmed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It</a:t>
            </a:r>
            <a:r>
              <a:rPr lang="en-US" b="1" u="sng" dirty="0"/>
              <a:t> </a:t>
            </a:r>
            <a:r>
              <a:rPr lang="en-US" b="1" u="sng" dirty="0" smtClean="0"/>
              <a:t>can be a lot, but it’s manageable</a:t>
            </a:r>
          </a:p>
          <a:p>
            <a:r>
              <a:rPr lang="en-US" dirty="0" smtClean="0"/>
              <a:t>In </a:t>
            </a:r>
            <a:r>
              <a:rPr lang="en-US" dirty="0" smtClean="0"/>
              <a:t>2015, </a:t>
            </a:r>
            <a:r>
              <a:rPr lang="en-US" dirty="0" smtClean="0"/>
              <a:t>OOR heard </a:t>
            </a:r>
            <a:r>
              <a:rPr lang="en-US" dirty="0" smtClean="0"/>
              <a:t>2,926 </a:t>
            </a:r>
            <a:r>
              <a:rPr lang="en-US" dirty="0" smtClean="0"/>
              <a:t>appeals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i="1" dirty="0" smtClean="0"/>
              <a:t> Total appeals, not total requests</a:t>
            </a:r>
          </a:p>
          <a:p>
            <a:r>
              <a:rPr lang="en-US" dirty="0" smtClean="0"/>
              <a:t>Of those, 61.3% </a:t>
            </a:r>
            <a:r>
              <a:rPr lang="en-US" dirty="0" smtClean="0"/>
              <a:t>involved local agencies</a:t>
            </a:r>
          </a:p>
          <a:p>
            <a:r>
              <a:rPr lang="en-US" dirty="0" smtClean="0"/>
              <a:t>But only 7.4</a:t>
            </a:r>
            <a:r>
              <a:rPr lang="en-US" dirty="0" smtClean="0"/>
              <a:t>% </a:t>
            </a:r>
            <a:r>
              <a:rPr lang="en-US" dirty="0" smtClean="0"/>
              <a:t>(219) involved townships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43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Local Agency Appeals in 2015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46575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0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The Office of Open Records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One of my goals is to simplify the RTK process for agencies &amp; requesters</a:t>
            </a:r>
          </a:p>
          <a:p>
            <a:r>
              <a:rPr lang="en-US" dirty="0" smtClean="0">
                <a:hlinkClick r:id="rId2"/>
              </a:rPr>
              <a:t>http://openrecords.pa.gov</a:t>
            </a:r>
            <a:endParaRPr lang="en-US" dirty="0" smtClean="0"/>
          </a:p>
          <a:p>
            <a:r>
              <a:rPr lang="en-US" dirty="0" smtClean="0"/>
              <a:t>Constantly updating content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New AORO </a:t>
            </a:r>
            <a:r>
              <a:rPr lang="en-US" sz="3200" dirty="0" smtClean="0"/>
              <a:t>Guidebook for agencies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Sample affidavit forms for agencies</a:t>
            </a:r>
          </a:p>
          <a:p>
            <a:r>
              <a:rPr lang="en-US" dirty="0" smtClean="0"/>
              <a:t>Suggestions welcome</a:t>
            </a:r>
          </a:p>
        </p:txBody>
      </p:sp>
    </p:spTree>
    <p:extLst>
      <p:ext uri="{BB962C8B-B14F-4D97-AF65-F5344CB8AC3E}">
        <p14:creationId xmlns:p14="http://schemas.microsoft.com/office/powerpoint/2010/main" val="18973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Mediation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Goal: Resolve more cases informally</a:t>
            </a:r>
          </a:p>
          <a:p>
            <a:r>
              <a:rPr lang="en-US" dirty="0" smtClean="0"/>
              <a:t>OOR authorized to establish mediation</a:t>
            </a:r>
          </a:p>
          <a:p>
            <a:r>
              <a:rPr lang="en-US" dirty="0" smtClean="0"/>
              <a:t>Limited resources made this difficult in past</a:t>
            </a:r>
          </a:p>
          <a:p>
            <a:r>
              <a:rPr lang="en-US" dirty="0" smtClean="0"/>
              <a:t>Resources still limited, but moving forward</a:t>
            </a:r>
          </a:p>
          <a:p>
            <a:r>
              <a:rPr lang="en-US" dirty="0" smtClean="0"/>
              <a:t>No harm in agreeing to mediation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Worst-case scenario: FD is slightly delayed</a:t>
            </a:r>
          </a:p>
        </p:txBody>
      </p:sp>
    </p:spTree>
    <p:extLst>
      <p:ext uri="{BB962C8B-B14F-4D97-AF65-F5344CB8AC3E}">
        <p14:creationId xmlns:p14="http://schemas.microsoft.com/office/powerpoint/2010/main" val="1470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Senate Bill 411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Significant amendments to the RTKL</a:t>
            </a:r>
          </a:p>
          <a:p>
            <a:r>
              <a:rPr lang="en-US" dirty="0" smtClean="0"/>
              <a:t>Separate fees for commercial requesters</a:t>
            </a:r>
          </a:p>
          <a:p>
            <a:r>
              <a:rPr lang="en-US" dirty="0" smtClean="0"/>
              <a:t>Limits on inmate requests</a:t>
            </a:r>
          </a:p>
          <a:p>
            <a:r>
              <a:rPr lang="en-US" dirty="0" smtClean="0"/>
              <a:t>OOR procedural improvements</a:t>
            </a:r>
          </a:p>
          <a:p>
            <a:r>
              <a:rPr lang="en-US" dirty="0" smtClean="0"/>
              <a:t>Numerous clarifications</a:t>
            </a:r>
          </a:p>
          <a:p>
            <a:r>
              <a:rPr lang="en-US" dirty="0" smtClean="0"/>
              <a:t>State-related universities: online databases</a:t>
            </a:r>
          </a:p>
          <a:p>
            <a:r>
              <a:rPr lang="en-US" dirty="0" smtClean="0"/>
              <a:t>Supported by </a:t>
            </a:r>
            <a:r>
              <a:rPr lang="en-US" dirty="0" smtClean="0"/>
              <a:t>PSATS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252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19200" y="2971800"/>
            <a:ext cx="70104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/>
              <a:t>THANK YOU</a:t>
            </a:r>
            <a:endParaRPr lang="en-US" sz="28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8259" y="2413002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336991"/>
            <a:ext cx="64008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dirty="0" smtClean="0">
                <a:latin typeface="Calibri" pitchFamily="34" charset="0"/>
                <a:hlinkClick r:id="rId3"/>
              </a:rPr>
              <a:t>http://openrecords.pa.gov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4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4"/>
              </a:rPr>
              <a:t>ErikOpenRecords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5"/>
              </a:rPr>
              <a:t>@</a:t>
            </a:r>
            <a:r>
              <a:rPr lang="en-US" sz="2000" dirty="0" err="1" smtClean="0">
                <a:latin typeface="Calibri" pitchFamily="34" charset="0"/>
                <a:hlinkClick r:id="rId5"/>
              </a:rPr>
              <a:t>OpenRecordsPA</a:t>
            </a:r>
            <a:endParaRPr lang="en-US" sz="2000" dirty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  <a:hlinkClick r:id="rId6"/>
              </a:rPr>
              <a:t>earneson@pa.gov</a:t>
            </a:r>
            <a:endParaRPr lang="en-US" sz="20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717) </a:t>
            </a:r>
            <a:r>
              <a:rPr lang="en-US" sz="2000" dirty="0" smtClean="0">
                <a:latin typeface="Calibri" pitchFamily="34" charset="0"/>
              </a:rPr>
              <a:t>346-9903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41" y="9906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646</Words>
  <Application>Microsoft Office PowerPoint</Application>
  <PresentationFormat>On-screen Show (4:3)</PresentationFormat>
  <Paragraphs>116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PSATS Annual State Conference April 20, 2016</vt:lpstr>
      <vt:lpstr>Don’t Fear Transparency</vt:lpstr>
      <vt:lpstr>The Right-to-Know Law</vt:lpstr>
      <vt:lpstr>Exceptions to the RTKL</vt:lpstr>
      <vt:lpstr>Cut RTK Requests Up Front</vt:lpstr>
      <vt:lpstr>How the RTKL Applies to You</vt:lpstr>
      <vt:lpstr>How the RTKL Applies to You</vt:lpstr>
      <vt:lpstr>Best Practice</vt:lpstr>
      <vt:lpstr>Record Retention</vt:lpstr>
      <vt:lpstr>Have a Good AORO</vt:lpstr>
      <vt:lpstr>Sunshine Act</vt:lpstr>
      <vt:lpstr>Training from the OOR</vt:lpstr>
      <vt:lpstr>Don’t Feel Overwhelmed</vt:lpstr>
      <vt:lpstr>Local Agency Appeals in 2015</vt:lpstr>
      <vt:lpstr>The Office of Open Records</vt:lpstr>
      <vt:lpstr>Mediation</vt:lpstr>
      <vt:lpstr>Senate Bill 411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52</cp:revision>
  <dcterms:created xsi:type="dcterms:W3CDTF">2015-06-09T13:12:04Z</dcterms:created>
  <dcterms:modified xsi:type="dcterms:W3CDTF">2016-04-12T17:21:55Z</dcterms:modified>
</cp:coreProperties>
</file>