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295" r:id="rId3"/>
    <p:sldId id="264" r:id="rId4"/>
    <p:sldId id="265" r:id="rId5"/>
    <p:sldId id="266" r:id="rId6"/>
    <p:sldId id="267" r:id="rId7"/>
    <p:sldId id="268" r:id="rId8"/>
    <p:sldId id="269" r:id="rId9"/>
    <p:sldId id="270" r:id="rId10"/>
    <p:sldId id="271" r:id="rId11"/>
    <p:sldId id="272" r:id="rId12"/>
    <p:sldId id="273" r:id="rId13"/>
    <p:sldId id="274" r:id="rId14"/>
    <p:sldId id="296" r:id="rId15"/>
    <p:sldId id="275" r:id="rId16"/>
    <p:sldId id="276" r:id="rId17"/>
    <p:sldId id="297" r:id="rId18"/>
    <p:sldId id="298" r:id="rId19"/>
    <p:sldId id="277" r:id="rId20"/>
    <p:sldId id="302" r:id="rId21"/>
    <p:sldId id="278" r:id="rId22"/>
    <p:sldId id="279" r:id="rId23"/>
    <p:sldId id="280" r:id="rId24"/>
    <p:sldId id="281" r:id="rId25"/>
    <p:sldId id="293" r:id="rId26"/>
    <p:sldId id="294" r:id="rId27"/>
    <p:sldId id="303" r:id="rId28"/>
    <p:sldId id="299" r:id="rId29"/>
    <p:sldId id="282" r:id="rId30"/>
    <p:sldId id="283" r:id="rId31"/>
    <p:sldId id="284" r:id="rId32"/>
    <p:sldId id="285" r:id="rId33"/>
    <p:sldId id="286" r:id="rId34"/>
    <p:sldId id="287" r:id="rId35"/>
    <p:sldId id="288" r:id="rId36"/>
    <p:sldId id="290" r:id="rId37"/>
    <p:sldId id="301" r:id="rId38"/>
    <p:sldId id="291" r:id="rId39"/>
    <p:sldId id="30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38B64D-A743-4108-886D-5A78F31913EB}" type="datetimeFigureOut">
              <a:rPr lang="en-US" smtClean="0"/>
              <a:t>9/27/2016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E52B94-DC60-41D8-A459-758404E71D6D}" type="slidenum">
              <a:rPr lang="en-US" smtClean="0"/>
              <a:t>‹#›</a:t>
            </a:fld>
            <a:endParaRPr lang="en-US"/>
          </a:p>
        </p:txBody>
      </p:sp>
    </p:spTree>
    <p:extLst>
      <p:ext uri="{BB962C8B-B14F-4D97-AF65-F5344CB8AC3E}">
        <p14:creationId xmlns:p14="http://schemas.microsoft.com/office/powerpoint/2010/main" val="1172001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Font typeface="Arial" panose="020B0604020202020204" pitchFamily="34" charset="0"/>
              <a:buNone/>
            </a:pPr>
            <a:endParaRPr lang="en-US" sz="3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E11DA2B-D8E5-4C2A-9774-BC3F3B5A86FE}" type="slidenum">
              <a:rPr lang="en-US" smtClean="0"/>
              <a:t>6</a:t>
            </a:fld>
            <a:endParaRPr lang="en-US"/>
          </a:p>
        </p:txBody>
      </p:sp>
    </p:spTree>
    <p:extLst>
      <p:ext uri="{BB962C8B-B14F-4D97-AF65-F5344CB8AC3E}">
        <p14:creationId xmlns:p14="http://schemas.microsoft.com/office/powerpoint/2010/main" val="382675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1EB4FE-2362-4BFF-9FFF-AA85F47E0D42}"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94906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EB4FE-2362-4BFF-9FFF-AA85F47E0D42}"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668195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1EB4FE-2362-4BFF-9FFF-AA85F47E0D42}"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526068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1EB4FE-2362-4BFF-9FFF-AA85F47E0D42}" type="datetimeFigureOut">
              <a:rPr lang="en-US" smtClean="0"/>
              <a:t>9/27/2016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3388051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1EB4FE-2362-4BFF-9FFF-AA85F47E0D42}" type="datetimeFigureOut">
              <a:rPr lang="en-US" smtClean="0"/>
              <a:t>9/27/2016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2465952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1EB4FE-2362-4BFF-9FFF-AA85F47E0D42}" type="datetimeFigureOut">
              <a:rPr lang="en-US" smtClean="0"/>
              <a:t>9/27/2016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3893403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1EB4FE-2362-4BFF-9FFF-AA85F47E0D42}" type="datetimeFigureOut">
              <a:rPr lang="en-US" smtClean="0"/>
              <a:t>9/27/2016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3999884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1EB4FE-2362-4BFF-9FFF-AA85F47E0D42}" type="datetimeFigureOut">
              <a:rPr lang="en-US" smtClean="0"/>
              <a:t>9/27/2016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3842860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1EB4FE-2362-4BFF-9FFF-AA85F47E0D42}" type="datetimeFigureOut">
              <a:rPr lang="en-US" smtClean="0"/>
              <a:t>9/27/2016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173529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EB4FE-2362-4BFF-9FFF-AA85F47E0D42}"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1680610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EB4FE-2362-4BFF-9FFF-AA85F47E0D42}" type="datetimeFigureOut">
              <a:rPr lang="en-US" smtClean="0"/>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979013-8568-4D52-8DBA-C205E9B36D0E}" type="slidenum">
              <a:rPr lang="en-US" smtClean="0"/>
              <a:t>‹#›</a:t>
            </a:fld>
            <a:endParaRPr lang="en-US"/>
          </a:p>
        </p:txBody>
      </p:sp>
    </p:spTree>
    <p:extLst>
      <p:ext uri="{BB962C8B-B14F-4D97-AF65-F5344CB8AC3E}">
        <p14:creationId xmlns:p14="http://schemas.microsoft.com/office/powerpoint/2010/main" val="1170087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1EB4FE-2362-4BFF-9FFF-AA85F47E0D42}" type="datetimeFigureOut">
              <a:rPr lang="en-US" smtClean="0"/>
              <a:t>9/27/2016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979013-8568-4D52-8DBA-C205E9B36D0E}" type="slidenum">
              <a:rPr lang="en-US" smtClean="0"/>
              <a:t>‹#›</a:t>
            </a:fld>
            <a:endParaRPr lang="en-US"/>
          </a:p>
        </p:txBody>
      </p:sp>
    </p:spTree>
    <p:extLst>
      <p:ext uri="{BB962C8B-B14F-4D97-AF65-F5344CB8AC3E}">
        <p14:creationId xmlns:p14="http://schemas.microsoft.com/office/powerpoint/2010/main" val="3514678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openrecords.pa.gov/Documents/Appeals/Appeal_Form.pdf" TargetMode="External"/><Relationship Id="rId2" Type="http://schemas.openxmlformats.org/officeDocument/2006/relationships/hyperlink" Target="http://www.openrecords.pa.gov/Appeals/AppealForm.cf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openrecords.pa.gov/EmailSubscriptions.cfm" TargetMode="External"/><Relationship Id="rId2" Type="http://schemas.openxmlformats.org/officeDocument/2006/relationships/hyperlink" Target="http://www.openrecords.p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
            <a:ext cx="9144000" cy="6553200"/>
          </a:xfrm>
        </p:spPr>
        <p:txBody>
          <a:bodyPr>
            <a:normAutofit/>
          </a:bodyPr>
          <a:lstStyle/>
          <a:p>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The Right to Know Law</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and</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The Office of Open Records </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4294967295"/>
          </p:nvPr>
        </p:nvSpPr>
        <p:spPr>
          <a:xfrm>
            <a:off x="0" y="3886200"/>
            <a:ext cx="7391400" cy="1752600"/>
          </a:xfrm>
        </p:spPr>
        <p:txBody>
          <a:bodyPr/>
          <a:lstStyle/>
          <a:p>
            <a:pPr marL="0" indent="0">
              <a:buNone/>
            </a:pPr>
            <a:r>
              <a:rPr lang="en-US" dirty="0" smtClean="0">
                <a:solidFill>
                  <a:schemeClr val="tx1"/>
                </a:solidFill>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2853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65 P.S. §§ 67.101 </a:t>
            </a:r>
            <a:r>
              <a:rPr lang="en-US" sz="3200" i="1" dirty="0" smtClean="0">
                <a:latin typeface="Times New Roman" panose="02020603050405020304" pitchFamily="18" charset="0"/>
                <a:cs typeface="Times New Roman" panose="02020603050405020304" pitchFamily="18" charset="0"/>
              </a:rPr>
              <a:t>et seq</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Times New Roman" panose="02020603050405020304" pitchFamily="18" charset="0"/>
                <a:cs typeface="Times New Roman" panose="02020603050405020304" pitchFamily="18" charset="0"/>
              </a:rPr>
              <a:t>The RTKL applies to:</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Commonwealth agencies;</a:t>
            </a:r>
          </a:p>
          <a:p>
            <a:r>
              <a:rPr lang="en-US" dirty="0" smtClean="0">
                <a:latin typeface="Times New Roman" panose="02020603050405020304" pitchFamily="18" charset="0"/>
                <a:cs typeface="Times New Roman" panose="02020603050405020304" pitchFamily="18" charset="0"/>
              </a:rPr>
              <a:t>Local agencies;</a:t>
            </a:r>
          </a:p>
          <a:p>
            <a:r>
              <a:rPr lang="en-US" dirty="0" smtClean="0">
                <a:latin typeface="Times New Roman" panose="02020603050405020304" pitchFamily="18" charset="0"/>
                <a:cs typeface="Times New Roman" panose="02020603050405020304" pitchFamily="18" charset="0"/>
              </a:rPr>
              <a:t>Judicial agencies; 65 P.S. § 67.304 (financial records only); </a:t>
            </a:r>
            <a:r>
              <a:rPr lang="en-US" i="1" dirty="0" smtClean="0">
                <a:latin typeface="Times New Roman" panose="02020603050405020304" pitchFamily="18" charset="0"/>
                <a:cs typeface="Times New Roman" panose="02020603050405020304" pitchFamily="18" charset="0"/>
              </a:rPr>
              <a:t>but see Faulk v. </a:t>
            </a:r>
            <a:r>
              <a:rPr lang="en-US" i="1" dirty="0" err="1" smtClean="0">
                <a:latin typeface="Times New Roman" panose="02020603050405020304" pitchFamily="18" charset="0"/>
                <a:cs typeface="Times New Roman" panose="02020603050405020304" pitchFamily="18" charset="0"/>
              </a:rPr>
              <a:t>Phila</a:t>
            </a:r>
            <a:r>
              <a:rPr lang="en-US" i="1" dirty="0" smtClean="0">
                <a:latin typeface="Times New Roman" panose="02020603050405020304" pitchFamily="18" charset="0"/>
                <a:cs typeface="Times New Roman" panose="02020603050405020304" pitchFamily="18" charset="0"/>
              </a:rPr>
              <a:t>. Clerk of Courts</a:t>
            </a:r>
            <a:r>
              <a:rPr lang="en-US" dirty="0" smtClean="0">
                <a:latin typeface="Times New Roman" panose="02020603050405020304" pitchFamily="18" charset="0"/>
                <a:cs typeface="Times New Roman" panose="02020603050405020304" pitchFamily="18" charset="0"/>
              </a:rPr>
              <a:t>, 116 A.3d 1183 (Pa. </a:t>
            </a:r>
            <a:r>
              <a:rPr lang="en-US" dirty="0" err="1" smtClean="0">
                <a:latin typeface="Times New Roman" panose="02020603050405020304" pitchFamily="18" charset="0"/>
                <a:cs typeface="Times New Roman" panose="02020603050405020304" pitchFamily="18" charset="0"/>
              </a:rPr>
              <a:t>Commw</a:t>
            </a:r>
            <a:r>
              <a:rPr lang="en-US" dirty="0" smtClean="0">
                <a:latin typeface="Times New Roman" panose="02020603050405020304" pitchFamily="18" charset="0"/>
                <a:cs typeface="Times New Roman" panose="02020603050405020304" pitchFamily="18" charset="0"/>
              </a:rPr>
              <a:t>. Ct. 2015) (common law right of access to judicial filings outside of the RTKL)</a:t>
            </a:r>
          </a:p>
          <a:p>
            <a:r>
              <a:rPr lang="en-US" dirty="0" smtClean="0">
                <a:latin typeface="Times New Roman" panose="02020603050405020304" pitchFamily="18" charset="0"/>
                <a:cs typeface="Times New Roman" panose="02020603050405020304" pitchFamily="18" charset="0"/>
              </a:rPr>
              <a:t>Legislative agencies 65 P.S. §§ 67.102, .303 (legislative records only).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597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457200"/>
            <a:ext cx="8534400" cy="5668963"/>
          </a:xfrm>
        </p:spPr>
        <p:txBody>
          <a:bodyPr>
            <a:normAutofit lnSpcReduction="10000"/>
          </a:bodyPr>
          <a:lstStyle/>
          <a:p>
            <a:r>
              <a:rPr lang="en-US" dirty="0" smtClean="0">
                <a:latin typeface="Times New Roman" panose="02020603050405020304" pitchFamily="18" charset="0"/>
                <a:cs typeface="Times New Roman" panose="02020603050405020304" pitchFamily="18" charset="0"/>
              </a:rPr>
              <a:t>Records are presumed to be subject to public disclosure. 65 P.S. § 67.305</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Records which are subject to privilege, legal confidentiality or exempt under the RTKL are not subject to disclosure.  65 P.S. § 67.102 (defining “public record”)</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Records must document a transaction or activity of an agency.  65 P.S. § 67.102 (defining “record”)</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5945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Transaction or activity of an agency</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en-US" sz="2400" i="1" dirty="0" smtClean="0">
                <a:latin typeface="Times New Roman" panose="02020603050405020304" pitchFamily="18" charset="0"/>
                <a:cs typeface="Times New Roman" panose="02020603050405020304" pitchFamily="18" charset="0"/>
              </a:rPr>
              <a:t>Office of Attorney General v. </a:t>
            </a:r>
            <a:r>
              <a:rPr lang="en-US" sz="2400" i="1" dirty="0" err="1" smtClean="0">
                <a:latin typeface="Times New Roman" panose="02020603050405020304" pitchFamily="18" charset="0"/>
                <a:cs typeface="Times New Roman" panose="02020603050405020304" pitchFamily="18" charset="0"/>
              </a:rPr>
              <a:t>Phila</a:t>
            </a:r>
            <a:r>
              <a:rPr lang="en-US" sz="2400" i="1" dirty="0" smtClean="0">
                <a:latin typeface="Times New Roman" panose="02020603050405020304" pitchFamily="18" charset="0"/>
                <a:cs typeface="Times New Roman" panose="02020603050405020304" pitchFamily="18" charset="0"/>
              </a:rPr>
              <a:t>. Inquirer, </a:t>
            </a:r>
            <a:r>
              <a:rPr lang="en-US" sz="2400" dirty="0" smtClean="0">
                <a:latin typeface="Times New Roman" panose="02020603050405020304" pitchFamily="18" charset="0"/>
                <a:cs typeface="Times New Roman" panose="02020603050405020304" pitchFamily="18" charset="0"/>
              </a:rPr>
              <a:t>127 A.3d 57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 (pornographic e-mails on government computers do not relate to agency business even if </a:t>
            </a:r>
            <a:r>
              <a:rPr lang="en-US" sz="2400" dirty="0" err="1" smtClean="0">
                <a:latin typeface="Times New Roman" panose="02020603050405020304" pitchFamily="18" charset="0"/>
                <a:cs typeface="Times New Roman" panose="02020603050405020304" pitchFamily="18" charset="0"/>
              </a:rPr>
              <a:t>violative</a:t>
            </a:r>
            <a:r>
              <a:rPr lang="en-US" sz="2400" dirty="0" smtClean="0">
                <a:latin typeface="Times New Roman" panose="02020603050405020304" pitchFamily="18" charset="0"/>
                <a:cs typeface="Times New Roman" panose="02020603050405020304" pitchFamily="18" charset="0"/>
              </a:rPr>
              <a:t> of agency work rules)</a:t>
            </a:r>
          </a:p>
          <a:p>
            <a:pPr algn="just"/>
            <a:endParaRPr lang="en-US" sz="2400" i="1" dirty="0">
              <a:latin typeface="Times New Roman" panose="02020603050405020304" pitchFamily="18" charset="0"/>
              <a:cs typeface="Times New Roman" panose="02020603050405020304" pitchFamily="18" charset="0"/>
            </a:endParaRPr>
          </a:p>
          <a:p>
            <a:pPr algn="just"/>
            <a:r>
              <a:rPr lang="en-US" sz="2400" i="1" dirty="0" err="1" smtClean="0">
                <a:latin typeface="Times New Roman" panose="02020603050405020304" pitchFamily="18" charset="0"/>
                <a:cs typeface="Times New Roman" panose="02020603050405020304" pitchFamily="18" charset="0"/>
              </a:rPr>
              <a:t>Mollick</a:t>
            </a:r>
            <a:r>
              <a:rPr lang="en-US" sz="2400" i="1" dirty="0" smtClean="0">
                <a:latin typeface="Times New Roman" panose="02020603050405020304" pitchFamily="18" charset="0"/>
                <a:cs typeface="Times New Roman" panose="02020603050405020304" pitchFamily="18" charset="0"/>
              </a:rPr>
              <a:t> v. Township of Worcester</a:t>
            </a:r>
            <a:r>
              <a:rPr lang="en-US" sz="2400" dirty="0" smtClean="0">
                <a:latin typeface="Times New Roman" panose="02020603050405020304" pitchFamily="18" charset="0"/>
                <a:cs typeface="Times New Roman" panose="02020603050405020304" pitchFamily="18" charset="0"/>
              </a:rPr>
              <a:t>, 32 A.3d 859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2011) (records stored on personal computers are public records if they document a transaction or activity of an agency)</a:t>
            </a:r>
            <a:endParaRPr lang="en-US"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0252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Records in the possession of public contractors are subject to the RTKL</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anose="02020603050405020304" pitchFamily="18" charset="0"/>
                <a:cs typeface="Times New Roman" panose="02020603050405020304" pitchFamily="18" charset="0"/>
              </a:rPr>
              <a:t>Section 506(d)(1) of the RTKL, 65 P.S. § 67.506(d)(1).</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Public contract must  be to perform a governmental function.</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Governmental function must be a “non-ancillary” function of the agency.  </a:t>
            </a:r>
            <a:r>
              <a:rPr lang="en-US" sz="2400" i="1" dirty="0" smtClean="0">
                <a:latin typeface="Times New Roman" panose="02020603050405020304" pitchFamily="18" charset="0"/>
                <a:cs typeface="Times New Roman" panose="02020603050405020304" pitchFamily="18" charset="0"/>
              </a:rPr>
              <a:t>SWB Yankees L.L.C. v. </a:t>
            </a:r>
            <a:r>
              <a:rPr lang="en-US" sz="2400" i="1" dirty="0" err="1" smtClean="0">
                <a:latin typeface="Times New Roman" panose="02020603050405020304" pitchFamily="18" charset="0"/>
                <a:cs typeface="Times New Roman" panose="02020603050405020304" pitchFamily="18" charset="0"/>
              </a:rPr>
              <a:t>Wintermantel</a:t>
            </a:r>
            <a:r>
              <a:rPr lang="en-US" sz="2400" dirty="0" smtClean="0">
                <a:latin typeface="Times New Roman" panose="02020603050405020304" pitchFamily="18" charset="0"/>
                <a:cs typeface="Times New Roman" panose="02020603050405020304" pitchFamily="18" charset="0"/>
              </a:rPr>
              <a:t>, 45 A.3d 1029 (Pa. 2012).</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Records must “directly relate” to the governmental function.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927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685800"/>
            <a:ext cx="8229600" cy="5943600"/>
          </a:xfrm>
        </p:spPr>
        <p:txBody>
          <a:bodyPr>
            <a:normAutofit/>
          </a:bodyPr>
          <a:lstStyle/>
          <a:p>
            <a:pPr algn="just"/>
            <a:r>
              <a:rPr lang="en-US" dirty="0" smtClean="0">
                <a:latin typeface="Times New Roman" panose="02020603050405020304" pitchFamily="18" charset="0"/>
                <a:cs typeface="Times New Roman" panose="02020603050405020304" pitchFamily="18" charset="0"/>
              </a:rPr>
              <a:t>Burden of proof to withhold records is on the government. 65 P.S. § 67.708(a)(1).</a:t>
            </a:r>
          </a:p>
          <a:p>
            <a:pPr algn="just"/>
            <a:endParaRPr lang="en-US" dirty="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Section 708(b) of the RTKL lists 30 separate exemptions to public disclosure. 65 P.S. § 67.708(b).</a:t>
            </a:r>
          </a:p>
          <a:p>
            <a:pPr algn="just"/>
            <a:endParaRPr lang="en-US" dirty="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Section 708(b) of the RTKL is </a:t>
            </a:r>
            <a:r>
              <a:rPr lang="en-US" i="1" dirty="0" smtClean="0">
                <a:latin typeface="Times New Roman" panose="02020603050405020304" pitchFamily="18" charset="0"/>
                <a:cs typeface="Times New Roman" panose="02020603050405020304" pitchFamily="18" charset="0"/>
              </a:rPr>
              <a:t>not</a:t>
            </a:r>
            <a:r>
              <a:rPr lang="en-US" dirty="0" smtClean="0">
                <a:latin typeface="Times New Roman" panose="02020603050405020304" pitchFamily="18" charset="0"/>
                <a:cs typeface="Times New Roman" panose="02020603050405020304" pitchFamily="18" charset="0"/>
              </a:rPr>
              <a:t> a confidentiality provision. </a:t>
            </a:r>
            <a:r>
              <a:rPr lang="en-US" i="1" dirty="0" smtClean="0">
                <a:latin typeface="Times New Roman" panose="02020603050405020304" pitchFamily="18" charset="0"/>
                <a:cs typeface="Times New Roman" panose="02020603050405020304" pitchFamily="18" charset="0"/>
              </a:rPr>
              <a:t>See</a:t>
            </a:r>
            <a:r>
              <a:rPr lang="en-US" dirty="0" smtClean="0">
                <a:latin typeface="Times New Roman" panose="02020603050405020304" pitchFamily="18" charset="0"/>
                <a:cs typeface="Times New Roman" panose="02020603050405020304" pitchFamily="18" charset="0"/>
              </a:rPr>
              <a:t> 65 P.S. § 67.506(c) (giving agencies discretion to release non-public records).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9949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Section 708(b) Exemptions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8229600" cy="5105400"/>
          </a:xfrm>
        </p:spPr>
        <p:txBody>
          <a:bodyPr>
            <a:normAutofit lnSpcReduction="10000"/>
          </a:bodyPr>
          <a:lstStyle/>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Loss of federal funds/threat of physical harm or personal security.</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Threat to public safety.</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Threat to building or infrastructure security.</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Threat to computer security.</a:t>
            </a:r>
          </a:p>
          <a:p>
            <a:pPr marL="514350" indent="-514350">
              <a:buFont typeface="+mj-lt"/>
              <a:buAutoNum type="arabicPeriod"/>
            </a:pPr>
            <a:r>
              <a:rPr lang="en-US" sz="2400" dirty="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ndividually identifiable health information.</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Personal identification information.</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Certain employee information except demotion or discharge.</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Labor relations strategy and negotiations/arbitration.</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Draft bills, ordinances, resolutions, regulations.</a:t>
            </a:r>
          </a:p>
          <a:p>
            <a:pPr marL="514350" indent="-514350">
              <a:buFont typeface="+mj-lt"/>
              <a:buAutoNum type="arabicPeriod"/>
            </a:pPr>
            <a:r>
              <a:rPr lang="en-US" sz="2400" dirty="0" smtClean="0">
                <a:latin typeface="Times New Roman" panose="02020603050405020304" pitchFamily="18" charset="0"/>
                <a:cs typeface="Times New Roman" panose="02020603050405020304" pitchFamily="18" charset="0"/>
              </a:rPr>
              <a:t>Internal, predecisional deliberations of an agency.  </a:t>
            </a:r>
            <a:r>
              <a:rPr lang="en-US" sz="2400" i="1" dirty="0" smtClean="0">
                <a:latin typeface="Times New Roman" panose="02020603050405020304" pitchFamily="18" charset="0"/>
                <a:cs typeface="Times New Roman" panose="02020603050405020304" pitchFamily="18" charset="0"/>
              </a:rPr>
              <a:t>See McGowan v. Pa. Dep’t of </a:t>
            </a:r>
            <a:r>
              <a:rPr lang="en-US" sz="2400" i="1" dirty="0" err="1" smtClean="0">
                <a:latin typeface="Times New Roman" panose="02020603050405020304" pitchFamily="18" charset="0"/>
                <a:cs typeface="Times New Roman" panose="02020603050405020304" pitchFamily="18" charset="0"/>
              </a:rPr>
              <a:t>Env</a:t>
            </a:r>
            <a:r>
              <a:rPr lang="en-US" sz="2400" i="1" dirty="0" smtClean="0">
                <a:latin typeface="Times New Roman" panose="02020603050405020304" pitchFamily="18" charset="0"/>
                <a:cs typeface="Times New Roman" panose="02020603050405020304" pitchFamily="18" charset="0"/>
              </a:rPr>
              <a:t>. Prot.</a:t>
            </a:r>
            <a:r>
              <a:rPr lang="en-US" sz="2400" dirty="0" smtClean="0">
                <a:latin typeface="Times New Roman" panose="02020603050405020304" pitchFamily="18" charset="0"/>
                <a:cs typeface="Times New Roman" panose="02020603050405020304" pitchFamily="18" charset="0"/>
              </a:rPr>
              <a:t>, 103 A.3d 374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2014) (Purely factual material is </a:t>
            </a:r>
            <a:r>
              <a:rPr lang="en-US" sz="2400" i="1" dirty="0" smtClean="0">
                <a:latin typeface="Times New Roman" panose="02020603050405020304" pitchFamily="18" charset="0"/>
                <a:cs typeface="Times New Roman" panose="02020603050405020304" pitchFamily="18" charset="0"/>
              </a:rPr>
              <a:t>not </a:t>
            </a:r>
            <a:r>
              <a:rPr lang="en-US" sz="2400" dirty="0" smtClean="0">
                <a:latin typeface="Times New Roman" panose="02020603050405020304" pitchFamily="18" charset="0"/>
                <a:cs typeface="Times New Roman" panose="02020603050405020304" pitchFamily="18" charset="0"/>
              </a:rPr>
              <a:t>exempt).</a:t>
            </a:r>
          </a:p>
          <a:p>
            <a:pPr marL="514350" indent="-514350">
              <a:buFont typeface="+mj-lt"/>
              <a:buAutoNum type="arabicPeriod"/>
            </a:pPr>
            <a:endParaRPr lang="en-US" sz="24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endParaRPr lang="en-US" sz="24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0659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Section 708(b) Exemptions</a:t>
            </a:r>
            <a:endParaRPr lang="en-US" dirty="0"/>
          </a:p>
        </p:txBody>
      </p:sp>
      <p:sp>
        <p:nvSpPr>
          <p:cNvPr id="3" name="Content Placeholder 2"/>
          <p:cNvSpPr>
            <a:spLocks noGrp="1"/>
          </p:cNvSpPr>
          <p:nvPr>
            <p:ph idx="1"/>
          </p:nvPr>
        </p:nvSpPr>
        <p:spPr>
          <a:xfrm>
            <a:off x="457200" y="1295400"/>
            <a:ext cx="8229600" cy="5257800"/>
          </a:xfrm>
        </p:spPr>
        <p:txBody>
          <a:bodyPr>
            <a:normAutofit fontScale="92500" lnSpcReduction="20000"/>
          </a:bodyPr>
          <a:lstStyle/>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Trade secrets/confidential proprietary information.</a:t>
            </a:r>
          </a:p>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Personal notes and working papers.</a:t>
            </a:r>
          </a:p>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Certain donor information.</a:t>
            </a:r>
          </a:p>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Unpublished lectures, manuscripts and articles.</a:t>
            </a:r>
          </a:p>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Academic transcripts.</a:t>
            </a:r>
          </a:p>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Records of criminal investigations except police blotter information.  </a:t>
            </a:r>
            <a:r>
              <a:rPr lang="en-US" sz="2400" i="1" dirty="0" smtClean="0">
                <a:latin typeface="Times New Roman" panose="02020603050405020304" pitchFamily="18" charset="0"/>
                <a:cs typeface="Times New Roman" panose="02020603050405020304" pitchFamily="18" charset="0"/>
              </a:rPr>
              <a:t>See Pa. State Police v. Grove</a:t>
            </a:r>
            <a:r>
              <a:rPr lang="en-US" sz="2400" dirty="0" smtClean="0">
                <a:latin typeface="Times New Roman" panose="02020603050405020304" pitchFamily="18" charset="0"/>
                <a:cs typeface="Times New Roman" panose="02020603050405020304" pitchFamily="18" charset="0"/>
              </a:rPr>
              <a:t>, 119 A.3d 1102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 </a:t>
            </a:r>
            <a:r>
              <a:rPr lang="en-US" sz="2400" i="1" dirty="0" smtClean="0">
                <a:latin typeface="Times New Roman" panose="02020603050405020304" pitchFamily="18" charset="0"/>
                <a:cs typeface="Times New Roman" panose="02020603050405020304" pitchFamily="18" charset="0"/>
              </a:rPr>
              <a:t>appeal pending</a:t>
            </a:r>
            <a:r>
              <a:rPr lang="en-US" sz="2400" dirty="0" smtClean="0">
                <a:latin typeface="Times New Roman" panose="02020603050405020304" pitchFamily="18" charset="0"/>
                <a:cs typeface="Times New Roman" panose="02020603050405020304" pitchFamily="18" charset="0"/>
              </a:rPr>
              <a:t> 133 A.3d 292 (Pa. 2016).</a:t>
            </a:r>
          </a:p>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Records of non-criminal investigations except the imposition of a fine, civil penalty or other sanction.  </a:t>
            </a:r>
            <a:r>
              <a:rPr lang="en-US" sz="2400" i="1" dirty="0" smtClean="0">
                <a:latin typeface="Times New Roman" panose="02020603050405020304" pitchFamily="18" charset="0"/>
                <a:cs typeface="Times New Roman" panose="02020603050405020304" pitchFamily="18" charset="0"/>
              </a:rPr>
              <a:t>Pa. Dep’t of Pub. </a:t>
            </a:r>
            <a:r>
              <a:rPr lang="en-US" sz="2400" i="1" dirty="0" err="1" smtClean="0">
                <a:latin typeface="Times New Roman" panose="02020603050405020304" pitchFamily="18" charset="0"/>
                <a:cs typeface="Times New Roman" panose="02020603050405020304" pitchFamily="18" charset="0"/>
              </a:rPr>
              <a:t>Welf</a:t>
            </a:r>
            <a:r>
              <a:rPr lang="en-US" sz="2400" i="1" dirty="0" smtClean="0">
                <a:latin typeface="Times New Roman" panose="02020603050405020304" pitchFamily="18" charset="0"/>
                <a:cs typeface="Times New Roman" panose="02020603050405020304" pitchFamily="18" charset="0"/>
              </a:rPr>
              <a:t>. v. </a:t>
            </a:r>
            <a:r>
              <a:rPr lang="en-US" sz="2400" i="1" dirty="0" err="1" smtClean="0">
                <a:latin typeface="Times New Roman" panose="02020603050405020304" pitchFamily="18" charset="0"/>
                <a:cs typeface="Times New Roman" panose="02020603050405020304" pitchFamily="18" charset="0"/>
              </a:rPr>
              <a:t>Chawaga</a:t>
            </a:r>
            <a:r>
              <a:rPr lang="en-US" sz="2400" dirty="0" smtClean="0">
                <a:latin typeface="Times New Roman" panose="02020603050405020304" pitchFamily="18" charset="0"/>
                <a:cs typeface="Times New Roman" panose="02020603050405020304" pitchFamily="18" charset="0"/>
              </a:rPr>
              <a:t>, 91 A.3d 257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2014).</a:t>
            </a:r>
          </a:p>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Emergency dispatch </a:t>
            </a:r>
            <a:r>
              <a:rPr lang="en-US" sz="2400" dirty="0">
                <a:latin typeface="Times New Roman" panose="02020603050405020304" pitchFamily="18" charset="0"/>
                <a:cs typeface="Times New Roman" panose="02020603050405020304" pitchFamily="18" charset="0"/>
              </a:rPr>
              <a:t>(911)</a:t>
            </a:r>
            <a:r>
              <a:rPr lang="en-US" sz="2400" dirty="0" smtClean="0">
                <a:latin typeface="Times New Roman" panose="02020603050405020304" pitchFamily="18" charset="0"/>
                <a:cs typeface="Times New Roman" panose="02020603050405020304" pitchFamily="18" charset="0"/>
              </a:rPr>
              <a:t> records except time response logs.</a:t>
            </a:r>
          </a:p>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DNA and RNA records.</a:t>
            </a:r>
          </a:p>
          <a:p>
            <a:pPr marL="514350" indent="-514350">
              <a:buAutoNum type="arabicPeriod" startAt="11"/>
            </a:pPr>
            <a:r>
              <a:rPr lang="en-US" sz="2400" dirty="0" smtClean="0">
                <a:latin typeface="Times New Roman" panose="02020603050405020304" pitchFamily="18" charset="0"/>
                <a:cs typeface="Times New Roman" panose="02020603050405020304" pitchFamily="18" charset="0"/>
              </a:rPr>
              <a:t>Autopsy records except decedent’s name and cause and manner of death.  </a:t>
            </a:r>
            <a:r>
              <a:rPr lang="en-US" sz="2400" i="1" dirty="0" smtClean="0">
                <a:latin typeface="Times New Roman" panose="02020603050405020304" pitchFamily="18" charset="0"/>
                <a:cs typeface="Times New Roman" panose="02020603050405020304" pitchFamily="18" charset="0"/>
              </a:rPr>
              <a:t>But see</a:t>
            </a:r>
            <a:r>
              <a:rPr lang="en-US" sz="2400" dirty="0" smtClean="0">
                <a:latin typeface="Times New Roman" panose="02020603050405020304" pitchFamily="18" charset="0"/>
                <a:cs typeface="Times New Roman" panose="02020603050405020304" pitchFamily="18" charset="0"/>
              </a:rPr>
              <a:t> The Coroner’s Act, 16 P.S. §§ 1231 </a:t>
            </a:r>
            <a:r>
              <a:rPr lang="en-US" sz="2400" i="1" dirty="0" smtClean="0">
                <a:latin typeface="Times New Roman" panose="02020603050405020304" pitchFamily="18" charset="0"/>
                <a:cs typeface="Times New Roman" panose="02020603050405020304" pitchFamily="18" charset="0"/>
              </a:rPr>
              <a:t>et seq.</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Hearst TV v. Norris</a:t>
            </a:r>
            <a:r>
              <a:rPr lang="en-US" sz="2400" dirty="0" smtClean="0">
                <a:latin typeface="Times New Roman" panose="02020603050405020304" pitchFamily="18" charset="0"/>
                <a:cs typeface="Times New Roman" panose="02020603050405020304" pitchFamily="18" charset="0"/>
              </a:rPr>
              <a:t>, 54 A.3d 23 (Pa. 2012).</a:t>
            </a:r>
          </a:p>
        </p:txBody>
      </p:sp>
    </p:spTree>
    <p:extLst>
      <p:ext uri="{BB962C8B-B14F-4D97-AF65-F5344CB8AC3E}">
        <p14:creationId xmlns:p14="http://schemas.microsoft.com/office/powerpoint/2010/main" val="3446100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lstStyle/>
          <a:p>
            <a:r>
              <a:rPr lang="en-US" dirty="0" smtClean="0">
                <a:latin typeface="Times New Roman" panose="02020603050405020304" pitchFamily="18" charset="0"/>
                <a:cs typeface="Times New Roman" panose="02020603050405020304" pitchFamily="18" charset="0"/>
              </a:rPr>
              <a:t>Section 708(b) Exemptions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8229600" cy="5638800"/>
          </a:xfrm>
        </p:spPr>
        <p:txBody>
          <a:bodyPr>
            <a:normAutofit/>
          </a:bodyPr>
          <a:lstStyle/>
          <a:p>
            <a:pPr marL="457200" indent="-457200">
              <a:buAutoNum type="arabicPeriod" startAt="21"/>
            </a:pPr>
            <a:r>
              <a:rPr lang="en-US" sz="2400" dirty="0" smtClean="0">
                <a:latin typeface="Times New Roman" panose="02020603050405020304" pitchFamily="18" charset="0"/>
                <a:cs typeface="Times New Roman" panose="02020603050405020304" pitchFamily="18" charset="0"/>
              </a:rPr>
              <a:t>Draft meeting minutes until the next regular meeting.</a:t>
            </a:r>
          </a:p>
          <a:p>
            <a:pPr marL="457200" indent="-457200" algn="just">
              <a:buAutoNum type="arabicPeriod" startAt="21"/>
            </a:pPr>
            <a:r>
              <a:rPr lang="en-US" sz="2400" dirty="0" smtClean="0">
                <a:latin typeface="Times New Roman" panose="02020603050405020304" pitchFamily="18" charset="0"/>
                <a:cs typeface="Times New Roman" panose="02020603050405020304" pitchFamily="18" charset="0"/>
              </a:rPr>
              <a:t>Appraisals, estimates, reviews or evaluations regarding real estate, the purchase of supplies and equipment and construction projects until a decision to proceed.</a:t>
            </a:r>
          </a:p>
          <a:p>
            <a:pPr marL="457200" indent="-457200" algn="just">
              <a:buAutoNum type="arabicPeriod" startAt="21"/>
            </a:pPr>
            <a:r>
              <a:rPr lang="en-US" sz="2400" dirty="0" smtClean="0">
                <a:latin typeface="Times New Roman" panose="02020603050405020304" pitchFamily="18" charset="0"/>
                <a:cs typeface="Times New Roman" panose="02020603050405020304" pitchFamily="18" charset="0"/>
              </a:rPr>
              <a:t>Library records of identifiable individuals or groups.</a:t>
            </a:r>
          </a:p>
          <a:p>
            <a:pPr marL="457200" indent="-457200" algn="just">
              <a:buAutoNum type="arabicPeriod" startAt="21"/>
            </a:pPr>
            <a:r>
              <a:rPr lang="en-US" sz="2400" dirty="0" smtClean="0">
                <a:latin typeface="Times New Roman" panose="02020603050405020304" pitchFamily="18" charset="0"/>
                <a:cs typeface="Times New Roman" panose="02020603050405020304" pitchFamily="18" charset="0"/>
              </a:rPr>
              <a:t>Contributions to libraries and museums to the extent imposed by the donor.</a:t>
            </a:r>
          </a:p>
          <a:p>
            <a:pPr marL="457200" indent="-457200" algn="just">
              <a:buAutoNum type="arabicPeriod" startAt="21"/>
            </a:pPr>
            <a:r>
              <a:rPr lang="en-US" sz="2400" dirty="0" smtClean="0">
                <a:latin typeface="Times New Roman" panose="02020603050405020304" pitchFamily="18" charset="0"/>
                <a:cs typeface="Times New Roman" panose="02020603050405020304" pitchFamily="18" charset="0"/>
              </a:rPr>
              <a:t>Locations of archeological sites/threatened species.</a:t>
            </a:r>
          </a:p>
          <a:p>
            <a:pPr marL="457200" indent="-457200" algn="just">
              <a:buAutoNum type="arabicPeriod" startAt="21"/>
            </a:pPr>
            <a:r>
              <a:rPr lang="en-US" sz="2400" dirty="0" smtClean="0">
                <a:latin typeface="Times New Roman" panose="02020603050405020304" pitchFamily="18" charset="0"/>
                <a:cs typeface="Times New Roman" panose="02020603050405020304" pitchFamily="18" charset="0"/>
              </a:rPr>
              <a:t>Procurement proposals prior to the award of a contract.</a:t>
            </a:r>
          </a:p>
          <a:p>
            <a:pPr marL="457200" indent="-457200" algn="just">
              <a:buAutoNum type="arabicPeriod" startAt="21"/>
            </a:pPr>
            <a:r>
              <a:rPr lang="en-US" sz="2400" dirty="0" smtClean="0">
                <a:latin typeface="Times New Roman" panose="02020603050405020304" pitchFamily="18" charset="0"/>
                <a:cs typeface="Times New Roman" panose="02020603050405020304" pitchFamily="18" charset="0"/>
              </a:rPr>
              <a:t>Insurance carrier communications.</a:t>
            </a:r>
          </a:p>
          <a:p>
            <a:pPr marL="457200" indent="-457200" algn="just">
              <a:buAutoNum type="arabicPeriod" startAt="21"/>
            </a:pPr>
            <a:r>
              <a:rPr lang="en-US" sz="2400" dirty="0" smtClean="0">
                <a:latin typeface="Times New Roman" panose="02020603050405020304" pitchFamily="18" charset="0"/>
                <a:cs typeface="Times New Roman" panose="02020603050405020304" pitchFamily="18" charset="0"/>
              </a:rPr>
              <a:t>Records identifying social service recipients.</a:t>
            </a:r>
          </a:p>
          <a:p>
            <a:pPr marL="457200" indent="-457200" algn="just">
              <a:buAutoNum type="arabicPeriod" startAt="21"/>
            </a:pPr>
            <a:r>
              <a:rPr lang="en-US" sz="2400" dirty="0" smtClean="0">
                <a:latin typeface="Times New Roman" panose="02020603050405020304" pitchFamily="18" charset="0"/>
                <a:cs typeface="Times New Roman" panose="02020603050405020304" pitchFamily="18" charset="0"/>
              </a:rPr>
              <a:t>Constituent correspondence with the General Assembly.</a:t>
            </a:r>
          </a:p>
          <a:p>
            <a:pPr marL="457200" indent="-457200" algn="just">
              <a:buAutoNum type="arabicPeriod" startAt="21"/>
            </a:pPr>
            <a:r>
              <a:rPr lang="en-US" sz="2400" dirty="0" smtClean="0">
                <a:latin typeface="Times New Roman" panose="02020603050405020304" pitchFamily="18" charset="0"/>
                <a:cs typeface="Times New Roman" panose="02020603050405020304" pitchFamily="18" charset="0"/>
              </a:rPr>
              <a:t>Name, home address and DOB of minors.</a:t>
            </a:r>
          </a:p>
          <a:p>
            <a:pPr marL="457200" indent="-457200" algn="just">
              <a:buAutoNum type="arabicPeriod" startAt="21"/>
            </a:pPr>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283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Financial Records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19200"/>
            <a:ext cx="8229600" cy="5334000"/>
          </a:xfrm>
        </p:spPr>
        <p:txBody>
          <a:bodyPr>
            <a:normAutofit fontScale="85000" lnSpcReduction="10000"/>
          </a:bodyPr>
          <a:lstStyle/>
          <a:p>
            <a:pPr algn="just"/>
            <a:r>
              <a:rPr lang="en-US" sz="2400" dirty="0">
                <a:latin typeface="Times New Roman" panose="02020603050405020304" pitchFamily="18" charset="0"/>
                <a:cs typeface="Times New Roman" panose="02020603050405020304" pitchFamily="18" charset="0"/>
              </a:rPr>
              <a:t>“Financial records” include records dealing with receipt or disbursement of public funds or records of an agency’s acquisition, use or disposal or property or services.  </a:t>
            </a:r>
            <a:r>
              <a:rPr lang="en-US" sz="2400" i="1" dirty="0" smtClean="0">
                <a:latin typeface="Times New Roman" panose="02020603050405020304" pitchFamily="18" charset="0"/>
                <a:cs typeface="Times New Roman" panose="02020603050405020304" pitchFamily="18" charset="0"/>
              </a:rPr>
              <a:t>See </a:t>
            </a:r>
            <a:r>
              <a:rPr lang="en-US" sz="2400" dirty="0" smtClean="0">
                <a:latin typeface="Times New Roman" panose="02020603050405020304" pitchFamily="18" charset="0"/>
                <a:cs typeface="Times New Roman" panose="02020603050405020304" pitchFamily="18" charset="0"/>
              </a:rPr>
              <a:t>65 </a:t>
            </a:r>
            <a:r>
              <a:rPr lang="en-US" sz="2400" dirty="0">
                <a:latin typeface="Times New Roman" panose="02020603050405020304" pitchFamily="18" charset="0"/>
                <a:cs typeface="Times New Roman" panose="02020603050405020304" pitchFamily="18" charset="0"/>
              </a:rPr>
              <a:t>P.S. § 67.102 (defining “financial record</a:t>
            </a:r>
            <a:r>
              <a:rPr lang="en-US" sz="2400" dirty="0" smtClean="0">
                <a:latin typeface="Times New Roman" panose="02020603050405020304" pitchFamily="18" charset="0"/>
                <a:cs typeface="Times New Roman" panose="02020603050405020304" pitchFamily="18" charset="0"/>
              </a:rPr>
              <a:t>”).</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Contracts are “financial records.”  </a:t>
            </a:r>
            <a:r>
              <a:rPr lang="en-US" sz="2400" i="1" dirty="0" smtClean="0">
                <a:latin typeface="Times New Roman" panose="02020603050405020304" pitchFamily="18" charset="0"/>
                <a:cs typeface="Times New Roman" panose="02020603050405020304" pitchFamily="18" charset="0"/>
              </a:rPr>
              <a:t>Id.; but see Global Tel Link Corp. v. Prison Legal News</a:t>
            </a:r>
            <a:r>
              <a:rPr lang="en-US" sz="2400" dirty="0" smtClean="0">
                <a:latin typeface="Times New Roman" panose="02020603050405020304" pitchFamily="18" charset="0"/>
                <a:cs typeface="Times New Roman" panose="02020603050405020304" pitchFamily="18" charset="0"/>
              </a:rPr>
              <a:t>, No. 1678 C.D. 2015, 2016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LEXIS 400 (Sept. 22, 2016) (attachments to a contract are not automatically financial records).</a:t>
            </a:r>
          </a:p>
          <a:p>
            <a:pPr marL="0" indent="0" algn="just">
              <a:buNone/>
            </a:pPr>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Section 708(b) exemptions do NOT apply to financial records. 65 P.S. § 67.708(c).</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May </a:t>
            </a:r>
            <a:r>
              <a:rPr lang="en-US" sz="2400" i="1" dirty="0" smtClean="0">
                <a:latin typeface="Times New Roman" panose="02020603050405020304" pitchFamily="18" charset="0"/>
                <a:cs typeface="Times New Roman" panose="02020603050405020304" pitchFamily="18" charset="0"/>
              </a:rPr>
              <a:t>redact</a:t>
            </a:r>
            <a:r>
              <a:rPr lang="en-US" sz="2400" dirty="0" smtClean="0">
                <a:latin typeface="Times New Roman" panose="02020603050405020304" pitchFamily="18" charset="0"/>
                <a:cs typeface="Times New Roman" panose="02020603050405020304" pitchFamily="18" charset="0"/>
              </a:rPr>
              <a:t> financial records for information exempt from disclosure under Section 708(b)(1) – (6), (16), (17).  </a:t>
            </a:r>
            <a:r>
              <a:rPr lang="en-US" sz="2400" i="1" dirty="0" smtClean="0">
                <a:latin typeface="Times New Roman" panose="02020603050405020304" pitchFamily="18" charset="0"/>
                <a:cs typeface="Times New Roman" panose="02020603050405020304" pitchFamily="18" charset="0"/>
              </a:rPr>
              <a:t>Id.</a:t>
            </a:r>
          </a:p>
          <a:p>
            <a:pPr algn="just"/>
            <a:endParaRPr lang="en-US" sz="2400" i="1"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May </a:t>
            </a:r>
            <a:r>
              <a:rPr lang="en-US" sz="2400" i="1" dirty="0" smtClean="0">
                <a:latin typeface="Times New Roman" panose="02020603050405020304" pitchFamily="18" charset="0"/>
                <a:cs typeface="Times New Roman" panose="02020603050405020304" pitchFamily="18" charset="0"/>
              </a:rPr>
              <a:t>redact</a:t>
            </a:r>
            <a:r>
              <a:rPr lang="en-US" sz="2400" dirty="0" smtClean="0">
                <a:latin typeface="Times New Roman" panose="02020603050405020304" pitchFamily="18" charset="0"/>
                <a:cs typeface="Times New Roman" panose="02020603050405020304" pitchFamily="18" charset="0"/>
              </a:rPr>
              <a:t> financial records for information protected by privilege. </a:t>
            </a:r>
            <a:r>
              <a:rPr lang="en-US" sz="2400" i="1" dirty="0" smtClean="0">
                <a:latin typeface="Times New Roman" panose="02020603050405020304" pitchFamily="18" charset="0"/>
                <a:cs typeface="Times New Roman" panose="02020603050405020304" pitchFamily="18" charset="0"/>
              </a:rPr>
              <a:t>Levy v. Senate of Pa.</a:t>
            </a:r>
            <a:r>
              <a:rPr lang="en-US" sz="2400" dirty="0" smtClean="0">
                <a:latin typeface="Times New Roman" panose="02020603050405020304" pitchFamily="18" charset="0"/>
                <a:cs typeface="Times New Roman" panose="02020603050405020304" pitchFamily="18" charset="0"/>
              </a:rPr>
              <a:t>, 65 A.3d 361 (Pa. 2013).</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4717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Aggregated Data</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Aggregated data” is a tabulation of data relating to broad categories so that its not possible to distinguish properties of individuals within those categories.  </a:t>
            </a:r>
            <a:r>
              <a:rPr lang="en-US" sz="2400" i="1" dirty="0">
                <a:latin typeface="Times New Roman" panose="02020603050405020304" pitchFamily="18" charset="0"/>
                <a:cs typeface="Times New Roman" panose="02020603050405020304" pitchFamily="18" charset="0"/>
              </a:rPr>
              <a:t>See </a:t>
            </a:r>
            <a:r>
              <a:rPr lang="en-US" sz="2400" dirty="0">
                <a:latin typeface="Times New Roman" panose="02020603050405020304" pitchFamily="18" charset="0"/>
                <a:cs typeface="Times New Roman" panose="02020603050405020304" pitchFamily="18" charset="0"/>
              </a:rPr>
              <a:t>65 P.S. § 67.102 (defining “aggregated data</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Limited Section 708(b) exemptions apply to “aggregated data.”  65 P.S. § 67.708(d).</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May withhold “aggregated data” in its entirety under Section 708(b)(1) – (5).  </a:t>
            </a:r>
            <a:r>
              <a:rPr lang="en-US" sz="2400" i="1" dirty="0" smtClean="0">
                <a:latin typeface="Times New Roman" panose="02020603050405020304" pitchFamily="18" charset="0"/>
                <a:cs typeface="Times New Roman" panose="02020603050405020304" pitchFamily="18" charset="0"/>
              </a:rPr>
              <a:t>Id.</a:t>
            </a:r>
          </a:p>
          <a:p>
            <a:pPr algn="just"/>
            <a:endParaRPr lang="en-US"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5043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Requesting Records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19200"/>
            <a:ext cx="8229600" cy="54864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Requests for records must be addressed to the agency open records officer.  65 P.S. § 67.703; </a:t>
            </a:r>
            <a:r>
              <a:rPr lang="en-US" sz="2400" i="1" dirty="0" smtClean="0">
                <a:latin typeface="Times New Roman" panose="02020603050405020304" pitchFamily="18" charset="0"/>
                <a:cs typeface="Times New Roman" panose="02020603050405020304" pitchFamily="18" charset="0"/>
              </a:rPr>
              <a:t>Commonwealth v. Office of Open Records</a:t>
            </a:r>
            <a:r>
              <a:rPr lang="en-US" sz="2400" dirty="0" smtClean="0">
                <a:latin typeface="Times New Roman" panose="02020603050405020304" pitchFamily="18" charset="0"/>
                <a:cs typeface="Times New Roman" panose="02020603050405020304" pitchFamily="18" charset="0"/>
              </a:rPr>
              <a:t>, 103 A.3d 1276 (Pa. 2014).</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Agencies have 5 business days to respond from the date the request is received by the agency open records officer.  65 P.S. § 67.901; </a:t>
            </a:r>
            <a:r>
              <a:rPr lang="en-US" sz="2400" i="1" dirty="0" smtClean="0">
                <a:latin typeface="Times New Roman" panose="02020603050405020304" pitchFamily="18" charset="0"/>
                <a:cs typeface="Times New Roman" panose="02020603050405020304" pitchFamily="18" charset="0"/>
              </a:rPr>
              <a:t>Commonwealth v. Donahue</a:t>
            </a:r>
            <a:r>
              <a:rPr lang="en-US" sz="2400" dirty="0" smtClean="0">
                <a:latin typeface="Times New Roman" panose="02020603050405020304" pitchFamily="18" charset="0"/>
                <a:cs typeface="Times New Roman" panose="02020603050405020304" pitchFamily="18" charset="0"/>
              </a:rPr>
              <a:t>, 98 A.3d 1223 (Pa. 2014).</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Agencies must grant access, deny access or extend the response date by 30 days. 65 P.S. §§ 67.901, .902.</a:t>
            </a: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Extensions to respond </a:t>
            </a:r>
            <a:r>
              <a:rPr lang="en-US" sz="2400" i="1" dirty="0" smtClean="0">
                <a:latin typeface="Times New Roman" panose="02020603050405020304" pitchFamily="18" charset="0"/>
                <a:cs typeface="Times New Roman" panose="02020603050405020304" pitchFamily="18" charset="0"/>
              </a:rPr>
              <a:t>must </a:t>
            </a:r>
            <a:r>
              <a:rPr lang="en-US" sz="2400" dirty="0" smtClean="0">
                <a:latin typeface="Times New Roman" panose="02020603050405020304" pitchFamily="18" charset="0"/>
                <a:cs typeface="Times New Roman" panose="02020603050405020304" pitchFamily="18" charset="0"/>
              </a:rPr>
              <a:t>specify a reason.  </a:t>
            </a:r>
            <a:r>
              <a:rPr lang="en-US" sz="2400" i="1" dirty="0" smtClean="0">
                <a:latin typeface="Times New Roman" panose="02020603050405020304" pitchFamily="18" charset="0"/>
                <a:cs typeface="Times New Roman" panose="02020603050405020304" pitchFamily="18" charset="0"/>
              </a:rPr>
              <a:t>Id.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5960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sz="3200" dirty="0" smtClean="0">
                <a:latin typeface="Times New Roman" panose="02020603050405020304" pitchFamily="18" charset="0"/>
                <a:cs typeface="Times New Roman" panose="02020603050405020304" pitchFamily="18" charset="0"/>
              </a:rPr>
              <a:t>Appealing Agency Responses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8229600" cy="5486400"/>
          </a:xfrm>
        </p:spPr>
        <p:txBody>
          <a:bodyPr>
            <a:normAutofit lnSpcReduction="10000"/>
          </a:bodyPr>
          <a:lstStyle/>
          <a:p>
            <a:pPr algn="just"/>
            <a:r>
              <a:rPr lang="en-US" sz="2800" dirty="0" smtClean="0">
                <a:latin typeface="Times New Roman" panose="02020603050405020304" pitchFamily="18" charset="0"/>
                <a:cs typeface="Times New Roman" panose="02020603050405020304" pitchFamily="18" charset="0"/>
              </a:rPr>
              <a:t>Judicial agencies: appeals officer designated by the judicial agency. 65 P.S. § 67.503(b).</a:t>
            </a:r>
          </a:p>
          <a:p>
            <a:pPr algn="just"/>
            <a:r>
              <a:rPr lang="en-US" sz="2800" dirty="0" smtClean="0">
                <a:latin typeface="Times New Roman" panose="02020603050405020304" pitchFamily="18" charset="0"/>
                <a:cs typeface="Times New Roman" panose="02020603050405020304" pitchFamily="18" charset="0"/>
              </a:rPr>
              <a:t>Legislative agencies: appeals officer designated by the Senate, House and Legislative Reference Bureau, as appropriate.  65 P.S. § 67.503(c).</a:t>
            </a:r>
          </a:p>
          <a:p>
            <a:pPr algn="just"/>
            <a:r>
              <a:rPr lang="en-US" sz="2800" dirty="0" smtClean="0">
                <a:latin typeface="Times New Roman" panose="02020603050405020304" pitchFamily="18" charset="0"/>
                <a:cs typeface="Times New Roman" panose="02020603050405020304" pitchFamily="18" charset="0"/>
              </a:rPr>
              <a:t>Constitutional row offices: appeals officer designated by the respective row officer.  65 P.S. § 67.503(d)(1).</a:t>
            </a:r>
          </a:p>
          <a:p>
            <a:pPr algn="just"/>
            <a:r>
              <a:rPr lang="en-US" sz="2800" dirty="0" smtClean="0">
                <a:latin typeface="Times New Roman" panose="02020603050405020304" pitchFamily="18" charset="0"/>
                <a:cs typeface="Times New Roman" panose="02020603050405020304" pitchFamily="18" charset="0"/>
              </a:rPr>
              <a:t>Local agency criminal investigations: appeals officer designated by the District Attorney.  65 P.S. § 67.503(d)(2).</a:t>
            </a:r>
          </a:p>
          <a:p>
            <a:pPr algn="just"/>
            <a:r>
              <a:rPr lang="en-US" sz="2800" dirty="0" smtClean="0">
                <a:latin typeface="Times New Roman" panose="02020603050405020304" pitchFamily="18" charset="0"/>
                <a:cs typeface="Times New Roman" panose="02020603050405020304" pitchFamily="18" charset="0"/>
              </a:rPr>
              <a:t>All other agencies: Office of Open Records.  65 P.S. § 67.503(a).</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1572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Misfiled appeals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OOR will transfer misfiled appeals to the appropriate appeals officer.</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Analogous to transfer of misfiled court appeals.  42 </a:t>
            </a:r>
            <a:r>
              <a:rPr lang="en-US" dirty="0" err="1" smtClean="0">
                <a:latin typeface="Times New Roman" panose="02020603050405020304" pitchFamily="18" charset="0"/>
                <a:cs typeface="Times New Roman" panose="02020603050405020304" pitchFamily="18" charset="0"/>
              </a:rPr>
              <a:t>Pa.C.S</a:t>
            </a:r>
            <a:r>
              <a:rPr lang="en-US" dirty="0" smtClean="0">
                <a:latin typeface="Times New Roman" panose="02020603050405020304" pitchFamily="18" charset="0"/>
                <a:cs typeface="Times New Roman" panose="02020603050405020304" pitchFamily="18" charset="0"/>
              </a:rPr>
              <a:t>. § 5103(a).</a:t>
            </a:r>
          </a:p>
          <a:p>
            <a:endParaRPr lang="en-US" dirty="0">
              <a:latin typeface="Times New Roman" panose="02020603050405020304" pitchFamily="18" charset="0"/>
              <a:cs typeface="Times New Roman" panose="02020603050405020304" pitchFamily="18" charset="0"/>
            </a:endParaRPr>
          </a:p>
          <a:p>
            <a:r>
              <a:rPr lang="en-US" i="1" dirty="0" smtClean="0">
                <a:latin typeface="Times New Roman" panose="02020603050405020304" pitchFamily="18" charset="0"/>
                <a:cs typeface="Times New Roman" panose="02020603050405020304" pitchFamily="18" charset="0"/>
              </a:rPr>
              <a:t>Faulk v. </a:t>
            </a:r>
            <a:r>
              <a:rPr lang="en-US" i="1" dirty="0" err="1" smtClean="0">
                <a:latin typeface="Times New Roman" panose="02020603050405020304" pitchFamily="18" charset="0"/>
                <a:cs typeface="Times New Roman" panose="02020603050405020304" pitchFamily="18" charset="0"/>
              </a:rPr>
              <a:t>Phila</a:t>
            </a:r>
            <a:r>
              <a:rPr lang="en-US" i="1" dirty="0" smtClean="0">
                <a:latin typeface="Times New Roman" panose="02020603050405020304" pitchFamily="18" charset="0"/>
                <a:cs typeface="Times New Roman" panose="02020603050405020304" pitchFamily="18" charset="0"/>
              </a:rPr>
              <a:t>. Clerk of Courts</a:t>
            </a:r>
            <a:r>
              <a:rPr lang="en-US" dirty="0" smtClean="0">
                <a:latin typeface="Times New Roman" panose="02020603050405020304" pitchFamily="18" charset="0"/>
                <a:cs typeface="Times New Roman" panose="02020603050405020304" pitchFamily="18" charset="0"/>
              </a:rPr>
              <a:t>, 116 A.3d 1183 (Pa. </a:t>
            </a:r>
            <a:r>
              <a:rPr lang="en-US" dirty="0" err="1" smtClean="0">
                <a:latin typeface="Times New Roman" panose="02020603050405020304" pitchFamily="18" charset="0"/>
                <a:cs typeface="Times New Roman" panose="02020603050405020304" pitchFamily="18" charset="0"/>
              </a:rPr>
              <a:t>Commw</a:t>
            </a:r>
            <a:r>
              <a:rPr lang="en-US" dirty="0" smtClean="0">
                <a:latin typeface="Times New Roman" panose="02020603050405020304" pitchFamily="18" charset="0"/>
                <a:cs typeface="Times New Roman" panose="02020603050405020304" pitchFamily="18" charset="0"/>
              </a:rPr>
              <a:t>. Ct. 2015)</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3259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71600"/>
          </a:xfrm>
        </p:spPr>
        <p:txBody>
          <a:bodyPr>
            <a:normAutofit fontScale="90000"/>
          </a:bodyPr>
          <a:lstStyle/>
          <a:p>
            <a:r>
              <a:rPr lang="en-US" dirty="0">
                <a:latin typeface="Times New Roman" panose="02020603050405020304" pitchFamily="18" charset="0"/>
                <a:cs typeface="Times New Roman" panose="02020603050405020304" pitchFamily="18" charset="0"/>
              </a:rPr>
              <a:t>Proceedings before the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Office of Open Records</a:t>
            </a:r>
          </a:p>
        </p:txBody>
      </p:sp>
      <p:sp>
        <p:nvSpPr>
          <p:cNvPr id="3" name="Content Placeholder 2"/>
          <p:cNvSpPr>
            <a:spLocks noGrp="1"/>
          </p:cNvSpPr>
          <p:nvPr>
            <p:ph idx="1"/>
          </p:nvPr>
        </p:nvSpPr>
        <p:spPr>
          <a:xfrm>
            <a:off x="457200" y="1600200"/>
            <a:ext cx="8229600" cy="5029200"/>
          </a:xfrm>
        </p:spPr>
        <p:txBody>
          <a:bodyPr>
            <a:normAutofit lnSpcReduction="10000"/>
          </a:bodyPr>
          <a:lstStyle/>
          <a:p>
            <a:pPr algn="just"/>
            <a:r>
              <a:rPr lang="en-US" sz="2400" dirty="0" smtClean="0">
                <a:latin typeface="Times New Roman" panose="02020603050405020304" pitchFamily="18" charset="0"/>
                <a:cs typeface="Times New Roman" panose="02020603050405020304" pitchFamily="18" charset="0"/>
              </a:rPr>
              <a:t>A requester may appeal within 15 </a:t>
            </a:r>
            <a:r>
              <a:rPr lang="en-US" sz="2400" i="1" dirty="0" smtClean="0">
                <a:latin typeface="Times New Roman" panose="02020603050405020304" pitchFamily="18" charset="0"/>
                <a:cs typeface="Times New Roman" panose="02020603050405020304" pitchFamily="18" charset="0"/>
              </a:rPr>
              <a:t>business </a:t>
            </a:r>
            <a:r>
              <a:rPr lang="en-US" sz="2400" dirty="0" smtClean="0">
                <a:latin typeface="Times New Roman" panose="02020603050405020304" pitchFamily="18" charset="0"/>
                <a:cs typeface="Times New Roman" panose="02020603050405020304" pitchFamily="18" charset="0"/>
              </a:rPr>
              <a:t>days of an agency’s final response or the date the request is deemed denied.  65 P.S. § 67.1101(a)(1).</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 request is “deemed denied” if the agency fails to respond within 5 </a:t>
            </a:r>
            <a:r>
              <a:rPr lang="en-US" sz="2400" i="1" dirty="0" smtClean="0">
                <a:latin typeface="Times New Roman" panose="02020603050405020304" pitchFamily="18" charset="0"/>
                <a:cs typeface="Times New Roman" panose="02020603050405020304" pitchFamily="18" charset="0"/>
              </a:rPr>
              <a:t>business</a:t>
            </a:r>
            <a:r>
              <a:rPr lang="en-US" sz="2400" dirty="0" smtClean="0">
                <a:latin typeface="Times New Roman" panose="02020603050405020304" pitchFamily="18" charset="0"/>
                <a:cs typeface="Times New Roman" panose="02020603050405020304" pitchFamily="18" charset="0"/>
              </a:rPr>
              <a:t> days of an agency’s open records officer’s receipt of the request.  65 P.S. § 67.901; </a:t>
            </a:r>
            <a:r>
              <a:rPr lang="en-US" sz="2400" i="1" dirty="0" smtClean="0">
                <a:latin typeface="Times New Roman" panose="02020603050405020304" pitchFamily="18" charset="0"/>
                <a:cs typeface="Times New Roman" panose="02020603050405020304" pitchFamily="18" charset="0"/>
              </a:rPr>
              <a:t>Commonwealth v. Donahue</a:t>
            </a:r>
            <a:r>
              <a:rPr lang="en-US" sz="2400" dirty="0" smtClean="0">
                <a:latin typeface="Times New Roman" panose="02020603050405020304" pitchFamily="18" charset="0"/>
                <a:cs typeface="Times New Roman" panose="02020603050405020304" pitchFamily="18" charset="0"/>
              </a:rPr>
              <a:t>, 98 A.3d 1223 (Pa. 2014).</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 request is “deemed denied” if the agency, after responding within 5 business days, and invoking an extension of time to respond by an additional 30 days, fails to respond by the extended deadline.  65 P.S. § 67.902(b)(2).</a:t>
            </a:r>
          </a:p>
        </p:txBody>
      </p:sp>
    </p:spTree>
    <p:extLst>
      <p:ext uri="{BB962C8B-B14F-4D97-AF65-F5344CB8AC3E}">
        <p14:creationId xmlns:p14="http://schemas.microsoft.com/office/powerpoint/2010/main" val="3298796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Proceedings before the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Office of Open Records</a:t>
            </a:r>
          </a:p>
        </p:txBody>
      </p:sp>
      <p:sp>
        <p:nvSpPr>
          <p:cNvPr id="3" name="Content Placeholder 2"/>
          <p:cNvSpPr>
            <a:spLocks noGrp="1"/>
          </p:cNvSpPr>
          <p:nvPr>
            <p:ph idx="1"/>
          </p:nvPr>
        </p:nvSpPr>
        <p:spPr>
          <a:xfrm>
            <a:off x="457200" y="1600200"/>
            <a:ext cx="8229600" cy="5105400"/>
          </a:xfrm>
        </p:spPr>
        <p:txBody>
          <a:bodyPr>
            <a:normAutofit lnSpcReduction="10000"/>
          </a:bodyPr>
          <a:lstStyle/>
          <a:p>
            <a:pPr algn="just"/>
            <a:r>
              <a:rPr lang="en-US" sz="2400" dirty="0" smtClean="0">
                <a:latin typeface="Times New Roman" panose="02020603050405020304" pitchFamily="18" charset="0"/>
                <a:cs typeface="Times New Roman" panose="02020603050405020304" pitchFamily="18" charset="0"/>
              </a:rPr>
              <a:t>A requester can appeal a denial of access, redactions to records, the sufficiency of a grant of access, the costs of duplication or the requirement to prepay fees.</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 requester’s appeal must address the agency’s grounds for denial and state why the requested records are public records. 65 P.S. § 67.1101(a)(1); </a:t>
            </a:r>
            <a:r>
              <a:rPr lang="en-US" sz="2400" i="1" dirty="0" smtClean="0">
                <a:latin typeface="Times New Roman" panose="02020603050405020304" pitchFamily="18" charset="0"/>
                <a:cs typeface="Times New Roman" panose="02020603050405020304" pitchFamily="18" charset="0"/>
              </a:rPr>
              <a:t>Barnett v. Pa. Dep’t of Pub. </a:t>
            </a:r>
            <a:r>
              <a:rPr lang="en-US" sz="2400" i="1" dirty="0" err="1" smtClean="0">
                <a:latin typeface="Times New Roman" panose="02020603050405020304" pitchFamily="18" charset="0"/>
                <a:cs typeface="Times New Roman" panose="02020603050405020304" pitchFamily="18" charset="0"/>
              </a:rPr>
              <a:t>Welf</a:t>
            </a:r>
            <a:r>
              <a:rPr lang="en-US" sz="2400" i="1"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71 A.3d 399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2013); </a:t>
            </a:r>
            <a:r>
              <a:rPr lang="en-US" sz="2400" i="1" dirty="0" smtClean="0">
                <a:latin typeface="Times New Roman" panose="02020603050405020304" pitchFamily="18" charset="0"/>
                <a:cs typeface="Times New Roman" panose="02020603050405020304" pitchFamily="18" charset="0"/>
              </a:rPr>
              <a:t>Pa. Dep’t of Corr. v. Office of Open Records</a:t>
            </a:r>
            <a:r>
              <a:rPr lang="en-US" sz="2400" dirty="0" smtClean="0">
                <a:latin typeface="Times New Roman" panose="02020603050405020304" pitchFamily="18" charset="0"/>
                <a:cs typeface="Times New Roman" panose="02020603050405020304" pitchFamily="18" charset="0"/>
              </a:rPr>
              <a:t>, 18 A.3d 429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2011).</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 requester’s appeal must include a copy of the request and any agency response, or the OOR will dismiss the appeal if the requester fails to comply with the OOR’s order directing their filing.</a:t>
            </a:r>
          </a:p>
        </p:txBody>
      </p:sp>
    </p:spTree>
    <p:extLst>
      <p:ext uri="{BB962C8B-B14F-4D97-AF65-F5344CB8AC3E}">
        <p14:creationId xmlns:p14="http://schemas.microsoft.com/office/powerpoint/2010/main" val="1513690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Proceedings before the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Office of Open Records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Appeals may be filed in person, by mail, by fax (717-425-5343), by e-mail (openrecords@pa.gov) or through the OOR’s website: (</a:t>
            </a:r>
            <a:r>
              <a:rPr lang="en-US" sz="2400" dirty="0" smtClean="0">
                <a:latin typeface="Times New Roman" panose="02020603050405020304" pitchFamily="18" charset="0"/>
                <a:cs typeface="Times New Roman" panose="02020603050405020304" pitchFamily="18" charset="0"/>
                <a:hlinkClick r:id="rId2"/>
              </a:rPr>
              <a:t>http://www.openrecords.pa.gov/Appeals/AppealForm.cfm</a:t>
            </a:r>
            <a:r>
              <a:rPr lang="en-US" sz="2400" dirty="0" smtClean="0">
                <a:latin typeface="Times New Roman" panose="02020603050405020304" pitchFamily="18" charset="0"/>
                <a:cs typeface="Times New Roman" panose="02020603050405020304" pitchFamily="18" charset="0"/>
              </a:rPr>
              <a:t>).</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Use the OOR Appeal Form!</a:t>
            </a:r>
          </a:p>
          <a:p>
            <a:pPr marL="0" indent="0" algn="just">
              <a:buNone/>
            </a:pPr>
            <a:r>
              <a:rPr lang="en-US" sz="2000" dirty="0" smtClean="0">
                <a:latin typeface="Times New Roman" panose="02020603050405020304" pitchFamily="18" charset="0"/>
                <a:cs typeface="Times New Roman" panose="02020603050405020304" pitchFamily="18" charset="0"/>
                <a:hlinkClick r:id="rId3"/>
              </a:rPr>
              <a:t>http://www.openrecords.pa.gov/Documents/Appeals/Appeal_Form.pdf</a:t>
            </a:r>
            <a:endParaRPr lang="en-US" sz="2000" dirty="0" smtClean="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Electronic submissions will be accepted up to 11:59:59 p.m.</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Paper appeals </a:t>
            </a:r>
            <a:r>
              <a:rPr lang="en-US" sz="2400" i="1" dirty="0" smtClean="0">
                <a:latin typeface="Times New Roman" panose="02020603050405020304" pitchFamily="18" charset="0"/>
                <a:cs typeface="Times New Roman" panose="02020603050405020304" pitchFamily="18" charset="0"/>
              </a:rPr>
              <a:t>must </a:t>
            </a:r>
            <a:r>
              <a:rPr lang="en-US" sz="2400" dirty="0" smtClean="0">
                <a:latin typeface="Times New Roman" panose="02020603050405020304" pitchFamily="18" charset="0"/>
                <a:cs typeface="Times New Roman" panose="02020603050405020304" pitchFamily="18" charset="0"/>
              </a:rPr>
              <a:t>be on 8 ½ x 11 or 8 ½ x 14.</a:t>
            </a:r>
          </a:p>
        </p:txBody>
      </p:sp>
    </p:spTree>
    <p:extLst>
      <p:ext uri="{BB962C8B-B14F-4D97-AF65-F5344CB8AC3E}">
        <p14:creationId xmlns:p14="http://schemas.microsoft.com/office/powerpoint/2010/main" val="3668327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Proceedings before the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Office of Open Records</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Appeals are initially reviewed for legal sufficiency, </a:t>
            </a:r>
            <a:r>
              <a:rPr lang="en-US" sz="2400" i="1" dirty="0" smtClean="0">
                <a:latin typeface="Times New Roman" panose="02020603050405020304" pitchFamily="18" charset="0"/>
                <a:cs typeface="Times New Roman" panose="02020603050405020304" pitchFamily="18" charset="0"/>
              </a:rPr>
              <a:t>i.e.</a:t>
            </a:r>
            <a:r>
              <a:rPr lang="en-US" sz="2400" dirty="0" smtClean="0">
                <a:latin typeface="Times New Roman" panose="02020603050405020304" pitchFamily="18" charset="0"/>
                <a:cs typeface="Times New Roman" panose="02020603050405020304" pitchFamily="18" charset="0"/>
              </a:rPr>
              <a:t>, timeliness, premature, jurisdiction, </a:t>
            </a:r>
            <a:r>
              <a:rPr lang="en-US" sz="2400" i="1" dirty="0" smtClean="0">
                <a:latin typeface="Times New Roman" panose="02020603050405020304" pitchFamily="18" charset="0"/>
                <a:cs typeface="Times New Roman" panose="02020603050405020304" pitchFamily="18" charset="0"/>
              </a:rPr>
              <a:t>etc.</a:t>
            </a:r>
          </a:p>
          <a:p>
            <a:r>
              <a:rPr lang="en-US" sz="2400" dirty="0" smtClean="0">
                <a:latin typeface="Times New Roman" panose="02020603050405020304" pitchFamily="18" charset="0"/>
                <a:cs typeface="Times New Roman" panose="02020603050405020304" pitchFamily="18" charset="0"/>
              </a:rPr>
              <a:t>Appeals packet will be issued to the parties with case management instructions.</a:t>
            </a:r>
          </a:p>
          <a:p>
            <a:r>
              <a:rPr lang="en-US" sz="2400" dirty="0" smtClean="0">
                <a:latin typeface="Times New Roman" panose="02020603050405020304" pitchFamily="18" charset="0"/>
                <a:cs typeface="Times New Roman" panose="02020603050405020304" pitchFamily="18" charset="0"/>
              </a:rPr>
              <a:t>Appeals without the request or response will have a deficiency order requiring compliance within 7 days or the appeal will be dismissed.  The OOR will notify the parties of any compliance.</a:t>
            </a:r>
          </a:p>
          <a:p>
            <a:r>
              <a:rPr lang="en-US" sz="2400" dirty="0" smtClean="0">
                <a:latin typeface="Times New Roman" panose="02020603050405020304" pitchFamily="18" charset="0"/>
                <a:cs typeface="Times New Roman" panose="02020603050405020304" pitchFamily="18" charset="0"/>
              </a:rPr>
              <a:t>Appeal submissions must be filed within 7 business days.</a:t>
            </a:r>
          </a:p>
          <a:p>
            <a:r>
              <a:rPr lang="en-US" sz="2400" dirty="0" smtClean="0">
                <a:latin typeface="Times New Roman" panose="02020603050405020304" pitchFamily="18" charset="0"/>
                <a:cs typeface="Times New Roman" panose="02020603050405020304" pitchFamily="18" charset="0"/>
              </a:rPr>
              <a:t>Parties may request the OOR to extend/reopen the record closing date.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9096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sz="4000" dirty="0">
                <a:latin typeface="Times New Roman" panose="02020603050405020304" pitchFamily="18" charset="0"/>
                <a:cs typeface="Times New Roman" panose="02020603050405020304" pitchFamily="18" charset="0"/>
              </a:rPr>
              <a:t>Proceedings before the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Office of Open Records</a:t>
            </a:r>
          </a:p>
        </p:txBody>
      </p:sp>
      <p:sp>
        <p:nvSpPr>
          <p:cNvPr id="3" name="Content Placeholder 2"/>
          <p:cNvSpPr>
            <a:spLocks noGrp="1"/>
          </p:cNvSpPr>
          <p:nvPr>
            <p:ph idx="1"/>
          </p:nvPr>
        </p:nvSpPr>
        <p:spPr>
          <a:xfrm>
            <a:off x="457200" y="1371600"/>
            <a:ext cx="8229600" cy="5410200"/>
          </a:xfrm>
        </p:spPr>
        <p:txBody>
          <a:bodyPr>
            <a:normAutofit lnSpcReduction="10000"/>
          </a:bodyPr>
          <a:lstStyle/>
          <a:p>
            <a:pPr algn="just"/>
            <a:r>
              <a:rPr lang="en-US" sz="2400" dirty="0" smtClean="0">
                <a:latin typeface="Times New Roman" panose="02020603050405020304" pitchFamily="18" charset="0"/>
                <a:cs typeface="Times New Roman" panose="02020603050405020304" pitchFamily="18" charset="0"/>
              </a:rPr>
              <a:t>A person with a direct interest in the requested records may seek to participate before the OOR.  65 P.S. § 67.1101(c)(1).</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 decision of whether to allow third parties to participate before to the OOR rests with the OOR Appeals Officer, 65 P.S. § 67.1101(c)(2), and is subject to their discretion.  </a:t>
            </a:r>
            <a:r>
              <a:rPr lang="en-US" sz="2400" i="1" dirty="0" smtClean="0">
                <a:latin typeface="Times New Roman" panose="02020603050405020304" pitchFamily="18" charset="0"/>
                <a:cs typeface="Times New Roman" panose="02020603050405020304" pitchFamily="18" charset="0"/>
              </a:rPr>
              <a:t>Pennsylvanians for Union Reform v. Pa. Office of Administration</a:t>
            </a:r>
            <a:r>
              <a:rPr lang="en-US" sz="2400" dirty="0" smtClean="0">
                <a:latin typeface="Times New Roman" panose="02020603050405020304" pitchFamily="18" charset="0"/>
                <a:cs typeface="Times New Roman" panose="02020603050405020304" pitchFamily="18" charset="0"/>
              </a:rPr>
              <a:t>, 129 A.3d 1246, 1263-64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 OOR will allow third party participation if disclosure would affect a legally-enforceable interest. </a:t>
            </a:r>
            <a:r>
              <a:rPr lang="en-US" sz="2400" i="1" dirty="0" smtClean="0">
                <a:latin typeface="Times New Roman" panose="02020603050405020304" pitchFamily="18" charset="0"/>
                <a:cs typeface="Times New Roman" panose="02020603050405020304" pitchFamily="18" charset="0"/>
              </a:rPr>
              <a:t>Id.</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see also W. Chester Univ. of Pa. v. </a:t>
            </a:r>
            <a:r>
              <a:rPr lang="en-US" sz="2400" i="1" dirty="0" err="1" smtClean="0">
                <a:latin typeface="Times New Roman" panose="02020603050405020304" pitchFamily="18" charset="0"/>
                <a:cs typeface="Times New Roman" panose="02020603050405020304" pitchFamily="18" charset="0"/>
              </a:rPr>
              <a:t>Schackner</a:t>
            </a:r>
            <a:r>
              <a:rPr lang="en-US" sz="2400" dirty="0" smtClean="0">
                <a:latin typeface="Times New Roman" panose="02020603050405020304" pitchFamily="18" charset="0"/>
                <a:cs typeface="Times New Roman" panose="02020603050405020304" pitchFamily="18" charset="0"/>
              </a:rPr>
              <a:t>, 124 A.3d 382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064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Proceedings before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Office of Open Records</a:t>
            </a:r>
          </a:p>
        </p:txBody>
      </p:sp>
      <p:sp>
        <p:nvSpPr>
          <p:cNvPr id="3" name="Content Placeholder 2"/>
          <p:cNvSpPr>
            <a:spLocks noGrp="1"/>
          </p:cNvSpPr>
          <p:nvPr>
            <p:ph idx="1"/>
          </p:nvPr>
        </p:nvSpPr>
        <p:spPr/>
        <p:txBody>
          <a:bodyPr>
            <a:normAutofit lnSpcReduction="10000"/>
          </a:bodyPr>
          <a:lstStyle/>
          <a:p>
            <a:r>
              <a:rPr lang="en-US" sz="2400" dirty="0" smtClean="0">
                <a:latin typeface="Times New Roman" panose="02020603050405020304" pitchFamily="18" charset="0"/>
                <a:cs typeface="Times New Roman" panose="02020603050405020304" pitchFamily="18" charset="0"/>
              </a:rPr>
              <a:t>The parties may agree to mediate the dispute.</a:t>
            </a:r>
          </a:p>
          <a:p>
            <a:pPr marL="0" indent="0">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If the parties agree to mediation, the case is reassigned to a mediator.</a:t>
            </a:r>
          </a:p>
          <a:p>
            <a:pPr marL="0" indent="0">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Mediation tolls the time to issue a final determination.</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Mediation is confidential.</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If mediation is unsuccessful, the case is reassigned to an appeals officer with no knowledge of mediation proceedings.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105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sz="4000" dirty="0">
                <a:latin typeface="Times New Roman" panose="02020603050405020304" pitchFamily="18" charset="0"/>
                <a:cs typeface="Times New Roman" panose="02020603050405020304" pitchFamily="18" charset="0"/>
              </a:rPr>
              <a:t>Proceedings before the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Office of Open Records</a:t>
            </a:r>
          </a:p>
        </p:txBody>
      </p:sp>
      <p:sp>
        <p:nvSpPr>
          <p:cNvPr id="3" name="Content Placeholder 2"/>
          <p:cNvSpPr>
            <a:spLocks noGrp="1"/>
          </p:cNvSpPr>
          <p:nvPr>
            <p:ph idx="1"/>
          </p:nvPr>
        </p:nvSpPr>
        <p:spPr>
          <a:xfrm>
            <a:off x="457200" y="1371600"/>
            <a:ext cx="8229600" cy="5334000"/>
          </a:xfrm>
        </p:spPr>
        <p:txBody>
          <a:bodyPr>
            <a:normAutofit fontScale="85000" lnSpcReduction="20000"/>
          </a:bodyPr>
          <a:lstStyle/>
          <a:p>
            <a:pPr algn="just"/>
            <a:r>
              <a:rPr lang="en-US" sz="2400" dirty="0" smtClean="0">
                <a:latin typeface="Times New Roman" panose="02020603050405020304" pitchFamily="18" charset="0"/>
                <a:cs typeface="Times New Roman" panose="02020603050405020304" pitchFamily="18" charset="0"/>
              </a:rPr>
              <a:t>Agencies have the burden of proof to withhold records.  65 P.S. § 67.708(a)(1).</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Testimonial affidavits may be sufficient to meet an agency’s burden of proof.  </a:t>
            </a:r>
            <a:r>
              <a:rPr lang="en-US" sz="2400" i="1" dirty="0" smtClean="0">
                <a:latin typeface="Times New Roman" panose="02020603050405020304" pitchFamily="18" charset="0"/>
                <a:cs typeface="Times New Roman" panose="02020603050405020304" pitchFamily="18" charset="0"/>
              </a:rPr>
              <a:t>Brown v. Pa. Dep’t of State</a:t>
            </a:r>
            <a:r>
              <a:rPr lang="en-US" sz="2400" dirty="0" smtClean="0">
                <a:latin typeface="Times New Roman" panose="02020603050405020304" pitchFamily="18" charset="0"/>
                <a:cs typeface="Times New Roman" panose="02020603050405020304" pitchFamily="18" charset="0"/>
              </a:rPr>
              <a:t>, 123 A.3d 801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 </a:t>
            </a:r>
            <a:r>
              <a:rPr lang="en-US" sz="2400" i="1" dirty="0" smtClean="0">
                <a:latin typeface="Times New Roman" panose="02020603050405020304" pitchFamily="18" charset="0"/>
                <a:cs typeface="Times New Roman" panose="02020603050405020304" pitchFamily="18" charset="0"/>
              </a:rPr>
              <a:t>Heavens v. Pa. Dep’t of </a:t>
            </a:r>
            <a:r>
              <a:rPr lang="en-US" sz="2400" i="1" dirty="0" err="1" smtClean="0">
                <a:latin typeface="Times New Roman" panose="02020603050405020304" pitchFamily="18" charset="0"/>
                <a:cs typeface="Times New Roman" panose="02020603050405020304" pitchFamily="18" charset="0"/>
              </a:rPr>
              <a:t>Envir</a:t>
            </a:r>
            <a:r>
              <a:rPr lang="en-US" sz="2400" i="1" dirty="0" smtClean="0">
                <a:latin typeface="Times New Roman" panose="02020603050405020304" pitchFamily="18" charset="0"/>
                <a:cs typeface="Times New Roman" panose="02020603050405020304" pitchFamily="18" charset="0"/>
              </a:rPr>
              <a:t>. Prot</a:t>
            </a:r>
            <a:r>
              <a:rPr lang="en-US" sz="2400" dirty="0" smtClean="0">
                <a:latin typeface="Times New Roman" panose="02020603050405020304" pitchFamily="18" charset="0"/>
                <a:cs typeface="Times New Roman" panose="02020603050405020304" pitchFamily="18" charset="0"/>
              </a:rPr>
              <a:t>., 65 A.3d 1069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2013).</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Unsworn attestations made pursuant to 18 </a:t>
            </a:r>
            <a:r>
              <a:rPr lang="en-US" sz="2400" dirty="0" err="1" smtClean="0">
                <a:latin typeface="Times New Roman" panose="02020603050405020304" pitchFamily="18" charset="0"/>
                <a:cs typeface="Times New Roman" panose="02020603050405020304" pitchFamily="18" charset="0"/>
              </a:rPr>
              <a:t>Pa.C.S</a:t>
            </a:r>
            <a:r>
              <a:rPr lang="en-US" sz="2400" dirty="0" smtClean="0">
                <a:latin typeface="Times New Roman" panose="02020603050405020304" pitchFamily="18" charset="0"/>
                <a:cs typeface="Times New Roman" panose="02020603050405020304" pitchFamily="18" charset="0"/>
              </a:rPr>
              <a:t>. § 4904 are competent evidence.  </a:t>
            </a:r>
            <a:r>
              <a:rPr lang="en-US" sz="2400" i="1" dirty="0" smtClean="0">
                <a:latin typeface="Times New Roman" panose="02020603050405020304" pitchFamily="18" charset="0"/>
                <a:cs typeface="Times New Roman" panose="02020603050405020304" pitchFamily="18" charset="0"/>
              </a:rPr>
              <a:t>W. Chester Univ. of Pa. v. </a:t>
            </a:r>
            <a:r>
              <a:rPr lang="en-US" sz="2400" i="1" dirty="0" err="1" smtClean="0">
                <a:latin typeface="Times New Roman" panose="02020603050405020304" pitchFamily="18" charset="0"/>
                <a:cs typeface="Times New Roman" panose="02020603050405020304" pitchFamily="18" charset="0"/>
              </a:rPr>
              <a:t>Schackner</a:t>
            </a:r>
            <a:r>
              <a:rPr lang="en-US" sz="2400" dirty="0" smtClean="0">
                <a:latin typeface="Times New Roman" panose="02020603050405020304" pitchFamily="18" charset="0"/>
                <a:cs typeface="Times New Roman" panose="02020603050405020304" pitchFamily="18" charset="0"/>
              </a:rPr>
              <a:t>, 124 A.3d 382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Affidavits/attestations must be detailed, non-conclusory and submitted in good faith.  </a:t>
            </a:r>
            <a:r>
              <a:rPr lang="en-US" sz="2400" i="1" dirty="0" smtClean="0">
                <a:latin typeface="Times New Roman" panose="02020603050405020304" pitchFamily="18" charset="0"/>
                <a:cs typeface="Times New Roman" panose="02020603050405020304" pitchFamily="18" charset="0"/>
              </a:rPr>
              <a:t>Office of the Governor v. </a:t>
            </a:r>
            <a:r>
              <a:rPr lang="en-US" sz="2400" i="1" dirty="0" err="1" smtClean="0">
                <a:latin typeface="Times New Roman" panose="02020603050405020304" pitchFamily="18" charset="0"/>
                <a:cs typeface="Times New Roman" panose="02020603050405020304" pitchFamily="18" charset="0"/>
              </a:rPr>
              <a:t>Scolforo</a:t>
            </a:r>
            <a:r>
              <a:rPr lang="en-US" sz="2400" dirty="0" smtClean="0">
                <a:latin typeface="Times New Roman" panose="02020603050405020304" pitchFamily="18" charset="0"/>
                <a:cs typeface="Times New Roman" panose="02020603050405020304" pitchFamily="18" charset="0"/>
              </a:rPr>
              <a:t>, 65 A.3d 1095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2013).</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Unsworn statements of fact are not competent evidence.  </a:t>
            </a:r>
            <a:r>
              <a:rPr lang="en-US" sz="2400" i="1" dirty="0" smtClean="0">
                <a:latin typeface="Times New Roman" panose="02020603050405020304" pitchFamily="18" charset="0"/>
                <a:cs typeface="Times New Roman" panose="02020603050405020304" pitchFamily="18" charset="0"/>
              </a:rPr>
              <a:t>See Housing Auth. of City of </a:t>
            </a:r>
            <a:r>
              <a:rPr lang="en-US" sz="2400" i="1" dirty="0" err="1" smtClean="0">
                <a:latin typeface="Times New Roman" panose="02020603050405020304" pitchFamily="18" charset="0"/>
                <a:cs typeface="Times New Roman" panose="02020603050405020304" pitchFamily="18" charset="0"/>
              </a:rPr>
              <a:t>Pgh</a:t>
            </a:r>
            <a:r>
              <a:rPr lang="en-US" sz="2400" i="1" dirty="0" smtClean="0">
                <a:latin typeface="Times New Roman" panose="02020603050405020304" pitchFamily="18" charset="0"/>
                <a:cs typeface="Times New Roman" panose="02020603050405020304" pitchFamily="18" charset="0"/>
              </a:rPr>
              <a:t>. v. Van </a:t>
            </a:r>
            <a:r>
              <a:rPr lang="en-US" sz="2400" i="1" dirty="0" err="1" smtClean="0">
                <a:latin typeface="Times New Roman" panose="02020603050405020304" pitchFamily="18" charset="0"/>
                <a:cs typeface="Times New Roman" panose="02020603050405020304" pitchFamily="18" charset="0"/>
              </a:rPr>
              <a:t>Osdol</a:t>
            </a:r>
            <a:r>
              <a:rPr lang="en-US" sz="2400" dirty="0" smtClean="0">
                <a:latin typeface="Times New Roman" panose="02020603050405020304" pitchFamily="18" charset="0"/>
                <a:cs typeface="Times New Roman" panose="02020603050405020304" pitchFamily="18" charset="0"/>
              </a:rPr>
              <a:t>, 40 A.3d 209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2012) (statements in briefs are not evidence of record).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1690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latin typeface="Times New Roman" panose="02020603050405020304" pitchFamily="18" charset="0"/>
                <a:cs typeface="Times New Roman" panose="02020603050405020304" pitchFamily="18" charset="0"/>
              </a:rPr>
              <a:t>Proceedings before the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Office of Open Records</a:t>
            </a:r>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pPr algn="just"/>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OOR may order the production of documents for the OOR’s </a:t>
            </a:r>
            <a:r>
              <a:rPr lang="en-US" sz="2400" i="1" dirty="0" smtClean="0">
                <a:latin typeface="Times New Roman" panose="02020603050405020304" pitchFamily="18" charset="0"/>
                <a:cs typeface="Times New Roman" panose="02020603050405020304" pitchFamily="18" charset="0"/>
              </a:rPr>
              <a:t>in camera </a:t>
            </a:r>
            <a:r>
              <a:rPr lang="en-US" sz="2400" dirty="0" smtClean="0">
                <a:latin typeface="Times New Roman" panose="02020603050405020304" pitchFamily="18" charset="0"/>
                <a:cs typeface="Times New Roman" panose="02020603050405020304" pitchFamily="18" charset="0"/>
              </a:rPr>
              <a:t>review.</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OOR has the implied authority to conduct </a:t>
            </a:r>
            <a:r>
              <a:rPr lang="en-US" sz="2400" i="1" dirty="0" smtClean="0">
                <a:latin typeface="Times New Roman" panose="02020603050405020304" pitchFamily="18" charset="0"/>
                <a:cs typeface="Times New Roman" panose="02020603050405020304" pitchFamily="18" charset="0"/>
              </a:rPr>
              <a:t>in camera</a:t>
            </a:r>
            <a:r>
              <a:rPr lang="en-US" sz="2400" dirty="0" smtClean="0">
                <a:latin typeface="Times New Roman" panose="02020603050405020304" pitchFamily="18" charset="0"/>
                <a:cs typeface="Times New Roman" panose="02020603050405020304" pitchFamily="18" charset="0"/>
              </a:rPr>
              <a:t> review where the circumstances warrant and the requester has asked for </a:t>
            </a:r>
            <a:r>
              <a:rPr lang="en-US" sz="2400" i="1" dirty="0" smtClean="0">
                <a:latin typeface="Times New Roman" panose="02020603050405020304" pitchFamily="18" charset="0"/>
                <a:cs typeface="Times New Roman" panose="02020603050405020304" pitchFamily="18" charset="0"/>
              </a:rPr>
              <a:t>in camera </a:t>
            </a:r>
            <a:r>
              <a:rPr lang="en-US" sz="2400" dirty="0" smtClean="0">
                <a:latin typeface="Times New Roman" panose="02020603050405020304" pitchFamily="18" charset="0"/>
                <a:cs typeface="Times New Roman" panose="02020603050405020304" pitchFamily="18" charset="0"/>
              </a:rPr>
              <a:t>review.  </a:t>
            </a:r>
            <a:r>
              <a:rPr lang="en-US" sz="2400" i="1" dirty="0" smtClean="0">
                <a:latin typeface="Times New Roman" panose="02020603050405020304" pitchFamily="18" charset="0"/>
                <a:cs typeface="Times New Roman" panose="02020603050405020304" pitchFamily="18" charset="0"/>
              </a:rPr>
              <a:t>Office of Open Records v. Center Twp.</a:t>
            </a:r>
            <a:r>
              <a:rPr lang="en-US" sz="2400" dirty="0" smtClean="0">
                <a:latin typeface="Times New Roman" panose="02020603050405020304" pitchFamily="18" charset="0"/>
                <a:cs typeface="Times New Roman" panose="02020603050405020304" pitchFamily="18" charset="0"/>
              </a:rPr>
              <a:t>, 95 A.3d 354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2014); </a:t>
            </a:r>
            <a:r>
              <a:rPr lang="en-US" sz="2400" i="1" dirty="0" smtClean="0">
                <a:latin typeface="Times New Roman" panose="02020603050405020304" pitchFamily="18" charset="0"/>
                <a:cs typeface="Times New Roman" panose="02020603050405020304" pitchFamily="18" charset="0"/>
              </a:rPr>
              <a:t>see also Office of Open Records v. Luzerne County</a:t>
            </a:r>
            <a:r>
              <a:rPr lang="en-US" sz="2400" dirty="0" smtClean="0">
                <a:latin typeface="Times New Roman" panose="02020603050405020304" pitchFamily="18" charset="0"/>
                <a:cs typeface="Times New Roman" panose="02020603050405020304" pitchFamily="18" charset="0"/>
              </a:rPr>
              <a:t>, No. 373 M.D. 2013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September 30, 2013).</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 OOR’s authority to order </a:t>
            </a:r>
            <a:r>
              <a:rPr lang="en-US" sz="2400" i="1" dirty="0" smtClean="0">
                <a:latin typeface="Times New Roman" panose="02020603050405020304" pitchFamily="18" charset="0"/>
                <a:cs typeface="Times New Roman" panose="02020603050405020304" pitchFamily="18" charset="0"/>
              </a:rPr>
              <a:t>in camera </a:t>
            </a:r>
            <a:r>
              <a:rPr lang="en-US" sz="2400" dirty="0" smtClean="0">
                <a:latin typeface="Times New Roman" panose="02020603050405020304" pitchFamily="18" charset="0"/>
                <a:cs typeface="Times New Roman" panose="02020603050405020304" pitchFamily="18" charset="0"/>
              </a:rPr>
              <a:t>review will be overturned only upon a showing of an abuse of discretion. </a:t>
            </a:r>
            <a:r>
              <a:rPr lang="en-US" sz="2400" i="1" dirty="0" smtClean="0">
                <a:latin typeface="Times New Roman" panose="02020603050405020304" pitchFamily="18" charset="0"/>
                <a:cs typeface="Times New Roman" panose="02020603050405020304" pitchFamily="18" charset="0"/>
              </a:rPr>
              <a:t>Office of Open Records v. Worcester Twp.</a:t>
            </a:r>
            <a:r>
              <a:rPr lang="en-US" sz="2400" dirty="0" smtClean="0">
                <a:latin typeface="Times New Roman" panose="02020603050405020304" pitchFamily="18" charset="0"/>
                <a:cs typeface="Times New Roman" panose="02020603050405020304" pitchFamily="18" charset="0"/>
              </a:rPr>
              <a:t>, 129 A.3d 44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2016); </a:t>
            </a:r>
            <a:r>
              <a:rPr lang="en-US" sz="2400" i="1" dirty="0" smtClean="0">
                <a:latin typeface="Times New Roman" panose="02020603050405020304" pitchFamily="18" charset="0"/>
                <a:cs typeface="Times New Roman" panose="02020603050405020304" pitchFamily="18" charset="0"/>
              </a:rPr>
              <a:t>but see Office of Open Records v. Pa. State Police</a:t>
            </a:r>
            <a:r>
              <a:rPr lang="en-US" sz="2400" dirty="0" smtClean="0">
                <a:latin typeface="Times New Roman" panose="02020603050405020304" pitchFamily="18" charset="0"/>
                <a:cs typeface="Times New Roman" panose="02020603050405020304" pitchFamily="18" charset="0"/>
              </a:rPr>
              <a:t>, No. 370 M.D. 2016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filed Aug. 8, 2016) (unreported) (holding the OOR could not review criminal investigative information under CHRIA).</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5216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latin typeface="Times New Roman" panose="02020603050405020304" pitchFamily="18" charset="0"/>
                <a:cs typeface="Times New Roman" panose="02020603050405020304" pitchFamily="18" charset="0"/>
              </a:rPr>
              <a:t>Proceedings before the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Office of Open Records</a:t>
            </a:r>
          </a:p>
        </p:txBody>
      </p:sp>
      <p:sp>
        <p:nvSpPr>
          <p:cNvPr id="3" name="Content Placeholder 2"/>
          <p:cNvSpPr>
            <a:spLocks noGrp="1"/>
          </p:cNvSpPr>
          <p:nvPr>
            <p:ph idx="1"/>
          </p:nvPr>
        </p:nvSpPr>
        <p:spPr>
          <a:xfrm>
            <a:off x="457200" y="1600200"/>
            <a:ext cx="8229600" cy="51054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The OOR may hold an evidentiary hearing.  65 P.S. § 67.1102(b)(2).</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 decision to hold or not hold a hearing is not appealable.  </a:t>
            </a:r>
            <a:r>
              <a:rPr lang="en-US" sz="2400" i="1" dirty="0" smtClean="0">
                <a:latin typeface="Times New Roman" panose="02020603050405020304" pitchFamily="18" charset="0"/>
                <a:cs typeface="Times New Roman" panose="02020603050405020304" pitchFamily="18" charset="0"/>
              </a:rPr>
              <a:t>Id.</a:t>
            </a:r>
          </a:p>
          <a:p>
            <a:pPr algn="just"/>
            <a:endParaRPr lang="en-US" sz="2400" i="1"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If a hearing is held, the General Rules of Administrative Practice and Procedure, 1 Pa. Code Part II, apply.  65 P.S. § 67.1102(b)(2).</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Hearings are conducted to resolve credibility issues regarding testimonial affidavits/attestations.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8659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19200"/>
          </a:xfrm>
        </p:spPr>
        <p:txBody>
          <a:bodyPr>
            <a:normAutofit fontScale="90000"/>
          </a:bodyPr>
          <a:lstStyle/>
          <a:p>
            <a:r>
              <a:rPr lang="en-US" dirty="0">
                <a:latin typeface="Times New Roman" panose="02020603050405020304" pitchFamily="18" charset="0"/>
                <a:cs typeface="Times New Roman" panose="02020603050405020304" pitchFamily="18" charset="0"/>
              </a:rPr>
              <a:t>Proceedings before the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Office of Open Records</a:t>
            </a:r>
          </a:p>
        </p:txBody>
      </p:sp>
      <p:sp>
        <p:nvSpPr>
          <p:cNvPr id="3" name="Content Placeholder 2"/>
          <p:cNvSpPr>
            <a:spLocks noGrp="1"/>
          </p:cNvSpPr>
          <p:nvPr>
            <p:ph idx="1"/>
          </p:nvPr>
        </p:nvSpPr>
        <p:spPr/>
        <p:txBody>
          <a:bodyPr>
            <a:normAutofit fontScale="92500"/>
          </a:bodyPr>
          <a:lstStyle/>
          <a:p>
            <a:pPr algn="just"/>
            <a:r>
              <a:rPr lang="en-US" sz="2400" dirty="0" smtClean="0">
                <a:latin typeface="Times New Roman" panose="02020603050405020304" pitchFamily="18" charset="0"/>
                <a:cs typeface="Times New Roman" panose="02020603050405020304" pitchFamily="18" charset="0"/>
              </a:rPr>
              <a:t>The OOR Appeals Officer is required to issue a written final determination within 30 days of the date the appeal is filed or the appeal is deemed denied by operation of law.  65 P.S. § 67.1101(b)(2).</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 requester may agree to extend the due date for the issuance of a final determination.  65 P.S. § 67.1101(b)(1).</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 OOR has an implied power to unilaterally extend the final determination due date in appropriate circumstances.  </a:t>
            </a:r>
            <a:r>
              <a:rPr lang="en-US" sz="2400" i="1" dirty="0" smtClean="0">
                <a:latin typeface="Times New Roman" panose="02020603050405020304" pitchFamily="18" charset="0"/>
                <a:cs typeface="Times New Roman" panose="02020603050405020304" pitchFamily="18" charset="0"/>
              </a:rPr>
              <a:t>Pa. State Sys. of Higher Educ. v. </a:t>
            </a:r>
            <a:r>
              <a:rPr lang="en-US" sz="2400" i="1" dirty="0" err="1" smtClean="0">
                <a:latin typeface="Times New Roman" panose="02020603050405020304" pitchFamily="18" charset="0"/>
                <a:cs typeface="Times New Roman" panose="02020603050405020304" pitchFamily="18" charset="0"/>
              </a:rPr>
              <a:t>Ass’n</a:t>
            </a:r>
            <a:r>
              <a:rPr lang="en-US" sz="2400" i="1" dirty="0" smtClean="0">
                <a:latin typeface="Times New Roman" panose="02020603050405020304" pitchFamily="18" charset="0"/>
                <a:cs typeface="Times New Roman" panose="02020603050405020304" pitchFamily="18" charset="0"/>
              </a:rPr>
              <a:t> of State College and University Faculties</a:t>
            </a:r>
            <a:r>
              <a:rPr lang="en-US" sz="2400" dirty="0" smtClean="0">
                <a:latin typeface="Times New Roman" panose="02020603050405020304" pitchFamily="18" charset="0"/>
                <a:cs typeface="Times New Roman" panose="02020603050405020304" pitchFamily="18" charset="0"/>
              </a:rPr>
              <a:t>, ___ A.3d ___, 2016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LEXIS 308 (July 6, 2016).</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5507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i="1" dirty="0" smtClean="0">
                <a:latin typeface="Times New Roman" panose="02020603050405020304" pitchFamily="18" charset="0"/>
                <a:cs typeface="Times New Roman" panose="02020603050405020304" pitchFamily="18" charset="0"/>
              </a:rPr>
              <a:t>Pa. State Sys. of Higher Educ. v. </a:t>
            </a:r>
            <a:r>
              <a:rPr lang="en-US" sz="2400" i="1" dirty="0" err="1" smtClean="0">
                <a:latin typeface="Times New Roman" panose="02020603050405020304" pitchFamily="18" charset="0"/>
                <a:cs typeface="Times New Roman" panose="02020603050405020304" pitchFamily="18" charset="0"/>
              </a:rPr>
              <a:t>Ass’n</a:t>
            </a:r>
            <a:r>
              <a:rPr lang="en-US" sz="2400" i="1" dirty="0" smtClean="0">
                <a:latin typeface="Times New Roman" panose="02020603050405020304" pitchFamily="18" charset="0"/>
                <a:cs typeface="Times New Roman" panose="02020603050405020304" pitchFamily="18" charset="0"/>
              </a:rPr>
              <a:t> of State College and University Faculties</a:t>
            </a:r>
            <a:r>
              <a:rPr lang="en-US" sz="2400" dirty="0" smtClean="0">
                <a:latin typeface="Times New Roman" panose="02020603050405020304" pitchFamily="18" charset="0"/>
                <a:cs typeface="Times New Roman" panose="02020603050405020304" pitchFamily="18" charset="0"/>
              </a:rPr>
              <a:t>, ___ A.3d ___, 2016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LEXIS 308 (July 6, 2016)</a:t>
            </a:r>
            <a:endParaRPr lang="en-US" sz="2400" dirty="0"/>
          </a:p>
        </p:txBody>
      </p:sp>
      <p:sp>
        <p:nvSpPr>
          <p:cNvPr id="3" name="Content Placeholder 2"/>
          <p:cNvSpPr>
            <a:spLocks noGrp="1"/>
          </p:cNvSpPr>
          <p:nvPr>
            <p:ph idx="1"/>
          </p:nvPr>
        </p:nvSpPr>
        <p:spPr/>
        <p:txBody>
          <a:bodyPr>
            <a:normAutofit fontScale="92500"/>
          </a:bodyPr>
          <a:lstStyle/>
          <a:p>
            <a:r>
              <a:rPr lang="en-US" sz="2400" dirty="0" smtClean="0">
                <a:latin typeface="Times New Roman" panose="02020603050405020304" pitchFamily="18" charset="0"/>
                <a:cs typeface="Times New Roman" panose="02020603050405020304" pitchFamily="18" charset="0"/>
              </a:rPr>
              <a:t>The request sought various budget and financial records from all 14 State Universities, and the Universities argued the requests were not sufficiently specific.</a:t>
            </a:r>
          </a:p>
          <a:p>
            <a:pPr marL="0" indent="0">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On appeal to the OOR, the Universities again argued that the requests were not sufficiently specific, but that they may implicate 1.87 million pages of records.</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On appeal to the Commonwealth Court, the Court found the requests to be sufficiently specific, but also noted that given the large volume of records, the agencies should have been given additional time to review the records and assert any exemptions.</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2388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i="1" dirty="0" smtClean="0">
                <a:latin typeface="Times New Roman" panose="02020603050405020304" pitchFamily="18" charset="0"/>
                <a:cs typeface="Times New Roman" panose="02020603050405020304" pitchFamily="18" charset="0"/>
              </a:rPr>
              <a:t>Pa. State Sys. of Higher Educ. v. </a:t>
            </a:r>
            <a:r>
              <a:rPr lang="en-US" sz="2400" i="1" dirty="0" err="1" smtClean="0">
                <a:latin typeface="Times New Roman" panose="02020603050405020304" pitchFamily="18" charset="0"/>
                <a:cs typeface="Times New Roman" panose="02020603050405020304" pitchFamily="18" charset="0"/>
              </a:rPr>
              <a:t>Ass’n</a:t>
            </a:r>
            <a:r>
              <a:rPr lang="en-US" sz="2400" i="1" dirty="0" smtClean="0">
                <a:latin typeface="Times New Roman" panose="02020603050405020304" pitchFamily="18" charset="0"/>
                <a:cs typeface="Times New Roman" panose="02020603050405020304" pitchFamily="18" charset="0"/>
              </a:rPr>
              <a:t> of State College and University Faculties</a:t>
            </a:r>
            <a:r>
              <a:rPr lang="en-US" sz="2400" dirty="0" smtClean="0">
                <a:latin typeface="Times New Roman" panose="02020603050405020304" pitchFamily="18" charset="0"/>
                <a:cs typeface="Times New Roman" panose="02020603050405020304" pitchFamily="18" charset="0"/>
              </a:rPr>
              <a:t>, ___ A.3d ___, 2016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LEXIS 308 (July 6, 2016)</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“[J]</a:t>
            </a:r>
            <a:r>
              <a:rPr lang="en-US" sz="2400" dirty="0" err="1" smtClean="0">
                <a:latin typeface="Times New Roman" panose="02020603050405020304" pitchFamily="18" charset="0"/>
                <a:cs typeface="Times New Roman" panose="02020603050405020304" pitchFamily="18" charset="0"/>
              </a:rPr>
              <a:t>ust</a:t>
            </a:r>
            <a:r>
              <a:rPr lang="en-US" sz="2400" dirty="0" smtClean="0">
                <a:latin typeface="Times New Roman" panose="02020603050405020304" pitchFamily="18" charset="0"/>
                <a:cs typeface="Times New Roman" panose="02020603050405020304" pitchFamily="18" charset="0"/>
              </a:rPr>
              <a:t> because an agency claims that it neither has the time nor resources to conduct a document-by-document review within the time period required by the RTKL does not make it so.  The agency making the claim has to provide the OOR with a valid estimate of the number of documents being requested, the length of time that people charge with reviewing the request require to conduct this review, and if the request involves documents in an electronic format the agency must explain any difficulties if faces when attempting to deliver the documents in that format.  </a:t>
            </a:r>
            <a:r>
              <a:rPr lang="en-US" sz="2400" i="1" dirty="0" smtClean="0">
                <a:latin typeface="Times New Roman" panose="02020603050405020304" pitchFamily="18" charset="0"/>
                <a:cs typeface="Times New Roman" panose="02020603050405020304" pitchFamily="18" charset="0"/>
              </a:rPr>
              <a:t>Based on the above information, the OOR can then grant any additional time warranted so that the agency can reasonably discern whether any exemptions apply.</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3255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Proceedings before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Office of Open Records</a:t>
            </a:r>
          </a:p>
        </p:txBody>
      </p:sp>
      <p:sp>
        <p:nvSpPr>
          <p:cNvPr id="3" name="Content Placeholder 2"/>
          <p:cNvSpPr>
            <a:spLocks noGrp="1"/>
          </p:cNvSpPr>
          <p:nvPr>
            <p:ph idx="1"/>
          </p:nvPr>
        </p:nvSpPr>
        <p:spPr/>
        <p:txBody>
          <a:bodyPr>
            <a:normAutofit lnSpcReduction="10000"/>
          </a:bodyPr>
          <a:lstStyle/>
          <a:p>
            <a:r>
              <a:rPr lang="en-US" sz="2400" dirty="0" smtClean="0">
                <a:latin typeface="Times New Roman" panose="02020603050405020304" pitchFamily="18" charset="0"/>
                <a:cs typeface="Times New Roman" panose="02020603050405020304" pitchFamily="18" charset="0"/>
              </a:rPr>
              <a:t>The parties may file a Petition for Reconsideration with the OOR within 15 days of the final determination issue date.</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OOR will grant a Petition for Reconsideration where there is a potential error of law or evidence not fully considered.</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Granting the Petition for Reconsideration does not automatically mean the final determination will be reversed.</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OOR will </a:t>
            </a:r>
            <a:r>
              <a:rPr lang="en-US" sz="2400" i="1" dirty="0" smtClean="0">
                <a:latin typeface="Times New Roman" panose="02020603050405020304" pitchFamily="18" charset="0"/>
                <a:cs typeface="Times New Roman" panose="02020603050405020304" pitchFamily="18" charset="0"/>
              </a:rPr>
              <a:t>not</a:t>
            </a:r>
            <a:r>
              <a:rPr lang="en-US" sz="2400" dirty="0" smtClean="0">
                <a:latin typeface="Times New Roman" panose="02020603050405020304" pitchFamily="18" charset="0"/>
                <a:cs typeface="Times New Roman" panose="02020603050405020304" pitchFamily="18" charset="0"/>
              </a:rPr>
              <a:t> consider evidence that was not filed during the case.  </a:t>
            </a:r>
            <a:r>
              <a:rPr lang="en-US" sz="2400" i="1" dirty="0" smtClean="0">
                <a:latin typeface="Times New Roman" panose="02020603050405020304" pitchFamily="18" charset="0"/>
                <a:cs typeface="Times New Roman" panose="02020603050405020304" pitchFamily="18" charset="0"/>
              </a:rPr>
              <a:t>Pa. Dep’t of Educ. v. Bagwell</a:t>
            </a:r>
            <a:r>
              <a:rPr lang="en-US" sz="2400" dirty="0" smtClean="0">
                <a:latin typeface="Times New Roman" panose="02020603050405020304" pitchFamily="18" charset="0"/>
                <a:cs typeface="Times New Roman" panose="02020603050405020304" pitchFamily="18" charset="0"/>
              </a:rPr>
              <a:t>, 131 A.3d 638, 656 n. 12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2016).</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4641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Judicial review of OOR final determinations</a:t>
            </a:r>
            <a:endParaRPr lang="en-US" dirty="0"/>
          </a:p>
        </p:txBody>
      </p:sp>
      <p:sp>
        <p:nvSpPr>
          <p:cNvPr id="3" name="Content Placeholder 2"/>
          <p:cNvSpPr>
            <a:spLocks noGrp="1"/>
          </p:cNvSpPr>
          <p:nvPr>
            <p:ph idx="1"/>
          </p:nvPr>
        </p:nvSpPr>
        <p:spPr>
          <a:xfrm>
            <a:off x="457200" y="1371600"/>
            <a:ext cx="8229600" cy="5334000"/>
          </a:xfrm>
        </p:spPr>
        <p:txBody>
          <a:bodyPr>
            <a:normAutofit/>
          </a:bodyPr>
          <a:lstStyle/>
          <a:p>
            <a:r>
              <a:rPr lang="en-US" sz="2400" dirty="0" smtClean="0">
                <a:latin typeface="Times New Roman" panose="02020603050405020304" pitchFamily="18" charset="0"/>
                <a:cs typeface="Times New Roman" panose="02020603050405020304" pitchFamily="18" charset="0"/>
              </a:rPr>
              <a:t>The Commonwealth Court has jurisdiction over appeals from OOR final determinations involving “Commonwealth agencies.”  65 P.S. § 67.1301(a).</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“Commonwealth agencies” include: 1) Agencies of the executive branch, 2) Independent agencies, </a:t>
            </a:r>
            <a:r>
              <a:rPr lang="en-US" sz="2400" i="1" dirty="0" smtClean="0">
                <a:latin typeface="Times New Roman" panose="02020603050405020304" pitchFamily="18" charset="0"/>
                <a:cs typeface="Times New Roman" panose="02020603050405020304" pitchFamily="18" charset="0"/>
              </a:rPr>
              <a:t>i.e.</a:t>
            </a:r>
            <a:r>
              <a:rPr lang="en-US" sz="2400" dirty="0" smtClean="0">
                <a:latin typeface="Times New Roman" panose="02020603050405020304" pitchFamily="18" charset="0"/>
                <a:cs typeface="Times New Roman" panose="02020603050405020304" pitchFamily="18" charset="0"/>
              </a:rPr>
              <a:t>, not subject to control of the Governor, 3) Constitutional row officers, and 4) “State-affiliated entities.”  65 P.S. § 67.102.</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Appeals of OOR final determinations are subject to Chapter 15 of the Pa. Rules of Appellate Procedure (“ Judicial Review of Governmental Determinations”).  </a:t>
            </a:r>
            <a:r>
              <a:rPr lang="en-US" sz="2400" i="1" dirty="0" smtClean="0">
                <a:latin typeface="Times New Roman" panose="02020603050405020304" pitchFamily="18" charset="0"/>
                <a:cs typeface="Times New Roman" panose="02020603050405020304" pitchFamily="18" charset="0"/>
              </a:rPr>
              <a:t>See also</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Pa.R.A.P</a:t>
            </a:r>
            <a:r>
              <a:rPr lang="en-US" sz="2400" dirty="0" smtClean="0">
                <a:latin typeface="Times New Roman" panose="02020603050405020304" pitchFamily="18" charset="0"/>
                <a:cs typeface="Times New Roman" panose="02020603050405020304" pitchFamily="18" charset="0"/>
              </a:rPr>
              <a:t>. 1516 (no pleadings allowed other that the petition for review). </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9378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Times New Roman" panose="02020603050405020304" pitchFamily="18" charset="0"/>
                <a:cs typeface="Times New Roman" panose="02020603050405020304" pitchFamily="18" charset="0"/>
              </a:rPr>
              <a:t>Judicial review of OOR final determinations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Courts of Common Pleas have jurisdiction over appeals from OOR final determinations involving “local agencies” in the respective county.  65 P.S. § 67.1302(a); </a:t>
            </a:r>
            <a:r>
              <a:rPr lang="en-US" sz="2400" i="1" dirty="0" smtClean="0">
                <a:latin typeface="Times New Roman" panose="02020603050405020304" pitchFamily="18" charset="0"/>
                <a:cs typeface="Times New Roman" panose="02020603050405020304" pitchFamily="18" charset="0"/>
              </a:rPr>
              <a:t>see also </a:t>
            </a:r>
            <a:r>
              <a:rPr lang="en-US" sz="2400" dirty="0" smtClean="0">
                <a:latin typeface="Times New Roman" panose="02020603050405020304" pitchFamily="18" charset="0"/>
                <a:cs typeface="Times New Roman" panose="02020603050405020304" pitchFamily="18" charset="0"/>
              </a:rPr>
              <a:t>42 </a:t>
            </a:r>
            <a:r>
              <a:rPr lang="en-US" sz="2400" dirty="0" err="1" smtClean="0">
                <a:latin typeface="Times New Roman" panose="02020603050405020304" pitchFamily="18" charset="0"/>
                <a:cs typeface="Times New Roman" panose="02020603050405020304" pitchFamily="18" charset="0"/>
              </a:rPr>
              <a:t>Pa.C.S</a:t>
            </a:r>
            <a:r>
              <a:rPr lang="en-US" sz="2400" dirty="0" smtClean="0">
                <a:latin typeface="Times New Roman" panose="02020603050405020304" pitchFamily="18" charset="0"/>
                <a:cs typeface="Times New Roman" panose="02020603050405020304" pitchFamily="18" charset="0"/>
              </a:rPr>
              <a:t>. § 933(a)(3).</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“Local agencies” include counties, cities, boroughs, townships, school districts, municipal authorities, etc. </a:t>
            </a:r>
            <a:r>
              <a:rPr lang="en-US" sz="2400" i="1" dirty="0" smtClean="0">
                <a:latin typeface="Times New Roman" panose="02020603050405020304" pitchFamily="18" charset="0"/>
                <a:cs typeface="Times New Roman" panose="02020603050405020304" pitchFamily="18" charset="0"/>
              </a:rPr>
              <a:t>See </a:t>
            </a:r>
            <a:r>
              <a:rPr lang="en-US" sz="2400" dirty="0" smtClean="0">
                <a:latin typeface="Times New Roman" panose="02020603050405020304" pitchFamily="18" charset="0"/>
                <a:cs typeface="Times New Roman" panose="02020603050405020304" pitchFamily="18" charset="0"/>
              </a:rPr>
              <a:t>65 P.S. § 67.102 (defining “local agency”).</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Appeal stays release of records until appeal is resolved.  65 P.S. § 67.1301(b), .1302(b).</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2224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4000" dirty="0" smtClean="0">
                <a:latin typeface="Times New Roman" panose="02020603050405020304" pitchFamily="18" charset="0"/>
                <a:cs typeface="Times New Roman" panose="02020603050405020304" pitchFamily="18" charset="0"/>
              </a:rPr>
              <a:t>Manner of taking appeal	</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143000"/>
            <a:ext cx="8229600" cy="55626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Appeal may be taken by filing “a petition for review or other document as required by rule of court[.]”  65 P.S. § 67.1301(b), .1302(b).</a:t>
            </a:r>
          </a:p>
          <a:p>
            <a:pPr algn="just"/>
            <a:r>
              <a:rPr lang="en-US" sz="2400" dirty="0" smtClean="0">
                <a:latin typeface="Times New Roman" panose="02020603050405020304" pitchFamily="18" charset="0"/>
                <a:cs typeface="Times New Roman" panose="02020603050405020304" pitchFamily="18" charset="0"/>
              </a:rPr>
              <a:t>Appeals to courts of common pleas are not subject to the Rules of Appellate Procedure.  </a:t>
            </a:r>
            <a:r>
              <a:rPr lang="en-US" sz="2400" i="1" dirty="0" smtClean="0">
                <a:latin typeface="Times New Roman" panose="02020603050405020304" pitchFamily="18" charset="0"/>
                <a:cs typeface="Times New Roman" panose="02020603050405020304" pitchFamily="18" charset="0"/>
              </a:rPr>
              <a:t>See </a:t>
            </a:r>
            <a:r>
              <a:rPr lang="en-US" sz="2400" dirty="0" err="1" smtClean="0">
                <a:latin typeface="Times New Roman" panose="02020603050405020304" pitchFamily="18" charset="0"/>
                <a:cs typeface="Times New Roman" panose="02020603050405020304" pitchFamily="18" charset="0"/>
              </a:rPr>
              <a:t>Pa.R.A.P</a:t>
            </a:r>
            <a:r>
              <a:rPr lang="en-US" sz="2400" dirty="0" smtClean="0">
                <a:latin typeface="Times New Roman" panose="02020603050405020304" pitchFamily="18" charset="0"/>
                <a:cs typeface="Times New Roman" panose="02020603050405020304" pitchFamily="18" charset="0"/>
              </a:rPr>
              <a:t>. 103 (</a:t>
            </a:r>
            <a:r>
              <a:rPr lang="en-US" sz="2400" dirty="0" err="1" smtClean="0">
                <a:latin typeface="Times New Roman" panose="02020603050405020304" pitchFamily="18" charset="0"/>
                <a:cs typeface="Times New Roman" panose="02020603050405020304" pitchFamily="18" charset="0"/>
              </a:rPr>
              <a:t>Pa.R.A.P</a:t>
            </a:r>
            <a:r>
              <a:rPr lang="en-US" sz="2400" dirty="0" smtClean="0">
                <a:latin typeface="Times New Roman" panose="02020603050405020304" pitchFamily="18" charset="0"/>
                <a:cs typeface="Times New Roman" panose="02020603050405020304" pitchFamily="18" charset="0"/>
              </a:rPr>
              <a:t>. governs “practice and procedure in the Supreme Court, Superior Court and the Commonwealth Court[.]”).  </a:t>
            </a:r>
            <a:r>
              <a:rPr lang="en-US" sz="2400" i="1" dirty="0" smtClean="0">
                <a:latin typeface="Times New Roman" panose="02020603050405020304" pitchFamily="18" charset="0"/>
                <a:cs typeface="Times New Roman" panose="02020603050405020304" pitchFamily="18" charset="0"/>
              </a:rPr>
              <a:t>See also King v. City of </a:t>
            </a:r>
            <a:r>
              <a:rPr lang="en-US" sz="2400" i="1" dirty="0" err="1" smtClean="0">
                <a:latin typeface="Times New Roman" panose="02020603050405020304" pitchFamily="18" charset="0"/>
                <a:cs typeface="Times New Roman" panose="02020603050405020304" pitchFamily="18" charset="0"/>
              </a:rPr>
              <a:t>Phila</a:t>
            </a:r>
            <a:r>
              <a:rPr lang="en-US" sz="2400" i="1"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103 A.3d 1073, 1076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2014).</a:t>
            </a:r>
          </a:p>
          <a:p>
            <a:pPr algn="just"/>
            <a:r>
              <a:rPr lang="en-US" sz="2400" dirty="0" smtClean="0">
                <a:latin typeface="Times New Roman" panose="02020603050405020304" pitchFamily="18" charset="0"/>
                <a:cs typeface="Times New Roman" panose="02020603050405020304" pitchFamily="18" charset="0"/>
              </a:rPr>
              <a:t>Appeals to courts of common pleas are not subject to the Rules of Civil Procedure. </a:t>
            </a:r>
            <a:r>
              <a:rPr lang="en-US" sz="2400" i="1" dirty="0" smtClean="0">
                <a:latin typeface="Times New Roman" panose="02020603050405020304" pitchFamily="18" charset="0"/>
                <a:cs typeface="Times New Roman" panose="02020603050405020304" pitchFamily="18" charset="0"/>
              </a:rPr>
              <a:t>In re: Appeal of Borough of Churchill</a:t>
            </a:r>
            <a:r>
              <a:rPr lang="en-US" sz="2400" dirty="0" smtClean="0">
                <a:latin typeface="Times New Roman" panose="02020603050405020304" pitchFamily="18" charset="0"/>
                <a:cs typeface="Times New Roman" panose="02020603050405020304" pitchFamily="18" charset="0"/>
              </a:rPr>
              <a:t>, 575 A.2d 550 (Pa. 1990).</a:t>
            </a:r>
          </a:p>
          <a:p>
            <a:pPr algn="just"/>
            <a:r>
              <a:rPr lang="en-US" sz="2400" dirty="0" smtClean="0">
                <a:latin typeface="Times New Roman" panose="02020603050405020304" pitchFamily="18" charset="0"/>
                <a:cs typeface="Times New Roman" panose="02020603050405020304" pitchFamily="18" charset="0"/>
              </a:rPr>
              <a:t>Courts of common pleas have discretion to employ rules for practice and procedure provided they do not conflict with existing law.  </a:t>
            </a:r>
            <a:r>
              <a:rPr lang="en-US" sz="2400" i="1" dirty="0" smtClean="0">
                <a:latin typeface="Times New Roman" panose="02020603050405020304" pitchFamily="18" charset="0"/>
                <a:cs typeface="Times New Roman" panose="02020603050405020304" pitchFamily="18" charset="0"/>
              </a:rPr>
              <a:t>Id.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5534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Parties on appeal	</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19200"/>
            <a:ext cx="8229600" cy="54102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The requester or Commonwealth agency or local agency may appeal OOR final determinations.  65 P.S. § 67.1301(a), .1302(a).</a:t>
            </a:r>
          </a:p>
          <a:p>
            <a:pPr algn="just"/>
            <a:r>
              <a:rPr lang="en-US" sz="2400" dirty="0" smtClean="0">
                <a:latin typeface="Times New Roman" panose="02020603050405020304" pitchFamily="18" charset="0"/>
                <a:cs typeface="Times New Roman" panose="02020603050405020304" pitchFamily="18" charset="0"/>
              </a:rPr>
              <a:t>Third parties do </a:t>
            </a:r>
            <a:r>
              <a:rPr lang="en-US" sz="2400" i="1" dirty="0" smtClean="0">
                <a:latin typeface="Times New Roman" panose="02020603050405020304" pitchFamily="18" charset="0"/>
                <a:cs typeface="Times New Roman" panose="02020603050405020304" pitchFamily="18" charset="0"/>
              </a:rPr>
              <a:t>not</a:t>
            </a:r>
            <a:r>
              <a:rPr lang="en-US" sz="2400" dirty="0" smtClean="0">
                <a:latin typeface="Times New Roman" panose="02020603050405020304" pitchFamily="18" charset="0"/>
                <a:cs typeface="Times New Roman" panose="02020603050405020304" pitchFamily="18" charset="0"/>
              </a:rPr>
              <a:t> have a right of appeal under the RTKL; however, due process requires that third parties with a legal interest in the records be permitted to appeal. </a:t>
            </a:r>
            <a:r>
              <a:rPr lang="en-US" sz="2400" i="1" dirty="0" smtClean="0">
                <a:latin typeface="Times New Roman" panose="02020603050405020304" pitchFamily="18" charset="0"/>
                <a:cs typeface="Times New Roman" panose="02020603050405020304" pitchFamily="18" charset="0"/>
              </a:rPr>
              <a:t>Bagwell v. Pa. Dep’t of Ed</a:t>
            </a:r>
            <a:r>
              <a:rPr lang="en-US" sz="2400" dirty="0" smtClean="0">
                <a:latin typeface="Times New Roman" panose="02020603050405020304" pitchFamily="18" charset="0"/>
                <a:cs typeface="Times New Roman" panose="02020603050405020304" pitchFamily="18" charset="0"/>
              </a:rPr>
              <a:t>., 131 A.3d 638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2016); </a:t>
            </a:r>
            <a:r>
              <a:rPr lang="en-US" sz="2400" i="1" dirty="0" smtClean="0">
                <a:latin typeface="Times New Roman" panose="02020603050405020304" pitchFamily="18" charset="0"/>
                <a:cs typeface="Times New Roman" panose="02020603050405020304" pitchFamily="18" charset="0"/>
              </a:rPr>
              <a:t>W. Chester Univ. of Pa. v. </a:t>
            </a:r>
            <a:r>
              <a:rPr lang="en-US" sz="2400" i="1" dirty="0" err="1" smtClean="0">
                <a:latin typeface="Times New Roman" panose="02020603050405020304" pitchFamily="18" charset="0"/>
                <a:cs typeface="Times New Roman" panose="02020603050405020304" pitchFamily="18" charset="0"/>
              </a:rPr>
              <a:t>Schackner</a:t>
            </a:r>
            <a:r>
              <a:rPr lang="en-US" sz="2400" dirty="0" smtClean="0">
                <a:latin typeface="Times New Roman" panose="02020603050405020304" pitchFamily="18" charset="0"/>
                <a:cs typeface="Times New Roman" panose="02020603050405020304" pitchFamily="18" charset="0"/>
              </a:rPr>
              <a:t>, 124 A.3d 382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a:t>
            </a:r>
          </a:p>
          <a:p>
            <a:pPr algn="just"/>
            <a:r>
              <a:rPr lang="en-US" sz="2400" dirty="0" smtClean="0">
                <a:latin typeface="Times New Roman" panose="02020603050405020304" pitchFamily="18" charset="0"/>
                <a:cs typeface="Times New Roman" panose="02020603050405020304" pitchFamily="18" charset="0"/>
              </a:rPr>
              <a:t>The OOR is </a:t>
            </a:r>
            <a:r>
              <a:rPr lang="en-US" sz="2400" i="1" dirty="0" smtClean="0">
                <a:latin typeface="Times New Roman" panose="02020603050405020304" pitchFamily="18" charset="0"/>
                <a:cs typeface="Times New Roman" panose="02020603050405020304" pitchFamily="18" charset="0"/>
              </a:rPr>
              <a:t>not </a:t>
            </a:r>
            <a:r>
              <a:rPr lang="en-US" sz="2400" dirty="0" smtClean="0">
                <a:latin typeface="Times New Roman" panose="02020603050405020304" pitchFamily="18" charset="0"/>
                <a:cs typeface="Times New Roman" panose="02020603050405020304" pitchFamily="18" charset="0"/>
              </a:rPr>
              <a:t>a proper party in an appeal of its final determinations.  </a:t>
            </a:r>
            <a:r>
              <a:rPr lang="en-US" sz="2400" i="1" dirty="0" smtClean="0">
                <a:latin typeface="Times New Roman" panose="02020603050405020304" pitchFamily="18" charset="0"/>
                <a:cs typeface="Times New Roman" panose="02020603050405020304" pitchFamily="18" charset="0"/>
              </a:rPr>
              <a:t>Padgett v. Pa. State Police</a:t>
            </a:r>
            <a:r>
              <a:rPr lang="en-US" sz="2400" dirty="0" smtClean="0">
                <a:latin typeface="Times New Roman" panose="02020603050405020304" pitchFamily="18" charset="0"/>
                <a:cs typeface="Times New Roman" panose="02020603050405020304" pitchFamily="18" charset="0"/>
              </a:rPr>
              <a:t>, 73 A.3d 644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2013); </a:t>
            </a:r>
            <a:r>
              <a:rPr lang="en-US" sz="2400" i="1" dirty="0" smtClean="0">
                <a:latin typeface="Times New Roman" panose="02020603050405020304" pitchFamily="18" charset="0"/>
                <a:cs typeface="Times New Roman" panose="02020603050405020304" pitchFamily="18" charset="0"/>
              </a:rPr>
              <a:t>Pa. State Police v. Office of Open Records</a:t>
            </a:r>
            <a:r>
              <a:rPr lang="en-US" sz="2400" dirty="0" smtClean="0">
                <a:latin typeface="Times New Roman" panose="02020603050405020304" pitchFamily="18" charset="0"/>
                <a:cs typeface="Times New Roman" panose="02020603050405020304" pitchFamily="18" charset="0"/>
              </a:rPr>
              <a:t>, 5 A.3d 473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2010).</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2886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dirty="0" smtClean="0">
                <a:latin typeface="Times New Roman" panose="02020603050405020304" pitchFamily="18" charset="0"/>
                <a:cs typeface="Times New Roman" panose="02020603050405020304" pitchFamily="18" charset="0"/>
              </a:rPr>
              <a:t>Standard and Scope of Review</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990600"/>
            <a:ext cx="8229600" cy="57150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Standard of review is </a:t>
            </a:r>
            <a:r>
              <a:rPr lang="en-US" sz="2400" i="1" dirty="0" smtClean="0">
                <a:latin typeface="Times New Roman" panose="02020603050405020304" pitchFamily="18" charset="0"/>
                <a:cs typeface="Times New Roman" panose="02020603050405020304" pitchFamily="18" charset="0"/>
              </a:rPr>
              <a:t>de novo</a:t>
            </a:r>
            <a:r>
              <a:rPr lang="en-US" sz="2400" dirty="0" smtClean="0">
                <a:latin typeface="Times New Roman" panose="02020603050405020304" pitchFamily="18" charset="0"/>
                <a:cs typeface="Times New Roman" panose="02020603050405020304" pitchFamily="18" charset="0"/>
              </a:rPr>
              <a:t> and the scope of review is plenary.  </a:t>
            </a:r>
            <a:r>
              <a:rPr lang="en-US" sz="2400" i="1" dirty="0" smtClean="0">
                <a:latin typeface="Times New Roman" panose="02020603050405020304" pitchFamily="18" charset="0"/>
                <a:cs typeface="Times New Roman" panose="02020603050405020304" pitchFamily="18" charset="0"/>
              </a:rPr>
              <a:t>Bowling v. Office of Open Records</a:t>
            </a:r>
            <a:r>
              <a:rPr lang="en-US" sz="2400" dirty="0" smtClean="0">
                <a:latin typeface="Times New Roman" panose="02020603050405020304" pitchFamily="18" charset="0"/>
                <a:cs typeface="Times New Roman" panose="02020603050405020304" pitchFamily="18" charset="0"/>
              </a:rPr>
              <a:t>, 75 A.3d 453 (Pa. 2013).</a:t>
            </a:r>
          </a:p>
          <a:p>
            <a:pPr algn="just"/>
            <a:r>
              <a:rPr lang="en-US" sz="2400" dirty="0" smtClean="0">
                <a:latin typeface="Times New Roman" panose="02020603050405020304" pitchFamily="18" charset="0"/>
                <a:cs typeface="Times New Roman" panose="02020603050405020304" pitchFamily="18" charset="0"/>
              </a:rPr>
              <a:t>Appeals court may make its own findings of fact.  </a:t>
            </a:r>
            <a:r>
              <a:rPr lang="en-US" sz="2400" i="1" dirty="0" err="1" smtClean="0">
                <a:latin typeface="Times New Roman" panose="02020603050405020304" pitchFamily="18" charset="0"/>
                <a:cs typeface="Times New Roman" panose="02020603050405020304" pitchFamily="18" charset="0"/>
              </a:rPr>
              <a:t>Glunk</a:t>
            </a:r>
            <a:r>
              <a:rPr lang="en-US" sz="2400" i="1" dirty="0" smtClean="0">
                <a:latin typeface="Times New Roman" panose="02020603050405020304" pitchFamily="18" charset="0"/>
                <a:cs typeface="Times New Roman" panose="02020603050405020304" pitchFamily="18" charset="0"/>
              </a:rPr>
              <a:t> v. Pa. Dep’t of State</a:t>
            </a:r>
            <a:r>
              <a:rPr lang="en-US" sz="2400" dirty="0" smtClean="0">
                <a:latin typeface="Times New Roman" panose="02020603050405020304" pitchFamily="18" charset="0"/>
                <a:cs typeface="Times New Roman" panose="02020603050405020304" pitchFamily="18" charset="0"/>
              </a:rPr>
              <a:t>, 102 A.3d 605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2014).</a:t>
            </a:r>
          </a:p>
          <a:p>
            <a:pPr algn="just"/>
            <a:r>
              <a:rPr lang="en-US" sz="2400" dirty="0" smtClean="0">
                <a:latin typeface="Times New Roman" panose="02020603050405020304" pitchFamily="18" charset="0"/>
                <a:cs typeface="Times New Roman" panose="02020603050405020304" pitchFamily="18" charset="0"/>
              </a:rPr>
              <a:t>Appeals court </a:t>
            </a:r>
            <a:r>
              <a:rPr lang="en-US" sz="2400" i="1" dirty="0" smtClean="0">
                <a:latin typeface="Times New Roman" panose="02020603050405020304" pitchFamily="18" charset="0"/>
                <a:cs typeface="Times New Roman" panose="02020603050405020304" pitchFamily="18" charset="0"/>
              </a:rPr>
              <a:t>may</a:t>
            </a:r>
            <a:r>
              <a:rPr lang="en-US" sz="2400" dirty="0" smtClean="0">
                <a:latin typeface="Times New Roman" panose="02020603050405020304" pitchFamily="18" charset="0"/>
                <a:cs typeface="Times New Roman" panose="02020603050405020304" pitchFamily="18" charset="0"/>
              </a:rPr>
              <a:t> take additional evidence. </a:t>
            </a:r>
            <a:r>
              <a:rPr lang="en-US" sz="2400" i="1" dirty="0" smtClean="0">
                <a:latin typeface="Times New Roman" panose="02020603050405020304" pitchFamily="18" charset="0"/>
                <a:cs typeface="Times New Roman" panose="02020603050405020304" pitchFamily="18" charset="0"/>
              </a:rPr>
              <a:t>Pa. State Police v. Grove</a:t>
            </a:r>
            <a:r>
              <a:rPr lang="en-US" sz="2400" dirty="0" smtClean="0">
                <a:latin typeface="Times New Roman" panose="02020603050405020304" pitchFamily="18" charset="0"/>
                <a:cs typeface="Times New Roman" panose="02020603050405020304" pitchFamily="18" charset="0"/>
              </a:rPr>
              <a:t>, 119 A.3d 1102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a:t>
            </a:r>
          </a:p>
          <a:p>
            <a:pPr algn="just"/>
            <a:r>
              <a:rPr lang="en-US" sz="2400" dirty="0" smtClean="0">
                <a:latin typeface="Times New Roman" panose="02020603050405020304" pitchFamily="18" charset="0"/>
                <a:cs typeface="Times New Roman" panose="02020603050405020304" pitchFamily="18" charset="0"/>
              </a:rPr>
              <a:t>Issues not raised before the OOR are waived. </a:t>
            </a:r>
            <a:r>
              <a:rPr lang="en-US" sz="2400" i="1" dirty="0">
                <a:latin typeface="Times New Roman" panose="02020603050405020304" pitchFamily="18" charset="0"/>
                <a:cs typeface="Times New Roman" panose="02020603050405020304" pitchFamily="18" charset="0"/>
              </a:rPr>
              <a:t>Pennsylvanians for Union Reform v. Pa. Office of </a:t>
            </a:r>
            <a:r>
              <a:rPr lang="en-US" sz="2400" i="1" dirty="0" smtClean="0">
                <a:latin typeface="Times New Roman" panose="02020603050405020304" pitchFamily="18" charset="0"/>
                <a:cs typeface="Times New Roman" panose="02020603050405020304" pitchFamily="18" charset="0"/>
              </a:rPr>
              <a:t>Admin.</a:t>
            </a:r>
            <a:r>
              <a:rPr lang="en-US" sz="2400" dirty="0" smtClean="0">
                <a:latin typeface="Times New Roman" panose="02020603050405020304" pitchFamily="18" charset="0"/>
                <a:cs typeface="Times New Roman" panose="02020603050405020304" pitchFamily="18" charset="0"/>
              </a:rPr>
              <a:t>, 129 A.3d 1246 n.12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a:t>
            </a:r>
            <a:r>
              <a:rPr lang="en-US" sz="2400" dirty="0">
                <a:latin typeface="Times New Roman" panose="02020603050405020304" pitchFamily="18" charset="0"/>
                <a:cs typeface="Times New Roman" panose="02020603050405020304" pitchFamily="18" charset="0"/>
              </a:rPr>
              <a:t>2015</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but see Levy v. Senate of Pa.</a:t>
            </a:r>
            <a:r>
              <a:rPr lang="en-US" sz="2400" dirty="0" smtClean="0">
                <a:latin typeface="Times New Roman" panose="02020603050405020304" pitchFamily="18" charset="0"/>
                <a:cs typeface="Times New Roman" panose="02020603050405020304" pitchFamily="18" charset="0"/>
              </a:rPr>
              <a:t>, 94 A.3d 436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2014) (noting that where a reviewing </a:t>
            </a:r>
            <a:r>
              <a:rPr lang="en-US" sz="2400" i="1" dirty="0" smtClean="0">
                <a:latin typeface="Times New Roman" panose="02020603050405020304" pitchFamily="18" charset="0"/>
                <a:cs typeface="Times New Roman" panose="02020603050405020304" pitchFamily="18" charset="0"/>
              </a:rPr>
              <a:t>court</a:t>
            </a:r>
            <a:r>
              <a:rPr lang="en-US" sz="2400" dirty="0" smtClean="0">
                <a:latin typeface="Times New Roman" panose="02020603050405020304" pitchFamily="18" charset="0"/>
                <a:cs typeface="Times New Roman" panose="02020603050405020304" pitchFamily="18" charset="0"/>
              </a:rPr>
              <a:t> acts as a fact-finder, an agency must raise all challenges before the </a:t>
            </a:r>
            <a:r>
              <a:rPr lang="en-US" sz="2400" i="1" dirty="0" smtClean="0">
                <a:latin typeface="Times New Roman" panose="02020603050405020304" pitchFamily="18" charset="0"/>
                <a:cs typeface="Times New Roman" panose="02020603050405020304" pitchFamily="18" charset="0"/>
              </a:rPr>
              <a:t>court</a:t>
            </a:r>
            <a:r>
              <a:rPr lang="en-US" sz="2400" dirty="0" smtClean="0">
                <a:latin typeface="Times New Roman" panose="02020603050405020304" pitchFamily="18" charset="0"/>
                <a:cs typeface="Times New Roman" panose="02020603050405020304" pitchFamily="18" charset="0"/>
              </a:rPr>
              <a:t> closes the evidentiary record).</a:t>
            </a: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4337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4000" dirty="0" smtClean="0">
                <a:latin typeface="Times New Roman" panose="02020603050405020304" pitchFamily="18" charset="0"/>
                <a:cs typeface="Times New Roman" panose="02020603050405020304" pitchFamily="18" charset="0"/>
              </a:rPr>
              <a:t>Record on appeal</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19200"/>
            <a:ext cx="8229600" cy="5334000"/>
          </a:xfrm>
        </p:spPr>
        <p:txBody>
          <a:bodyPr>
            <a:normAutofit/>
          </a:bodyPr>
          <a:lstStyle/>
          <a:p>
            <a:pPr algn="just"/>
            <a:r>
              <a:rPr lang="en-US" sz="2400" dirty="0" smtClean="0">
                <a:latin typeface="Times New Roman" panose="02020603050405020304" pitchFamily="18" charset="0"/>
                <a:cs typeface="Times New Roman" panose="02020603050405020304" pitchFamily="18" charset="0"/>
              </a:rPr>
              <a:t>“The record before a court shall consist of the request, the agency’s response, the appeal filed under section 1101, the hearing transcript, if any, and the final written determination of the appeals officer.”  65 P.S. § 67.1303(b).</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For appeals involving Commonwealth agencies, the OOR is required to file a certified record with the Commonwealth Court within 40 days of receipt of the appeal.  </a:t>
            </a:r>
            <a:r>
              <a:rPr lang="en-US" sz="2400" dirty="0" err="1" smtClean="0">
                <a:latin typeface="Times New Roman" panose="02020603050405020304" pitchFamily="18" charset="0"/>
                <a:cs typeface="Times New Roman" panose="02020603050405020304" pitchFamily="18" charset="0"/>
              </a:rPr>
              <a:t>Pa.R.A.P</a:t>
            </a:r>
            <a:r>
              <a:rPr lang="en-US" sz="2400" dirty="0" smtClean="0">
                <a:latin typeface="Times New Roman" panose="02020603050405020304" pitchFamily="18" charset="0"/>
                <a:cs typeface="Times New Roman" panose="02020603050405020304" pitchFamily="18" charset="0"/>
              </a:rPr>
              <a:t>. 1952.</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No similar requirement for the OOR to file a certified record with courts of common pleas; however, courts of common pleas are empowered to issue writs of </a:t>
            </a:r>
            <a:r>
              <a:rPr lang="en-US" sz="2400" i="1" dirty="0" smtClean="0">
                <a:latin typeface="Times New Roman" panose="02020603050405020304" pitchFamily="18" charset="0"/>
                <a:cs typeface="Times New Roman" panose="02020603050405020304" pitchFamily="18" charset="0"/>
              </a:rPr>
              <a:t>certiorari</a:t>
            </a:r>
            <a:r>
              <a:rPr lang="en-US" sz="2400" dirty="0" smtClean="0">
                <a:latin typeface="Times New Roman" panose="02020603050405020304" pitchFamily="18" charset="0"/>
                <a:cs typeface="Times New Roman" panose="02020603050405020304" pitchFamily="18" charset="0"/>
              </a:rPr>
              <a:t>.  42 </a:t>
            </a:r>
            <a:r>
              <a:rPr lang="en-US" sz="2400" dirty="0" err="1" smtClean="0">
                <a:latin typeface="Times New Roman" panose="02020603050405020304" pitchFamily="18" charset="0"/>
                <a:cs typeface="Times New Roman" panose="02020603050405020304" pitchFamily="18" charset="0"/>
              </a:rPr>
              <a:t>Pa.C.S</a:t>
            </a:r>
            <a:r>
              <a:rPr lang="en-US" sz="2400" dirty="0" smtClean="0">
                <a:latin typeface="Times New Roman" panose="02020603050405020304" pitchFamily="18" charset="0"/>
                <a:cs typeface="Times New Roman" panose="02020603050405020304" pitchFamily="18" charset="0"/>
              </a:rPr>
              <a:t>. § 934.</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56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Taking new evidence on appeal</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19200"/>
            <a:ext cx="8229600" cy="5410200"/>
          </a:xfrm>
        </p:spPr>
        <p:txBody>
          <a:bodyPr>
            <a:normAutofit lnSpcReduction="10000"/>
          </a:bodyPr>
          <a:lstStyle/>
          <a:p>
            <a:pPr algn="just"/>
            <a:r>
              <a:rPr lang="en-US" sz="2400" dirty="0" smtClean="0">
                <a:latin typeface="Times New Roman" panose="02020603050405020304" pitchFamily="18" charset="0"/>
                <a:cs typeface="Times New Roman" panose="02020603050405020304" pitchFamily="18" charset="0"/>
              </a:rPr>
              <a:t>A court may rely on the record before the OOR or take new evidence on appeal.  </a:t>
            </a:r>
            <a:r>
              <a:rPr lang="en-US" sz="2400" i="1" dirty="0" smtClean="0">
                <a:latin typeface="Times New Roman" panose="02020603050405020304" pitchFamily="18" charset="0"/>
                <a:cs typeface="Times New Roman" panose="02020603050405020304" pitchFamily="18" charset="0"/>
              </a:rPr>
              <a:t>See Pa. Dep’t of Labor &amp; Indus. v. </a:t>
            </a:r>
            <a:r>
              <a:rPr lang="en-US" sz="2400" i="1" dirty="0" err="1" smtClean="0">
                <a:latin typeface="Times New Roman" panose="02020603050405020304" pitchFamily="18" charset="0"/>
                <a:cs typeface="Times New Roman" panose="02020603050405020304" pitchFamily="18" charset="0"/>
              </a:rPr>
              <a:t>Heltzel</a:t>
            </a:r>
            <a:r>
              <a:rPr lang="en-US" sz="2400" dirty="0" smtClean="0">
                <a:latin typeface="Times New Roman" panose="02020603050405020304" pitchFamily="18" charset="0"/>
                <a:cs typeface="Times New Roman" panose="02020603050405020304" pitchFamily="18" charset="0"/>
              </a:rPr>
              <a:t>, 90 A.3d 823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2014)(</a:t>
            </a:r>
            <a:r>
              <a:rPr lang="en-US" sz="2400" dirty="0" err="1" smtClean="0">
                <a:latin typeface="Times New Roman" panose="02020603050405020304" pitchFamily="18" charset="0"/>
                <a:cs typeface="Times New Roman" panose="02020603050405020304" pitchFamily="18" charset="0"/>
              </a:rPr>
              <a:t>en</a:t>
            </a:r>
            <a:r>
              <a:rPr lang="en-US" sz="2400" dirty="0" smtClean="0">
                <a:latin typeface="Times New Roman" panose="02020603050405020304" pitchFamily="18" charset="0"/>
                <a:cs typeface="Times New Roman" panose="02020603050405020304" pitchFamily="18" charset="0"/>
              </a:rPr>
              <a:t> banc).</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Commonwealth Court is generally reluctant to allow agencies to submit additional evidence on appeal that wasn’t submitted to the OOR.  </a:t>
            </a:r>
            <a:r>
              <a:rPr lang="en-US" sz="2400" i="1" dirty="0" smtClean="0">
                <a:latin typeface="Times New Roman" panose="02020603050405020304" pitchFamily="18" charset="0"/>
                <a:cs typeface="Times New Roman" panose="02020603050405020304" pitchFamily="18" charset="0"/>
              </a:rPr>
              <a:t>Pa. State Police v. Muller</a:t>
            </a:r>
            <a:r>
              <a:rPr lang="en-US" sz="2400" dirty="0" smtClean="0">
                <a:latin typeface="Times New Roman" panose="02020603050405020304" pitchFamily="18" charset="0"/>
                <a:cs typeface="Times New Roman" panose="02020603050405020304" pitchFamily="18" charset="0"/>
              </a:rPr>
              <a:t>, 124 A.3d 761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 </a:t>
            </a:r>
            <a:r>
              <a:rPr lang="en-US" sz="2400" i="1" dirty="0" smtClean="0">
                <a:latin typeface="Times New Roman" panose="02020603050405020304" pitchFamily="18" charset="0"/>
                <a:cs typeface="Times New Roman" panose="02020603050405020304" pitchFamily="18" charset="0"/>
              </a:rPr>
              <a:t>Pa. Turnpike </a:t>
            </a:r>
            <a:r>
              <a:rPr lang="en-US" sz="2400" i="1" dirty="0" err="1" smtClean="0">
                <a:latin typeface="Times New Roman" panose="02020603050405020304" pitchFamily="18" charset="0"/>
                <a:cs typeface="Times New Roman" panose="02020603050405020304" pitchFamily="18" charset="0"/>
              </a:rPr>
              <a:t>Comm’n</a:t>
            </a:r>
            <a:r>
              <a:rPr lang="en-US" sz="2400" i="1" dirty="0" smtClean="0">
                <a:latin typeface="Times New Roman" panose="02020603050405020304" pitchFamily="18" charset="0"/>
                <a:cs typeface="Times New Roman" panose="02020603050405020304" pitchFamily="18" charset="0"/>
              </a:rPr>
              <a:t> v. Murphy</a:t>
            </a:r>
            <a:r>
              <a:rPr lang="en-US" sz="2400" dirty="0" smtClean="0">
                <a:latin typeface="Times New Roman" panose="02020603050405020304" pitchFamily="18" charset="0"/>
                <a:cs typeface="Times New Roman" panose="02020603050405020304" pitchFamily="18" charset="0"/>
              </a:rPr>
              <a:t>, 25 A.3d 1294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2011).</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Commonwealth Court may take additional evidence where the records implicated law enforcement or security concerns and the record is undeveloped before the OOR.  </a:t>
            </a:r>
            <a:r>
              <a:rPr lang="en-US" sz="2400" i="1" dirty="0" smtClean="0">
                <a:latin typeface="Times New Roman" panose="02020603050405020304" pitchFamily="18" charset="0"/>
                <a:cs typeface="Times New Roman" panose="02020603050405020304" pitchFamily="18" charset="0"/>
              </a:rPr>
              <a:t>Pa. State Police v. Grove</a:t>
            </a:r>
            <a:r>
              <a:rPr lang="en-US" sz="2400" dirty="0" smtClean="0">
                <a:latin typeface="Times New Roman" panose="02020603050405020304" pitchFamily="18" charset="0"/>
                <a:cs typeface="Times New Roman" panose="02020603050405020304" pitchFamily="18" charset="0"/>
              </a:rPr>
              <a:t>, 119 A.3d 1102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9158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Remedies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lgn="just"/>
            <a:r>
              <a:rPr lang="en-US" sz="2400" dirty="0" smtClean="0">
                <a:latin typeface="Times New Roman" panose="02020603050405020304" pitchFamily="18" charset="0"/>
                <a:cs typeface="Times New Roman" panose="02020603050405020304" pitchFamily="18" charset="0"/>
              </a:rPr>
              <a:t>Affirm the OOR in whole or in part.</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Reverse the OOR in whole or in party</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Review records </a:t>
            </a:r>
            <a:r>
              <a:rPr lang="en-US" sz="2400" i="1" dirty="0" smtClean="0">
                <a:latin typeface="Times New Roman" panose="02020603050405020304" pitchFamily="18" charset="0"/>
                <a:cs typeface="Times New Roman" panose="02020603050405020304" pitchFamily="18" charset="0"/>
              </a:rPr>
              <a:t>in camera.  See Office of Open Records v. Centre Township</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95 A.3d 354 (Pa. </a:t>
            </a:r>
            <a:r>
              <a:rPr lang="en-US" sz="2400" dirty="0" err="1">
                <a:latin typeface="Times New Roman" panose="02020603050405020304" pitchFamily="18" charset="0"/>
                <a:cs typeface="Times New Roman" panose="02020603050405020304" pitchFamily="18" charset="0"/>
              </a:rPr>
              <a:t>Commw</a:t>
            </a:r>
            <a:r>
              <a:rPr lang="en-US" sz="2400" dirty="0">
                <a:latin typeface="Times New Roman" panose="02020603050405020304" pitchFamily="18" charset="0"/>
                <a:cs typeface="Times New Roman" panose="02020603050405020304" pitchFamily="18" charset="0"/>
              </a:rPr>
              <a:t>. Ct. 2014</a:t>
            </a:r>
            <a:r>
              <a:rPr lang="en-US" sz="2400" dirty="0" smtClean="0">
                <a:latin typeface="Times New Roman" panose="02020603050405020304" pitchFamily="18" charset="0"/>
                <a:cs typeface="Times New Roman" panose="02020603050405020304" pitchFamily="18" charset="0"/>
              </a:rPr>
              <a:t>)</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Remand to the OOR for further proceedings.  </a:t>
            </a:r>
            <a:r>
              <a:rPr lang="en-US" sz="2400" i="1" dirty="0" smtClean="0">
                <a:latin typeface="Times New Roman" panose="02020603050405020304" pitchFamily="18" charset="0"/>
                <a:cs typeface="Times New Roman" panose="02020603050405020304" pitchFamily="18" charset="0"/>
              </a:rPr>
              <a:t>See e.g.</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McGowan v. Pa. Dep’t of </a:t>
            </a:r>
            <a:r>
              <a:rPr lang="en-US" sz="2400" i="1" dirty="0" err="1" smtClean="0">
                <a:latin typeface="Times New Roman" panose="02020603050405020304" pitchFamily="18" charset="0"/>
                <a:cs typeface="Times New Roman" panose="02020603050405020304" pitchFamily="18" charset="0"/>
              </a:rPr>
              <a:t>Envir</a:t>
            </a:r>
            <a:r>
              <a:rPr lang="en-US" sz="2400" i="1" dirty="0" smtClean="0">
                <a:latin typeface="Times New Roman" panose="02020603050405020304" pitchFamily="18" charset="0"/>
                <a:cs typeface="Times New Roman" panose="02020603050405020304" pitchFamily="18" charset="0"/>
              </a:rPr>
              <a:t>. Prot.</a:t>
            </a:r>
            <a:r>
              <a:rPr lang="en-US" sz="2400" dirty="0" smtClean="0">
                <a:latin typeface="Times New Roman" panose="02020603050405020304" pitchFamily="18" charset="0"/>
                <a:cs typeface="Times New Roman" panose="02020603050405020304" pitchFamily="18" charset="0"/>
              </a:rPr>
              <a:t>, 103 A.3d 374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2014) (remanding and ordering the OOR to conduct </a:t>
            </a:r>
            <a:r>
              <a:rPr lang="en-US" sz="2400" i="1" dirty="0" smtClean="0">
                <a:latin typeface="Times New Roman" panose="02020603050405020304" pitchFamily="18" charset="0"/>
                <a:cs typeface="Times New Roman" panose="02020603050405020304" pitchFamily="18" charset="0"/>
              </a:rPr>
              <a:t>in camera </a:t>
            </a:r>
            <a:r>
              <a:rPr lang="en-US" sz="2400" dirty="0" smtClean="0">
                <a:latin typeface="Times New Roman" panose="02020603050405020304" pitchFamily="18" charset="0"/>
                <a:cs typeface="Times New Roman" panose="02020603050405020304" pitchFamily="18" charset="0"/>
              </a:rPr>
              <a:t>review where record was undeveloped).</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4554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4000" dirty="0" smtClean="0">
                <a:latin typeface="Times New Roman" panose="02020603050405020304" pitchFamily="18" charset="0"/>
                <a:cs typeface="Times New Roman" panose="02020603050405020304" pitchFamily="18" charset="0"/>
              </a:rPr>
              <a:t>Further  appeal to Commonwealth Court</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95400"/>
            <a:ext cx="8229600" cy="4830763"/>
          </a:xfrm>
        </p:spPr>
        <p:txBody>
          <a:bodyPr>
            <a:normAutofit/>
          </a:bodyPr>
          <a:lstStyle/>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Commonwealth Court has jurisdiction to review final orders of Courts of Common Pleas of appeals taken from government agencies other than Commonwealth agencies.  42 </a:t>
            </a:r>
            <a:r>
              <a:rPr lang="en-US" sz="2400" dirty="0" err="1" smtClean="0">
                <a:latin typeface="Times New Roman" panose="02020603050405020304" pitchFamily="18" charset="0"/>
                <a:cs typeface="Times New Roman" panose="02020603050405020304" pitchFamily="18" charset="0"/>
              </a:rPr>
              <a:t>Pa.C.S</a:t>
            </a:r>
            <a:r>
              <a:rPr lang="en-US" sz="2400" dirty="0" smtClean="0">
                <a:latin typeface="Times New Roman" panose="02020603050405020304" pitchFamily="18" charset="0"/>
                <a:cs typeface="Times New Roman" panose="02020603050405020304" pitchFamily="18" charset="0"/>
              </a:rPr>
              <a:t>. § 762(a)(4)(ii).</a:t>
            </a:r>
          </a:p>
          <a:p>
            <a:pPr marL="0" indent="0" algn="just">
              <a:buNone/>
            </a:pPr>
            <a:endParaRPr lang="en-US" sz="2400" dirty="0" smtClean="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 Commonwealth Court’s duties are set forth in Chapter 19 of the Pa. Rules of Appellate Procedure.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04127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4000" dirty="0" smtClean="0">
                <a:latin typeface="Times New Roman" panose="02020603050405020304" pitchFamily="18" charset="0"/>
                <a:cs typeface="Times New Roman" panose="02020603050405020304" pitchFamily="18" charset="0"/>
              </a:rPr>
              <a:t>Costs and Fees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914400"/>
            <a:ext cx="8229600" cy="5791200"/>
          </a:xfrm>
        </p:spPr>
        <p:txBody>
          <a:bodyPr>
            <a:normAutofit lnSpcReduction="10000"/>
          </a:bodyPr>
          <a:lstStyle/>
          <a:p>
            <a:pPr algn="just"/>
            <a:r>
              <a:rPr lang="en-US" sz="2400" dirty="0" smtClean="0">
                <a:latin typeface="Times New Roman" panose="02020603050405020304" pitchFamily="18" charset="0"/>
                <a:cs typeface="Times New Roman" panose="02020603050405020304" pitchFamily="18" charset="0"/>
              </a:rPr>
              <a:t>A court may award requesters costs and attorneys’ fees if the agency acted in bad faith or the defenses to disclosure were not based on a reasonable interpretation of the law.  65 P.S. § 67.1304(a); </a:t>
            </a:r>
            <a:r>
              <a:rPr lang="en-US" sz="2400" i="1" dirty="0" err="1" smtClean="0">
                <a:latin typeface="Times New Roman" panose="02020603050405020304" pitchFamily="18" charset="0"/>
                <a:cs typeface="Times New Roman" panose="02020603050405020304" pitchFamily="18" charset="0"/>
              </a:rPr>
              <a:t>Phila</a:t>
            </a:r>
            <a:r>
              <a:rPr lang="en-US" sz="2400" i="1" dirty="0" smtClean="0">
                <a:latin typeface="Times New Roman" panose="02020603050405020304" pitchFamily="18" charset="0"/>
                <a:cs typeface="Times New Roman" panose="02020603050405020304" pitchFamily="18" charset="0"/>
              </a:rPr>
              <a:t>. Dist. Attorney v. Bagwell</a:t>
            </a:r>
            <a:r>
              <a:rPr lang="en-US" sz="2400" dirty="0" smtClean="0">
                <a:latin typeface="Times New Roman" panose="02020603050405020304" pitchFamily="18" charset="0"/>
                <a:cs typeface="Times New Roman" panose="02020603050405020304" pitchFamily="18" charset="0"/>
              </a:rPr>
              <a:t>, February Term 2015 No. 01556 (</a:t>
            </a:r>
            <a:r>
              <a:rPr lang="en-US" sz="2400" dirty="0" err="1" smtClean="0">
                <a:latin typeface="Times New Roman" panose="02020603050405020304" pitchFamily="18" charset="0"/>
                <a:cs typeface="Times New Roman" panose="02020603050405020304" pitchFamily="18" charset="0"/>
              </a:rPr>
              <a:t>Phila</a:t>
            </a:r>
            <a:r>
              <a:rPr lang="en-US" sz="2400" dirty="0" smtClean="0">
                <a:latin typeface="Times New Roman" panose="02020603050405020304" pitchFamily="18" charset="0"/>
                <a:cs typeface="Times New Roman" panose="02020603050405020304" pitchFamily="18" charset="0"/>
              </a:rPr>
              <a:t>. C.C.P. Dec. 1, 2015) </a:t>
            </a:r>
            <a:r>
              <a:rPr lang="en-US" sz="2400" i="1" dirty="0" smtClean="0">
                <a:latin typeface="Times New Roman" panose="02020603050405020304" pitchFamily="18" charset="0"/>
                <a:cs typeface="Times New Roman" panose="02020603050405020304" pitchFamily="18" charset="0"/>
              </a:rPr>
              <a:t>appeal pending </a:t>
            </a:r>
            <a:r>
              <a:rPr lang="en-US" sz="2400" dirty="0" smtClean="0">
                <a:latin typeface="Times New Roman" panose="02020603050405020304" pitchFamily="18" charset="0"/>
                <a:cs typeface="Times New Roman" panose="02020603050405020304" pitchFamily="18" charset="0"/>
              </a:rPr>
              <a:t>No. 2627 C.D. 2015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a:t>
            </a:r>
            <a:r>
              <a:rPr lang="en-US" sz="2400" i="1" dirty="0" err="1" smtClean="0">
                <a:latin typeface="Times New Roman" panose="02020603050405020304" pitchFamily="18" charset="0"/>
                <a:cs typeface="Times New Roman" panose="02020603050405020304" pitchFamily="18" charset="0"/>
              </a:rPr>
              <a:t>Staub</a:t>
            </a:r>
            <a:r>
              <a:rPr lang="en-US" sz="2400" i="1" dirty="0" smtClean="0">
                <a:latin typeface="Times New Roman" panose="02020603050405020304" pitchFamily="18" charset="0"/>
                <a:cs typeface="Times New Roman" panose="02020603050405020304" pitchFamily="18" charset="0"/>
              </a:rPr>
              <a:t> v. Wilkes-Barre et al.</a:t>
            </a:r>
            <a:r>
              <a:rPr lang="en-US" sz="2400" dirty="0" smtClean="0">
                <a:latin typeface="Times New Roman" panose="02020603050405020304" pitchFamily="18" charset="0"/>
                <a:cs typeface="Times New Roman" panose="02020603050405020304" pitchFamily="18" charset="0"/>
              </a:rPr>
              <a:t>, No. 8492 of 2012 (Luzerne C.C.P. Oct. 16, 2012) </a:t>
            </a:r>
            <a:r>
              <a:rPr lang="en-US" sz="2400" i="1" dirty="0" smtClean="0">
                <a:latin typeface="Times New Roman" panose="02020603050405020304" pitchFamily="18" charset="0"/>
                <a:cs typeface="Times New Roman" panose="02020603050405020304" pitchFamily="18" charset="0"/>
              </a:rPr>
              <a:t>affirmed </a:t>
            </a:r>
            <a:r>
              <a:rPr lang="en-US" sz="2400" dirty="0" smtClean="0">
                <a:latin typeface="Times New Roman" panose="02020603050405020304" pitchFamily="18" charset="0"/>
                <a:cs typeface="Times New Roman" panose="02020603050405020304" pitchFamily="18" charset="0"/>
              </a:rPr>
              <a:t>77 A.3d 724, 2013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Unpub</a:t>
            </a:r>
            <a:r>
              <a:rPr lang="en-US" sz="2400" dirty="0" smtClean="0">
                <a:latin typeface="Times New Roman" panose="02020603050405020304" pitchFamily="18" charset="0"/>
                <a:cs typeface="Times New Roman" panose="02020603050405020304" pitchFamily="18" charset="0"/>
              </a:rPr>
              <a:t>. LEXIS 739.</a:t>
            </a: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 court may impose a civil penalty if an agency denied access to records in bad faith.  65 P.S. § 67.1305(a); </a:t>
            </a:r>
            <a:r>
              <a:rPr lang="en-US" sz="2400" i="1" dirty="0" smtClean="0">
                <a:latin typeface="Times New Roman" panose="02020603050405020304" pitchFamily="18" charset="0"/>
                <a:cs typeface="Times New Roman" panose="02020603050405020304" pitchFamily="18" charset="0"/>
              </a:rPr>
              <a:t>Gerson v. Agora Cyber Charter Sch.</a:t>
            </a:r>
            <a:r>
              <a:rPr lang="en-US" sz="2400" dirty="0" smtClean="0">
                <a:latin typeface="Times New Roman" panose="02020603050405020304" pitchFamily="18" charset="0"/>
                <a:cs typeface="Times New Roman" panose="02020603050405020304" pitchFamily="18" charset="0"/>
              </a:rPr>
              <a:t>, No. 13-08914 (Del. C.C.P. Oct. 29, 2013).</a:t>
            </a: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A court may impose a penalty of $500 per day for failure to comply with a court order to disclose public records.  65 P.S. § 67. 1305(b).</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6975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dirty="0" smtClean="0">
                <a:latin typeface="Times New Roman" panose="02020603050405020304" pitchFamily="18" charset="0"/>
                <a:cs typeface="Times New Roman" panose="02020603050405020304" pitchFamily="18" charset="0"/>
              </a:rPr>
              <a:t>Enforcing OOR final determinations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295400"/>
            <a:ext cx="8610600" cy="5181600"/>
          </a:xfrm>
        </p:spPr>
        <p:txBody>
          <a:bodyPr>
            <a:normAutofit/>
          </a:bodyPr>
          <a:lstStyle/>
          <a:p>
            <a:r>
              <a:rPr lang="en-US" sz="2400" dirty="0" smtClean="0">
                <a:latin typeface="Times New Roman" panose="02020603050405020304" pitchFamily="18" charset="0"/>
                <a:cs typeface="Times New Roman" panose="02020603050405020304" pitchFamily="18" charset="0"/>
              </a:rPr>
              <a:t>No specific procedure governing actions to enforce OOR final determinations granting access to records.</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Petition for Review/Complaint</a:t>
            </a:r>
            <a:r>
              <a:rPr lang="en-US" sz="2400" dirty="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Mandamus</a:t>
            </a:r>
          </a:p>
          <a:p>
            <a:endParaRPr lang="en-US" sz="2400" dirty="0">
              <a:latin typeface="Times New Roman" panose="02020603050405020304" pitchFamily="18" charset="0"/>
              <a:cs typeface="Times New Roman" panose="02020603050405020304" pitchFamily="18" charset="0"/>
            </a:endParaRPr>
          </a:p>
          <a:p>
            <a:pPr algn="just"/>
            <a:r>
              <a:rPr lang="en-US" sz="2400" i="1" dirty="0" err="1" smtClean="0">
                <a:latin typeface="Times New Roman" panose="02020603050405020304" pitchFamily="18" charset="0"/>
                <a:cs typeface="Times New Roman" panose="02020603050405020304" pitchFamily="18" charset="0"/>
              </a:rPr>
              <a:t>Ledcke</a:t>
            </a:r>
            <a:r>
              <a:rPr lang="en-US" sz="2400" i="1" dirty="0" smtClean="0">
                <a:latin typeface="Times New Roman" panose="02020603050405020304" pitchFamily="18" charset="0"/>
                <a:cs typeface="Times New Roman" panose="02020603050405020304" pitchFamily="18" charset="0"/>
              </a:rPr>
              <a:t> v. County of Lackawanna</a:t>
            </a:r>
            <a:r>
              <a:rPr lang="en-US" sz="2400" dirty="0" smtClean="0">
                <a:latin typeface="Times New Roman" panose="02020603050405020304" pitchFamily="18" charset="0"/>
                <a:cs typeface="Times New Roman" panose="02020603050405020304" pitchFamily="18" charset="0"/>
              </a:rPr>
              <a:t>, 28 Pa. D.&amp;C. 5</a:t>
            </a:r>
            <a:r>
              <a:rPr lang="en-US" sz="2400" baseline="30000" dirty="0" smtClean="0">
                <a:latin typeface="Times New Roman" panose="02020603050405020304" pitchFamily="18" charset="0"/>
                <a:cs typeface="Times New Roman" panose="02020603050405020304" pitchFamily="18" charset="0"/>
              </a:rPr>
              <a:t>th</a:t>
            </a:r>
            <a:r>
              <a:rPr lang="en-US" sz="2400" dirty="0" smtClean="0">
                <a:latin typeface="Times New Roman" panose="02020603050405020304" pitchFamily="18" charset="0"/>
                <a:cs typeface="Times New Roman" panose="02020603050405020304" pitchFamily="18" charset="0"/>
              </a:rPr>
              <a:t> 34 (Lackawanna C.C.P. 2013).</a:t>
            </a:r>
          </a:p>
          <a:p>
            <a:pPr algn="just"/>
            <a:endParaRPr lang="en-US" sz="2400" i="1"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 OOR has </a:t>
            </a:r>
            <a:r>
              <a:rPr lang="en-US" sz="2400" i="1" dirty="0" smtClean="0">
                <a:latin typeface="Times New Roman" panose="02020603050405020304" pitchFamily="18" charset="0"/>
                <a:cs typeface="Times New Roman" panose="02020603050405020304" pitchFamily="18" charset="0"/>
              </a:rPr>
              <a:t>no</a:t>
            </a:r>
            <a:r>
              <a:rPr lang="en-US" sz="2400" dirty="0" smtClean="0">
                <a:latin typeface="Times New Roman" panose="02020603050405020304" pitchFamily="18" charset="0"/>
                <a:cs typeface="Times New Roman" panose="02020603050405020304" pitchFamily="18" charset="0"/>
              </a:rPr>
              <a:t> authority to enforce a final determination.  </a:t>
            </a:r>
            <a:r>
              <a:rPr lang="en-US" sz="2400" i="1" dirty="0" smtClean="0">
                <a:latin typeface="Times New Roman" panose="02020603050405020304" pitchFamily="18" charset="0"/>
                <a:cs typeface="Times New Roman" panose="02020603050405020304" pitchFamily="18" charset="0"/>
              </a:rPr>
              <a:t>Arneson v. Wolf</a:t>
            </a:r>
            <a:r>
              <a:rPr lang="en-US" sz="2400" dirty="0" smtClean="0">
                <a:latin typeface="Times New Roman" panose="02020603050405020304" pitchFamily="18" charset="0"/>
                <a:cs typeface="Times New Roman" panose="02020603050405020304" pitchFamily="18" charset="0"/>
              </a:rPr>
              <a:t>, 117 A.3d 374, 391 (Pa. </a:t>
            </a:r>
            <a:r>
              <a:rPr lang="en-US" sz="2400" dirty="0" err="1" smtClean="0">
                <a:latin typeface="Times New Roman" panose="02020603050405020304" pitchFamily="18" charset="0"/>
                <a:cs typeface="Times New Roman" panose="02020603050405020304" pitchFamily="18" charset="0"/>
              </a:rPr>
              <a:t>Commw</a:t>
            </a:r>
            <a:r>
              <a:rPr lang="en-US" sz="2400" dirty="0" smtClean="0">
                <a:latin typeface="Times New Roman" panose="02020603050405020304" pitchFamily="18" charset="0"/>
                <a:cs typeface="Times New Roman" panose="02020603050405020304" pitchFamily="18" charset="0"/>
              </a:rPr>
              <a:t>. Ct. 2015).</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1431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dirty="0" smtClean="0">
              <a:latin typeface="Times New Roman" panose="02020603050405020304" pitchFamily="18" charset="0"/>
              <a:cs typeface="Times New Roman" panose="02020603050405020304" pitchFamily="18" charset="0"/>
            </a:endParaRPr>
          </a:p>
          <a:p>
            <a:pPr algn="ctr"/>
            <a:r>
              <a:rPr lang="en-US" dirty="0" smtClean="0">
                <a:latin typeface="Times New Roman" panose="02020603050405020304" pitchFamily="18" charset="0"/>
                <a:cs typeface="Times New Roman" panose="02020603050405020304" pitchFamily="18" charset="0"/>
                <a:hlinkClick r:id="rId2"/>
              </a:rPr>
              <a:t>www.openrecords.pa.gov</a:t>
            </a:r>
            <a:endParaRPr lang="en-US" dirty="0" smtClean="0">
              <a:latin typeface="Times New Roman" panose="02020603050405020304" pitchFamily="18" charset="0"/>
              <a:cs typeface="Times New Roman" panose="02020603050405020304" pitchFamily="18" charset="0"/>
            </a:endParaRPr>
          </a:p>
          <a:p>
            <a:pPr algn="ctr"/>
            <a:endParaRPr lang="en-US" dirty="0">
              <a:latin typeface="Times New Roman" panose="02020603050405020304" pitchFamily="18" charset="0"/>
              <a:cs typeface="Times New Roman" panose="02020603050405020304" pitchFamily="18" charset="0"/>
            </a:endParaRPr>
          </a:p>
          <a:p>
            <a:pPr algn="ctr"/>
            <a:r>
              <a:rPr lang="en-US" dirty="0" smtClean="0">
                <a:latin typeface="Times New Roman" panose="02020603050405020304" pitchFamily="18" charset="0"/>
                <a:cs typeface="Times New Roman" panose="02020603050405020304" pitchFamily="18" charset="0"/>
              </a:rPr>
              <a:t>Openrecordspa.wordpress.com</a:t>
            </a:r>
          </a:p>
          <a:p>
            <a:pPr algn="ct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hlinkClick r:id="rId3"/>
              </a:rPr>
              <a:t>http://</a:t>
            </a:r>
            <a:r>
              <a:rPr lang="en-US" dirty="0" smtClean="0">
                <a:latin typeface="Times New Roman" panose="02020603050405020304" pitchFamily="18" charset="0"/>
                <a:cs typeface="Times New Roman" panose="02020603050405020304" pitchFamily="18" charset="0"/>
                <a:hlinkClick r:id="rId3"/>
              </a:rPr>
              <a:t>www.openrecords.pa.gov/EmailSubscriptions.cfm</a:t>
            </a:r>
            <a:endParaRPr lang="en-US" dirty="0" smtClean="0">
              <a:latin typeface="Times New Roman" panose="02020603050405020304" pitchFamily="18" charset="0"/>
              <a:cs typeface="Times New Roman" panose="02020603050405020304" pitchFamily="18" charset="0"/>
            </a:endParaRPr>
          </a:p>
          <a:p>
            <a:pPr algn="ct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97122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4240</TotalTime>
  <Words>4273</Words>
  <Application>Microsoft Office PowerPoint</Application>
  <PresentationFormat>On-screen Show (4:3)</PresentationFormat>
  <Paragraphs>265</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 The Right to Know Law and The Office of Open Records </vt:lpstr>
      <vt:lpstr>65 P.S. §§ 67.101 et seq.</vt:lpstr>
      <vt:lpstr>PowerPoint Presentation</vt:lpstr>
      <vt:lpstr>Transaction or activity of an agency</vt:lpstr>
      <vt:lpstr>Records in the possession of public contractors are subject to the RTKL</vt:lpstr>
      <vt:lpstr> </vt:lpstr>
      <vt:lpstr>Section 708(b) Exemptions</vt:lpstr>
      <vt:lpstr>Section 708(b) Exemptions</vt:lpstr>
      <vt:lpstr>Section 708(b) Exemptions</vt:lpstr>
      <vt:lpstr>Financial Records</vt:lpstr>
      <vt:lpstr>Aggregated Data</vt:lpstr>
      <vt:lpstr>Requesting Records</vt:lpstr>
      <vt:lpstr>Appealing Agency Responses</vt:lpstr>
      <vt:lpstr>Misfiled appeals</vt:lpstr>
      <vt:lpstr>Proceedings before the  Office of Open Records</vt:lpstr>
      <vt:lpstr>Proceedings before the  Office of Open Records</vt:lpstr>
      <vt:lpstr>Proceedings before the  Office of Open Records</vt:lpstr>
      <vt:lpstr>Proceedings before the  Office of Open Records</vt:lpstr>
      <vt:lpstr>Proceedings before the  Office of Open Records</vt:lpstr>
      <vt:lpstr>Proceedings before the  Office of Open Records</vt:lpstr>
      <vt:lpstr>Proceedings before the  Office of Open Records</vt:lpstr>
      <vt:lpstr>Proceedings before the  Office of Open Records</vt:lpstr>
      <vt:lpstr>Proceedings before the  Office of Open Records</vt:lpstr>
      <vt:lpstr>Proceedings before the  Office of Open Records</vt:lpstr>
      <vt:lpstr>Pa. State Sys. of Higher Educ. v. Ass’n of State College and University Faculties, ___ A.3d ___, 2016 Pa. Commw. LEXIS 308 (July 6, 2016)</vt:lpstr>
      <vt:lpstr>Pa. State Sys. of Higher Educ. v. Ass’n of State College and University Faculties, ___ A.3d ___, 2016 Pa. Commw. LEXIS 308 (July 6, 2016)</vt:lpstr>
      <vt:lpstr>Proceedings before the  Office of Open Records</vt:lpstr>
      <vt:lpstr>Judicial review of OOR final determinations</vt:lpstr>
      <vt:lpstr>Judicial review of OOR final determinations</vt:lpstr>
      <vt:lpstr>Manner of taking appeal </vt:lpstr>
      <vt:lpstr>Parties on appeal </vt:lpstr>
      <vt:lpstr>Standard and Scope of Review</vt:lpstr>
      <vt:lpstr>Record on appeal</vt:lpstr>
      <vt:lpstr>Taking new evidence on appeal</vt:lpstr>
      <vt:lpstr>Remedies</vt:lpstr>
      <vt:lpstr>Further  appeal to Commonwealth Court</vt:lpstr>
      <vt:lpstr>Costs and Fees</vt:lpstr>
      <vt:lpstr>Enforcing OOR final determinations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 Rees Brown</dc:creator>
  <cp:lastModifiedBy>Erik Arneson</cp:lastModifiedBy>
  <cp:revision>30</cp:revision>
  <dcterms:created xsi:type="dcterms:W3CDTF">2016-09-20T18:44:43Z</dcterms:created>
  <dcterms:modified xsi:type="dcterms:W3CDTF">2016-09-27T20:26:39Z</dcterms:modified>
</cp:coreProperties>
</file>