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311" r:id="rId3"/>
    <p:sldId id="315" r:id="rId4"/>
    <p:sldId id="310" r:id="rId5"/>
    <p:sldId id="316" r:id="rId6"/>
    <p:sldId id="308" r:id="rId7"/>
    <p:sldId id="317" r:id="rId8"/>
    <p:sldId id="303" r:id="rId9"/>
    <p:sldId id="294" r:id="rId10"/>
    <p:sldId id="288" r:id="rId11"/>
    <p:sldId id="323" r:id="rId12"/>
    <p:sldId id="307" r:id="rId13"/>
    <p:sldId id="29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9/27/2016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9/27/2016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Excel_Worksheet1.xls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2.xlsx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openrecords.pa.gov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records.pa.gov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3200" b="1" dirty="0"/>
              <a:t>Widener </a:t>
            </a:r>
            <a:r>
              <a:rPr lang="en-US" sz="3200" b="1" dirty="0" smtClean="0"/>
              <a:t>University </a:t>
            </a:r>
            <a:br>
              <a:rPr lang="en-US" sz="3200" b="1" dirty="0" smtClean="0"/>
            </a:br>
            <a:r>
              <a:rPr lang="en-US" sz="3200" b="1" dirty="0" smtClean="0"/>
              <a:t>Commonwealth Law School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i="1" dirty="0" smtClean="0"/>
              <a:t>September 27, 2016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Created by the Right-to-Know Law</a:t>
            </a:r>
          </a:p>
          <a:p>
            <a:r>
              <a:rPr lang="en-US" dirty="0" smtClean="0"/>
              <a:t>Decide appeals filed by people denied access to records by government agencies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18 total staff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Executive Director &amp; Deputy Director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12 </a:t>
            </a:r>
            <a:r>
              <a:rPr lang="en-US" sz="3200" dirty="0"/>
              <a:t>Attorneys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Chief of Training &amp; Outreach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3 Administrative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706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OOR appeal process is simple.</a:t>
            </a:r>
          </a:p>
          <a:p>
            <a:r>
              <a:rPr lang="en-US" dirty="0" smtClean="0"/>
              <a:t>A requester denied access can appeal to OOR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Must file appeal w/in 15 business days</a:t>
            </a:r>
          </a:p>
          <a:p>
            <a:r>
              <a:rPr lang="en-US" dirty="0" smtClean="0"/>
              <a:t>No lawyer necessary for requester</a:t>
            </a:r>
          </a:p>
          <a:p>
            <a:r>
              <a:rPr lang="en-US" dirty="0" smtClean="0"/>
              <a:t>OOR assigns Appeals Officer to oversee case</a:t>
            </a:r>
          </a:p>
          <a:p>
            <a:r>
              <a:rPr lang="en-US" dirty="0" smtClean="0"/>
              <a:t>Both sides can present evidence &amp; argument</a:t>
            </a:r>
          </a:p>
          <a:p>
            <a:r>
              <a:rPr lang="en-US" dirty="0" smtClean="0"/>
              <a:t>OOR has </a:t>
            </a:r>
            <a:r>
              <a:rPr lang="en-US" b="1" dirty="0" smtClean="0">
                <a:solidFill>
                  <a:srgbClr val="FF0000"/>
                </a:solidFill>
              </a:rPr>
              <a:t>30 days </a:t>
            </a:r>
            <a:r>
              <a:rPr lang="en-US" dirty="0" smtClean="0"/>
              <a:t>to issue Final Determination</a:t>
            </a:r>
          </a:p>
        </p:txBody>
      </p:sp>
    </p:spTree>
    <p:extLst>
      <p:ext uri="{BB962C8B-B14F-4D97-AF65-F5344CB8AC3E}">
        <p14:creationId xmlns:p14="http://schemas.microsoft.com/office/powerpoint/2010/main" val="311853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Caseload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Thousands of RTK appeals are filed every year</a:t>
            </a:r>
          </a:p>
          <a:p>
            <a:r>
              <a:rPr lang="en-US" dirty="0" smtClean="0"/>
              <a:t>In 2015, OOR heard </a:t>
            </a:r>
            <a:r>
              <a:rPr lang="en-US" b="1" dirty="0" smtClean="0">
                <a:solidFill>
                  <a:srgbClr val="FF0000"/>
                </a:solidFill>
              </a:rPr>
              <a:t>2,926 appeals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That’s total appeals, not total requests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 </a:t>
            </a:r>
            <a:r>
              <a:rPr lang="en-US" sz="3200" dirty="0" smtClean="0"/>
              <a:t>No central database of # of requests</a:t>
            </a:r>
          </a:p>
          <a:p>
            <a:r>
              <a:rPr lang="en-US" dirty="0" smtClean="0"/>
              <a:t>Of the appeals, 61.3% involved local agencies</a:t>
            </a:r>
          </a:p>
        </p:txBody>
      </p:sp>
    </p:spTree>
    <p:extLst>
      <p:ext uri="{BB962C8B-B14F-4D97-AF65-F5344CB8AC3E}">
        <p14:creationId xmlns:p14="http://schemas.microsoft.com/office/powerpoint/2010/main" val="416430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- Appeals Filed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2,926 appeals filed w/ OOR in 2015.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030776"/>
              </p:ext>
            </p:extLst>
          </p:nvPr>
        </p:nvGraphicFramePr>
        <p:xfrm>
          <a:off x="1676400" y="2209800"/>
          <a:ext cx="5932487" cy="378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Worksheet" r:id="rId4" imgW="5848378" imgH="3571830" progId="Excel.Sheet.12">
                  <p:embed/>
                </p:oleObj>
              </mc:Choice>
              <mc:Fallback>
                <p:oleObj name="Worksheet" r:id="rId4" imgW="5848378" imgH="357183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5932487" cy="378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899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Local Agency Appeals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746575" cy="498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90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State Agency Appeals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1,132 appeals involving state agencies in 2015.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6450386"/>
              </p:ext>
            </p:extLst>
          </p:nvPr>
        </p:nvGraphicFramePr>
        <p:xfrm>
          <a:off x="685800" y="2133600"/>
          <a:ext cx="765430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Worksheet" r:id="rId4" imgW="5515034" imgH="2962170" progId="Excel.Sheet.12">
                  <p:embed/>
                </p:oleObj>
              </mc:Choice>
              <mc:Fallback>
                <p:oleObj name="Worksheet" r:id="rId4" imgW="5515034" imgH="296217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654303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455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Records Take Many Shapes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Right-to-Know Law…</a:t>
            </a:r>
          </a:p>
          <a:p>
            <a:r>
              <a:rPr lang="en-US" b="1" dirty="0" smtClean="0"/>
              <a:t>Doesn’t</a:t>
            </a:r>
            <a:r>
              <a:rPr lang="en-US" dirty="0" smtClean="0"/>
              <a:t> distinguish between emails &amp; paper</a:t>
            </a:r>
          </a:p>
          <a:p>
            <a:r>
              <a:rPr lang="en-US" b="1" dirty="0" smtClean="0"/>
              <a:t>Doesn’t</a:t>
            </a:r>
            <a:r>
              <a:rPr lang="en-US" dirty="0" smtClean="0"/>
              <a:t> distinguish between agency devices &amp; personal devices</a:t>
            </a:r>
          </a:p>
          <a:p>
            <a:r>
              <a:rPr lang="en-US" dirty="0" smtClean="0"/>
              <a:t>It </a:t>
            </a:r>
            <a:r>
              <a:rPr lang="en-US" b="1" dirty="0" smtClean="0">
                <a:solidFill>
                  <a:srgbClr val="FF0000"/>
                </a:solidFill>
              </a:rPr>
              <a:t>only cares </a:t>
            </a:r>
            <a:r>
              <a:rPr lang="en-US" dirty="0" smtClean="0"/>
              <a:t>if the document / email / whatever is a “record” – and then if that record is a “public record”</a:t>
            </a:r>
          </a:p>
        </p:txBody>
      </p:sp>
    </p:spTree>
    <p:extLst>
      <p:ext uri="{BB962C8B-B14F-4D97-AF65-F5344CB8AC3E}">
        <p14:creationId xmlns:p14="http://schemas.microsoft.com/office/powerpoint/2010/main" val="382940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The 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One of my goals is to </a:t>
            </a:r>
            <a:r>
              <a:rPr lang="en-US" b="1" u="sng" dirty="0" smtClean="0">
                <a:solidFill>
                  <a:srgbClr val="FF0000"/>
                </a:solidFill>
              </a:rPr>
              <a:t>simplify</a:t>
            </a:r>
            <a:r>
              <a:rPr lang="en-US" b="1" u="sng" dirty="0" smtClean="0"/>
              <a:t> the RTK process for agencies &amp; requesters</a:t>
            </a:r>
          </a:p>
          <a:p>
            <a:r>
              <a:rPr lang="en-US" dirty="0" smtClean="0">
                <a:hlinkClick r:id="rId2"/>
              </a:rPr>
              <a:t>http://openrecords.pa.gov</a:t>
            </a:r>
            <a:endParaRPr lang="en-US" dirty="0" smtClean="0"/>
          </a:p>
          <a:p>
            <a:r>
              <a:rPr lang="en-US" dirty="0" smtClean="0"/>
              <a:t>Constantly updating content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 </a:t>
            </a:r>
            <a:r>
              <a:rPr lang="en-US" sz="3200" dirty="0" smtClean="0"/>
              <a:t>YouTube videos covering the basics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Citizens’ Guide to the RTKL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AORO Guidebook for agencies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 </a:t>
            </a:r>
            <a:r>
              <a:rPr lang="en-US" sz="3200" dirty="0" smtClean="0"/>
              <a:t>Sample affidavit forms for agencies</a:t>
            </a:r>
          </a:p>
        </p:txBody>
      </p:sp>
    </p:spTree>
    <p:extLst>
      <p:ext uri="{BB962C8B-B14F-4D97-AF65-F5344CB8AC3E}">
        <p14:creationId xmlns:p14="http://schemas.microsoft.com/office/powerpoint/2010/main" val="189737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Goal: Resolve more cases informally</a:t>
            </a:r>
          </a:p>
          <a:p>
            <a:r>
              <a:rPr lang="en-US" dirty="0" smtClean="0"/>
              <a:t>OOR authorized to establish mediation</a:t>
            </a:r>
          </a:p>
          <a:p>
            <a:r>
              <a:rPr lang="en-US" dirty="0" smtClean="0"/>
              <a:t>Limited resources made this difficult in past</a:t>
            </a:r>
          </a:p>
          <a:p>
            <a:r>
              <a:rPr lang="en-US" dirty="0" smtClean="0"/>
              <a:t>Resources still limited, but moving forward</a:t>
            </a:r>
          </a:p>
          <a:p>
            <a:r>
              <a:rPr lang="en-US" dirty="0" smtClean="0"/>
              <a:t>There’s</a:t>
            </a:r>
            <a:r>
              <a:rPr lang="en-US" b="1" dirty="0" smtClean="0">
                <a:solidFill>
                  <a:srgbClr val="FF0000"/>
                </a:solidFill>
              </a:rPr>
              <a:t> no harm in agreeing to mediation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Worst-case scenario: FD is slightly delayed</a:t>
            </a:r>
          </a:p>
        </p:txBody>
      </p:sp>
    </p:spTree>
    <p:extLst>
      <p:ext uri="{BB962C8B-B14F-4D97-AF65-F5344CB8AC3E}">
        <p14:creationId xmlns:p14="http://schemas.microsoft.com/office/powerpoint/2010/main" val="14703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Sunshine Act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u="sng" dirty="0" smtClean="0"/>
              <a:t>Sunshine Act (Open Meetings Act) applies to…</a:t>
            </a:r>
          </a:p>
          <a:p>
            <a:r>
              <a:rPr lang="en-US" dirty="0" smtClean="0"/>
              <a:t>Any </a:t>
            </a:r>
            <a:r>
              <a:rPr lang="en-US" u="sng" dirty="0"/>
              <a:t>state or local government body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and </a:t>
            </a:r>
            <a:r>
              <a:rPr lang="en-US" sz="3200" dirty="0"/>
              <a:t>all </a:t>
            </a:r>
            <a:r>
              <a:rPr lang="en-US" sz="3200" i="1" dirty="0" smtClean="0"/>
              <a:t>committees</a:t>
            </a:r>
            <a:r>
              <a:rPr lang="en-US" sz="3200" dirty="0" smtClean="0"/>
              <a:t>…</a:t>
            </a:r>
            <a:endParaRPr lang="en-US" sz="3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that </a:t>
            </a:r>
            <a:r>
              <a:rPr lang="en-US" sz="3200" dirty="0"/>
              <a:t>perform an essential </a:t>
            </a:r>
            <a:r>
              <a:rPr lang="en-US" sz="3200" dirty="0" smtClean="0"/>
              <a:t>gov’t function…</a:t>
            </a:r>
            <a:endParaRPr lang="en-US" sz="3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&amp; exercises </a:t>
            </a:r>
            <a:r>
              <a:rPr lang="en-US" sz="3200" dirty="0"/>
              <a:t>authority to take official </a:t>
            </a:r>
            <a:r>
              <a:rPr lang="en-US" sz="3200" dirty="0" smtClean="0"/>
              <a:t>action</a:t>
            </a:r>
            <a:endParaRPr lang="en-US" sz="3200" dirty="0"/>
          </a:p>
          <a:p>
            <a:r>
              <a:rPr lang="en-US" dirty="0"/>
              <a:t>Making recommendations = official </a:t>
            </a:r>
            <a:r>
              <a:rPr lang="en-US" dirty="0" smtClean="0"/>
              <a:t>action</a:t>
            </a:r>
          </a:p>
          <a:p>
            <a:r>
              <a:rPr lang="en-US" dirty="0" smtClean="0"/>
              <a:t>OOR provides training on the Sunshine Act, but has no enforcement powers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74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Training from the OOR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Training on the RTKL &amp; Sunshine Act</a:t>
            </a:r>
          </a:p>
          <a:p>
            <a:r>
              <a:rPr lang="en-US" dirty="0" smtClean="0"/>
              <a:t>OOR website filled with information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 smtClean="0">
                <a:hlinkClick r:id="rId2"/>
              </a:rPr>
              <a:t>www.openrecords.pa.gov</a:t>
            </a:r>
            <a:endParaRPr lang="en-US" sz="3200" dirty="0"/>
          </a:p>
          <a:p>
            <a:r>
              <a:rPr lang="en-US" sz="3200" dirty="0" smtClean="0"/>
              <a:t>YouTube, podcast, annual training (10/26/16)</a:t>
            </a:r>
          </a:p>
          <a:p>
            <a:r>
              <a:rPr lang="en-US" sz="3200" dirty="0" smtClean="0"/>
              <a:t>On-site training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Details on OOR website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Or call George Spiess, 717-346-9903</a:t>
            </a:r>
            <a:endParaRPr lang="en-US" sz="32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8742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THANK YOU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2081</TotalTime>
  <Words>450</Words>
  <Application>Microsoft Office PowerPoint</Application>
  <PresentationFormat>On-screen Show (4:3)</PresentationFormat>
  <Paragraphs>81</Paragraphs>
  <Slides>13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Worksheet</vt:lpstr>
      <vt:lpstr>Widener University  Commonwealth Law School September 27, 2016</vt:lpstr>
      <vt:lpstr>Office of Open Records</vt:lpstr>
      <vt:lpstr>Office of Open Records</vt:lpstr>
      <vt:lpstr>OOR Caseload</vt:lpstr>
      <vt:lpstr>OOR - Appeals Filed in 2015</vt:lpstr>
      <vt:lpstr>Local Agency Appeals in 2015</vt:lpstr>
      <vt:lpstr>State Agency Appeals in 2015</vt:lpstr>
      <vt:lpstr>Records Take Many Shapes</vt:lpstr>
      <vt:lpstr>The Office of Open Records</vt:lpstr>
      <vt:lpstr>Mediation</vt:lpstr>
      <vt:lpstr>Sunshine Act</vt:lpstr>
      <vt:lpstr>Training from the OOR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Erik Arneson</cp:lastModifiedBy>
  <cp:revision>73</cp:revision>
  <cp:lastPrinted>2016-09-12T16:48:10Z</cp:lastPrinted>
  <dcterms:created xsi:type="dcterms:W3CDTF">2015-06-09T13:12:04Z</dcterms:created>
  <dcterms:modified xsi:type="dcterms:W3CDTF">2016-09-27T20:26:57Z</dcterms:modified>
</cp:coreProperties>
</file>