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346" r:id="rId3"/>
    <p:sldId id="347" r:id="rId4"/>
    <p:sldId id="348" r:id="rId5"/>
    <p:sldId id="349" r:id="rId6"/>
    <p:sldId id="350" r:id="rId7"/>
    <p:sldId id="339" r:id="rId8"/>
    <p:sldId id="340" r:id="rId9"/>
    <p:sldId id="342" r:id="rId10"/>
    <p:sldId id="341" r:id="rId11"/>
    <p:sldId id="343" r:id="rId12"/>
    <p:sldId id="344" r:id="rId13"/>
    <p:sldId id="337" r:id="rId14"/>
    <p:sldId id="315" r:id="rId15"/>
    <p:sldId id="333" r:id="rId16"/>
    <p:sldId id="329" r:id="rId17"/>
    <p:sldId id="325" r:id="rId18"/>
    <p:sldId id="331" r:id="rId19"/>
    <p:sldId id="338" r:id="rId20"/>
    <p:sldId id="352" r:id="rId21"/>
    <p:sldId id="351" r:id="rId22"/>
    <p:sldId id="288" r:id="rId23"/>
    <p:sldId id="294" r:id="rId24"/>
    <p:sldId id="307" r:id="rId25"/>
    <p:sldId id="29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10/18/2016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10/18/2016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Duquesne Law School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October </a:t>
            </a:r>
            <a:r>
              <a:rPr lang="en-US" sz="2800" i="1" dirty="0" smtClean="0"/>
              <a:t>19, </a:t>
            </a:r>
            <a:r>
              <a:rPr lang="en-US" sz="2800" i="1" dirty="0" smtClean="0"/>
              <a:t>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Law Basics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All </a:t>
            </a:r>
            <a:r>
              <a:rPr lang="en-US" b="1" u="sng" dirty="0" smtClean="0"/>
              <a:t>gov’t </a:t>
            </a:r>
            <a:r>
              <a:rPr lang="en-US" b="1" u="sng" dirty="0" smtClean="0"/>
              <a:t>records </a:t>
            </a:r>
            <a:r>
              <a:rPr lang="en-US" b="1" u="sng" dirty="0" smtClean="0">
                <a:solidFill>
                  <a:srgbClr val="FF0000"/>
                </a:solidFill>
              </a:rPr>
              <a:t>presumed</a:t>
            </a:r>
            <a:r>
              <a:rPr lang="en-US" b="1" u="sng" dirty="0" smtClean="0"/>
              <a:t> </a:t>
            </a:r>
            <a:r>
              <a:rPr lang="en-US" b="1" u="sng" dirty="0" smtClean="0"/>
              <a:t>to be </a:t>
            </a:r>
            <a:r>
              <a:rPr lang="en-US" b="1" u="sng" dirty="0" smtClean="0"/>
              <a:t>public</a:t>
            </a:r>
            <a:endParaRPr lang="en-US" b="1" u="sng" dirty="0" smtClean="0"/>
          </a:p>
          <a:p>
            <a:r>
              <a:rPr lang="en-US" dirty="0" smtClean="0"/>
              <a:t>30 exceptions in the </a:t>
            </a:r>
            <a:r>
              <a:rPr lang="en-US" dirty="0" smtClean="0"/>
              <a:t>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Fewer apply to financial records &amp; </a:t>
            </a:r>
            <a:r>
              <a:rPr lang="en-US" dirty="0" err="1" smtClean="0"/>
              <a:t>agg</a:t>
            </a:r>
            <a:r>
              <a:rPr lang="en-US" dirty="0" smtClean="0"/>
              <a:t>. data</a:t>
            </a:r>
            <a:endParaRPr lang="en-US" dirty="0" smtClean="0"/>
          </a:p>
          <a:p>
            <a:r>
              <a:rPr lang="en-US" dirty="0" smtClean="0"/>
              <a:t>Exceptions in other laws &amp; regulations</a:t>
            </a:r>
          </a:p>
          <a:p>
            <a:r>
              <a:rPr lang="en-US" dirty="0" smtClean="0"/>
              <a:t>Attorney-client privilege &amp; other </a:t>
            </a:r>
            <a:r>
              <a:rPr lang="en-US" dirty="0" smtClean="0"/>
              <a:t>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Only those recognized by Pennsylvania courts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Not the “self-critical evaluation” privilege</a:t>
            </a:r>
            <a:endParaRPr lang="en-US" dirty="0" smtClean="0"/>
          </a:p>
          <a:p>
            <a:r>
              <a:rPr lang="en-US" dirty="0" smtClean="0"/>
              <a:t>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What is a Record?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 Take Many Shapes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emails &amp; paper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agency devices &amp; personal devices</a:t>
            </a:r>
          </a:p>
          <a:p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only cares </a:t>
            </a:r>
            <a:r>
              <a:rPr lang="en-US" dirty="0" smtClean="0"/>
              <a:t>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Must Respond to Requests?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Every government agency (state &amp; local) </a:t>
            </a:r>
            <a:r>
              <a:rPr lang="en-US" b="1" u="sng" dirty="0" smtClean="0">
                <a:solidFill>
                  <a:srgbClr val="FF0000"/>
                </a:solidFill>
              </a:rPr>
              <a:t>must</a:t>
            </a:r>
            <a:r>
              <a:rPr lang="en-US" b="1" u="sng" dirty="0" smtClean="0"/>
              <a:t> respond </a:t>
            </a:r>
            <a:r>
              <a:rPr lang="en-US" b="1" u="sng" dirty="0" smtClean="0"/>
              <a:t>to RTK </a:t>
            </a:r>
            <a:r>
              <a:rPr lang="en-US" b="1" u="sng" dirty="0" smtClean="0"/>
              <a:t>requests</a:t>
            </a:r>
            <a:endParaRPr lang="en-US" b="1" u="sng" dirty="0" smtClean="0"/>
          </a:p>
          <a:p>
            <a:r>
              <a:rPr lang="en-US" dirty="0" smtClean="0"/>
              <a:t>Every agency has an Open Records Officer</a:t>
            </a:r>
          </a:p>
          <a:p>
            <a:r>
              <a:rPr lang="en-US" dirty="0" smtClean="0"/>
              <a:t>Must respond within 5 business days</a:t>
            </a:r>
          </a:p>
          <a:p>
            <a:r>
              <a:rPr lang="en-US" dirty="0" smtClean="0"/>
              <a:t>Can extend the timeline by 30 calendar days</a:t>
            </a:r>
          </a:p>
          <a:p>
            <a:r>
              <a:rPr lang="en-US" dirty="0" smtClean="0"/>
              <a:t>Response: grant, deny, or a mix of both</a:t>
            </a:r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 Retention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RTKL does </a:t>
            </a:r>
            <a:r>
              <a:rPr lang="en-US" b="1" u="sng" dirty="0" smtClean="0">
                <a:solidFill>
                  <a:srgbClr val="FF0000"/>
                </a:solidFill>
              </a:rPr>
              <a:t>not</a:t>
            </a:r>
            <a:r>
              <a:rPr lang="en-US" b="1" u="sng" dirty="0" smtClean="0"/>
              <a:t> address record </a:t>
            </a:r>
            <a:r>
              <a:rPr lang="en-US" b="1" u="sng" dirty="0" smtClean="0"/>
              <a:t>retention</a:t>
            </a:r>
            <a:endParaRPr lang="en-US" b="1" u="sng" dirty="0" smtClean="0"/>
          </a:p>
          <a:p>
            <a:r>
              <a:rPr lang="en-US" dirty="0" smtClean="0"/>
              <a:t>Goal is a strong, effective retention policy</a:t>
            </a:r>
          </a:p>
          <a:p>
            <a:r>
              <a:rPr lang="en-US" dirty="0" smtClean="0"/>
              <a:t>Must balance agency needs &amp; transparency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i="1" dirty="0" smtClean="0"/>
              <a:t>Can’t simply say “0 days for everything”</a:t>
            </a:r>
          </a:p>
          <a:p>
            <a:r>
              <a:rPr lang="en-US" dirty="0" smtClean="0"/>
              <a:t>PHMC has a Municipal Records Manual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Includes a retention schedule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PHMC staff can be a great resource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59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Created </a:t>
            </a:r>
            <a:r>
              <a:rPr lang="en-US" b="1" u="sng" dirty="0"/>
              <a:t>by </a:t>
            </a:r>
            <a:r>
              <a:rPr lang="en-US" b="1" u="sng" dirty="0" smtClean="0"/>
              <a:t>RTKL: Independent &amp;</a:t>
            </a:r>
            <a:r>
              <a:rPr lang="en-US" b="1" u="sng" dirty="0" smtClean="0"/>
              <a:t> quasi-judicial</a:t>
            </a:r>
            <a:endParaRPr lang="en-US" b="1" u="sng" dirty="0" smtClean="0"/>
          </a:p>
          <a:p>
            <a:r>
              <a:rPr lang="en-US" dirty="0" smtClean="0"/>
              <a:t>Decide appeals filed by people denied access to records by government agencies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12 </a:t>
            </a:r>
            <a:r>
              <a:rPr lang="en-US" sz="3200" dirty="0"/>
              <a:t>Attorneys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3 Administrative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</a:t>
            </a:r>
            <a:r>
              <a:rPr lang="en-US" b="1" u="sng" dirty="0" smtClean="0"/>
              <a:t>appeal process is </a:t>
            </a:r>
            <a:r>
              <a:rPr lang="en-US" b="1" u="sng" dirty="0" smtClean="0"/>
              <a:t>simple</a:t>
            </a:r>
            <a:endParaRPr lang="en-US" b="1" u="sng" dirty="0" smtClean="0"/>
          </a:p>
          <a:p>
            <a:r>
              <a:rPr lang="en-US" dirty="0" smtClean="0"/>
              <a:t>A requester denied access can appeal to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Must file appeal w/in 15 business days</a:t>
            </a:r>
          </a:p>
          <a:p>
            <a:r>
              <a:rPr lang="en-US" dirty="0" smtClean="0"/>
              <a:t>No lawyer </a:t>
            </a:r>
            <a:r>
              <a:rPr lang="en-US" dirty="0" smtClean="0"/>
              <a:t>necessary</a:t>
            </a:r>
            <a:endParaRPr lang="en-US" dirty="0" smtClean="0"/>
          </a:p>
          <a:p>
            <a:r>
              <a:rPr lang="en-US" dirty="0" smtClean="0"/>
              <a:t>OOR assigns Appeals Officer to oversee case</a:t>
            </a:r>
          </a:p>
          <a:p>
            <a:r>
              <a:rPr lang="en-US" dirty="0" smtClean="0"/>
              <a:t>Both sides can present evidence &amp; argument</a:t>
            </a:r>
          </a:p>
          <a:p>
            <a:r>
              <a:rPr lang="en-US" dirty="0" smtClean="0"/>
              <a:t>OOR has </a:t>
            </a:r>
            <a:r>
              <a:rPr lang="en-US" b="1" dirty="0" smtClean="0">
                <a:solidFill>
                  <a:srgbClr val="FF0000"/>
                </a:solidFill>
              </a:rPr>
              <a:t>30 days </a:t>
            </a:r>
            <a:r>
              <a:rPr lang="en-US" dirty="0" smtClean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- Appeals Filed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2,926 appeals filed w/ OOR in </a:t>
            </a:r>
            <a:r>
              <a:rPr lang="en-US" b="1" u="sng" dirty="0" smtClean="0"/>
              <a:t>2015</a:t>
            </a:r>
            <a:endParaRPr lang="en-US" b="1" u="sng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375441"/>
              </p:ext>
            </p:extLst>
          </p:nvPr>
        </p:nvGraphicFramePr>
        <p:xfrm>
          <a:off x="1676400" y="2209800"/>
          <a:ext cx="5932487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Worksheet" r:id="rId3" imgW="5848378" imgH="3571830" progId="Excel.Sheet.12">
                  <p:embed/>
                </p:oleObj>
              </mc:Choice>
              <mc:Fallback>
                <p:oleObj name="Worksheet" r:id="rId3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932487" cy="378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99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Caseload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Thousands of RTK appeals are filed every year</a:t>
            </a:r>
          </a:p>
          <a:p>
            <a:r>
              <a:rPr lang="en-US" dirty="0" smtClean="0"/>
              <a:t>In 2015, OOR heard </a:t>
            </a:r>
            <a:r>
              <a:rPr lang="en-US" b="1" dirty="0" smtClean="0">
                <a:solidFill>
                  <a:srgbClr val="FF0000"/>
                </a:solidFill>
              </a:rPr>
              <a:t>2,926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No central database of # of requests</a:t>
            </a:r>
          </a:p>
          <a:p>
            <a:r>
              <a:rPr lang="en-US" dirty="0" smtClean="0"/>
              <a:t>Of the appeals, 61.3% involved local agencies</a:t>
            </a:r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Local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46575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91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State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2015.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614062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3" imgW="5515034" imgH="2962170" progId="Excel.Sheet.12">
                  <p:embed/>
                </p:oleObj>
              </mc:Choice>
              <mc:Fallback>
                <p:oleObj name="Worksheet" r:id="rId3" imgW="5515034" imgH="2962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60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Criminal Investigative Records of a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Local Law Enforcement Agency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Section 503(d)(2):</a:t>
            </a:r>
          </a:p>
          <a:p>
            <a:r>
              <a:rPr lang="en-US" dirty="0" smtClean="0"/>
              <a:t>“The district attorney of a county shall designate one or more appeals officers to hear appeals … relating to access to criminal investigative records in possession of a local agency of that </a:t>
            </a:r>
            <a:r>
              <a:rPr lang="en-US" dirty="0" smtClean="0"/>
              <a:t>county.”</a:t>
            </a:r>
            <a:endParaRPr lang="en-US" dirty="0" smtClean="0"/>
          </a:p>
          <a:p>
            <a:r>
              <a:rPr lang="en-US" dirty="0" smtClean="0"/>
              <a:t>OOR </a:t>
            </a:r>
            <a:r>
              <a:rPr lang="en-US" dirty="0" smtClean="0"/>
              <a:t>transfers </a:t>
            </a:r>
            <a:r>
              <a:rPr lang="en-US" dirty="0" smtClean="0"/>
              <a:t>such cases to the </a:t>
            </a:r>
            <a:r>
              <a:rPr lang="en-US" dirty="0" smtClean="0"/>
              <a:t>DA</a:t>
            </a:r>
          </a:p>
          <a:p>
            <a:r>
              <a:rPr lang="en-US" dirty="0" smtClean="0"/>
              <a:t>OOR hears cases involving PSP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212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</a:t>
            </a:r>
            <a:r>
              <a:rPr lang="en-US" b="1" u="sng" dirty="0" smtClean="0"/>
              <a:t>is hearing more appeals of </a:t>
            </a:r>
            <a:r>
              <a:rPr lang="en-US" b="1" u="sng" dirty="0" smtClean="0">
                <a:solidFill>
                  <a:srgbClr val="FF0000"/>
                </a:solidFill>
              </a:rPr>
              <a:t>video records</a:t>
            </a:r>
            <a:r>
              <a:rPr lang="en-US" b="1" u="sng" dirty="0" smtClean="0"/>
              <a:t>:</a:t>
            </a:r>
            <a:endParaRPr lang="en-US" b="1" u="sng" dirty="0" smtClean="0"/>
          </a:p>
          <a:p>
            <a:r>
              <a:rPr lang="en-US" dirty="0" err="1" smtClean="0"/>
              <a:t>Dashcams</a:t>
            </a:r>
            <a:r>
              <a:rPr lang="en-US" dirty="0" smtClean="0"/>
              <a:t> / Mobile Video Recordings (MVRs)</a:t>
            </a:r>
          </a:p>
          <a:p>
            <a:r>
              <a:rPr lang="en-US" dirty="0" err="1" smtClean="0"/>
              <a:t>Bodycams</a:t>
            </a:r>
            <a:endParaRPr lang="en-US" dirty="0" smtClean="0"/>
          </a:p>
          <a:p>
            <a:r>
              <a:rPr lang="en-US" dirty="0" smtClean="0"/>
              <a:t>Stationary Cameras</a:t>
            </a:r>
          </a:p>
          <a:p>
            <a:r>
              <a:rPr lang="en-US" dirty="0" smtClean="0"/>
              <a:t>School Bus Cameras</a:t>
            </a:r>
          </a:p>
        </p:txBody>
      </p:sp>
    </p:spTree>
    <p:extLst>
      <p:ext uri="{BB962C8B-B14F-4D97-AF65-F5344CB8AC3E}">
        <p14:creationId xmlns:p14="http://schemas.microsoft.com/office/powerpoint/2010/main" val="311853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Interior of Prison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err="1" smtClean="0"/>
              <a:t>Halpin</a:t>
            </a:r>
            <a:r>
              <a:rPr lang="en-US" b="1" u="sng" dirty="0" smtClean="0"/>
              <a:t> v. Luzerne County (2016-1263)</a:t>
            </a:r>
          </a:p>
          <a:p>
            <a:r>
              <a:rPr lang="en-US" dirty="0" smtClean="0"/>
              <a:t>Requested: Surveillance </a:t>
            </a:r>
            <a:r>
              <a:rPr lang="en-US" dirty="0"/>
              <a:t>footage of an incident at the </a:t>
            </a:r>
            <a:r>
              <a:rPr lang="en-US" dirty="0" smtClean="0"/>
              <a:t>county prison.</a:t>
            </a:r>
          </a:p>
          <a:p>
            <a:r>
              <a:rPr lang="en-US" dirty="0" smtClean="0"/>
              <a:t>Result: Agency denied request. On appeal, OOR upheld agency denial. Public </a:t>
            </a:r>
            <a:r>
              <a:rPr lang="en-US" dirty="0" smtClean="0"/>
              <a:t>safety exception proven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Status: No known court appeal.</a:t>
            </a:r>
          </a:p>
        </p:txBody>
      </p:sp>
    </p:spTree>
    <p:extLst>
      <p:ext uri="{BB962C8B-B14F-4D97-AF65-F5344CB8AC3E}">
        <p14:creationId xmlns:p14="http://schemas.microsoft.com/office/powerpoint/2010/main" val="17960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Holding Cell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err="1" smtClean="0"/>
              <a:t>Rothey</a:t>
            </a:r>
            <a:r>
              <a:rPr lang="en-US" b="1" u="sng" dirty="0" smtClean="0"/>
              <a:t> v. California Borough (2015-1925)</a:t>
            </a:r>
          </a:p>
          <a:p>
            <a:r>
              <a:rPr lang="en-US" dirty="0" smtClean="0"/>
              <a:t>Requested: Video from a holding cell.</a:t>
            </a:r>
          </a:p>
          <a:p>
            <a:r>
              <a:rPr lang="en-US" dirty="0" smtClean="0"/>
              <a:t>Result: </a:t>
            </a:r>
            <a:r>
              <a:rPr lang="en-US" dirty="0" smtClean="0"/>
              <a:t>Agency denied request. On appeal, OOR granted access. Hearing </a:t>
            </a:r>
            <a:r>
              <a:rPr lang="en-US" dirty="0" smtClean="0"/>
              <a:t>was held. Failed to demonstrate that release would jeopardize public safety. Video not investigative in nature.</a:t>
            </a:r>
          </a:p>
          <a:p>
            <a:r>
              <a:rPr lang="en-US" dirty="0" smtClean="0"/>
              <a:t>Status: Appealed to Common Pleas.</a:t>
            </a:r>
          </a:p>
        </p:txBody>
      </p:sp>
    </p:spTree>
    <p:extLst>
      <p:ext uri="{BB962C8B-B14F-4D97-AF65-F5344CB8AC3E}">
        <p14:creationId xmlns:p14="http://schemas.microsoft.com/office/powerpoint/2010/main" val="162376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</a:t>
            </a:r>
            <a:r>
              <a:rPr lang="en-US" sz="3200" dirty="0" err="1" smtClean="0">
                <a:latin typeface="Arial Black" panose="020B0A04020102020204" pitchFamily="34" charset="0"/>
              </a:rPr>
              <a:t>Dashcam</a:t>
            </a:r>
            <a:r>
              <a:rPr lang="en-US" sz="3200" dirty="0" smtClean="0">
                <a:latin typeface="Arial Black" panose="020B0A04020102020204" pitchFamily="34" charset="0"/>
              </a:rPr>
              <a:t> Video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52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Grove v. PSP (2014-0828)</a:t>
            </a:r>
          </a:p>
          <a:p>
            <a:r>
              <a:rPr lang="en-US" dirty="0" smtClean="0"/>
              <a:t>Requested: </a:t>
            </a:r>
            <a:r>
              <a:rPr lang="en-US" dirty="0" err="1" smtClean="0"/>
              <a:t>Dashcam</a:t>
            </a:r>
            <a:r>
              <a:rPr lang="en-US" dirty="0" smtClean="0"/>
              <a:t> video from a specified traffic stop.</a:t>
            </a:r>
          </a:p>
          <a:p>
            <a:r>
              <a:rPr lang="en-US" dirty="0" smtClean="0"/>
              <a:t>Result: </a:t>
            </a:r>
            <a:r>
              <a:rPr lang="en-US" dirty="0" smtClean="0"/>
              <a:t>Agency denied request. On appeal, OOR granted access. Video did </a:t>
            </a:r>
            <a:r>
              <a:rPr lang="en-US" dirty="0" smtClean="0"/>
              <a:t>not include investigative</a:t>
            </a:r>
            <a:r>
              <a:rPr lang="en-US" dirty="0"/>
              <a:t> </a:t>
            </a:r>
            <a:r>
              <a:rPr lang="en-US" dirty="0" smtClean="0"/>
              <a:t>material.</a:t>
            </a:r>
          </a:p>
          <a:p>
            <a:r>
              <a:rPr lang="en-US" dirty="0" smtClean="0"/>
              <a:t>Status: Commonwealth court upheld the OOR, remanded for further consideration related to audio portions. Pending in </a:t>
            </a:r>
            <a:r>
              <a:rPr lang="en-US" dirty="0" smtClean="0"/>
              <a:t>Supreme </a:t>
            </a:r>
            <a:r>
              <a:rPr lang="en-US" dirty="0" smtClean="0"/>
              <a:t>Court.</a:t>
            </a:r>
          </a:p>
        </p:txBody>
      </p:sp>
    </p:spTree>
    <p:extLst>
      <p:ext uri="{BB962C8B-B14F-4D97-AF65-F5344CB8AC3E}">
        <p14:creationId xmlns:p14="http://schemas.microsoft.com/office/powerpoint/2010/main" val="25924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</a:t>
            </a:r>
            <a:r>
              <a:rPr lang="en-US" sz="3200" dirty="0" err="1" smtClean="0">
                <a:latin typeface="Arial Black" panose="020B0A04020102020204" pitchFamily="34" charset="0"/>
              </a:rPr>
              <a:t>Bodycam</a:t>
            </a:r>
            <a:r>
              <a:rPr lang="en-US" sz="3200" dirty="0" smtClean="0">
                <a:latin typeface="Arial Black" panose="020B0A04020102020204" pitchFamily="34" charset="0"/>
              </a:rPr>
              <a:t> Videos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Rago v. York City PD (2016-0872)</a:t>
            </a:r>
          </a:p>
          <a:p>
            <a:r>
              <a:rPr lang="en-US" dirty="0" smtClean="0"/>
              <a:t>Requested: </a:t>
            </a:r>
            <a:r>
              <a:rPr lang="en-US" dirty="0" err="1" smtClean="0"/>
              <a:t>Bodycam</a:t>
            </a:r>
            <a:r>
              <a:rPr lang="en-US" dirty="0" smtClean="0"/>
              <a:t> videos.</a:t>
            </a:r>
          </a:p>
          <a:p>
            <a:r>
              <a:rPr lang="en-US" dirty="0" smtClean="0"/>
              <a:t>Result: </a:t>
            </a:r>
            <a:r>
              <a:rPr lang="en-US" dirty="0" smtClean="0"/>
              <a:t>Agency denied </a:t>
            </a:r>
            <a:r>
              <a:rPr lang="en-US" dirty="0" smtClean="0"/>
              <a:t>request. On appeal, OOR g</a:t>
            </a:r>
            <a:r>
              <a:rPr lang="en-US" dirty="0" smtClean="0"/>
              <a:t>ranted </a:t>
            </a:r>
            <a:r>
              <a:rPr lang="en-US" dirty="0" smtClean="0"/>
              <a:t>in part, denied in part. Some videos not investigatory; transferred to </a:t>
            </a:r>
            <a:r>
              <a:rPr lang="en-US" dirty="0" smtClean="0"/>
              <a:t>DA for appeal re: investigatory </a:t>
            </a:r>
            <a:r>
              <a:rPr lang="en-US" dirty="0" smtClean="0"/>
              <a:t>videos.</a:t>
            </a:r>
          </a:p>
          <a:p>
            <a:r>
              <a:rPr lang="en-US" dirty="0" smtClean="0"/>
              <a:t>Status: Appealed to Common Pleas by PD.</a:t>
            </a:r>
          </a:p>
        </p:txBody>
      </p:sp>
    </p:spTree>
    <p:extLst>
      <p:ext uri="{BB962C8B-B14F-4D97-AF65-F5344CB8AC3E}">
        <p14:creationId xmlns:p14="http://schemas.microsoft.com/office/powerpoint/2010/main" val="140856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Arial Black" panose="020B0A04020102020204" pitchFamily="34" charset="0"/>
              </a:rPr>
              <a:t>Bodycam</a:t>
            </a:r>
            <a:r>
              <a:rPr lang="en-US" sz="3200" dirty="0" smtClean="0">
                <a:latin typeface="Arial Black" panose="020B0A04020102020204" pitchFamily="34" charset="0"/>
              </a:rPr>
              <a:t> Videos – Legislation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Senate Bill 976</a:t>
            </a:r>
          </a:p>
          <a:p>
            <a:r>
              <a:rPr lang="en-US" dirty="0" smtClean="0"/>
              <a:t>Sponsor: Senator Greenleaf (Montgomery Co.)</a:t>
            </a:r>
          </a:p>
          <a:p>
            <a:r>
              <a:rPr lang="en-US" dirty="0" smtClean="0"/>
              <a:t>Addresses Wiretap Law issue &amp; RTKL issues.</a:t>
            </a:r>
          </a:p>
          <a:p>
            <a:r>
              <a:rPr lang="en-US" dirty="0" smtClean="0"/>
              <a:t>Status: </a:t>
            </a:r>
            <a:r>
              <a:rPr lang="en-US" dirty="0" smtClean="0"/>
              <a:t>Pending in </a:t>
            </a:r>
            <a:r>
              <a:rPr lang="en-US" dirty="0" smtClean="0"/>
              <a:t>the Senate</a:t>
            </a:r>
            <a:r>
              <a:rPr lang="en-US" dirty="0" smtClean="0"/>
              <a:t>. </a:t>
            </a:r>
            <a:r>
              <a:rPr lang="en-US" dirty="0" smtClean="0"/>
              <a:t>Not clear if it will advance to the Governor this session. Amendments are possible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839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Other RTKL-Related Legislation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Other </a:t>
            </a:r>
            <a:r>
              <a:rPr lang="en-US" b="1" u="sng" dirty="0" smtClean="0">
                <a:solidFill>
                  <a:srgbClr val="FF0000"/>
                </a:solidFill>
              </a:rPr>
              <a:t>bills / recent laws</a:t>
            </a:r>
            <a:r>
              <a:rPr lang="en-US" b="1" u="sng" dirty="0" smtClean="0"/>
              <a:t> w/ RTK issues:</a:t>
            </a:r>
            <a:endParaRPr lang="en-US" b="1" u="sng" dirty="0" smtClean="0"/>
          </a:p>
          <a:p>
            <a:r>
              <a:rPr lang="en-US" dirty="0" smtClean="0"/>
              <a:t>Medical Marijuana</a:t>
            </a:r>
          </a:p>
          <a:p>
            <a:r>
              <a:rPr lang="en-US" dirty="0" smtClean="0"/>
              <a:t>Uber / Lyft</a:t>
            </a:r>
          </a:p>
          <a:p>
            <a:r>
              <a:rPr lang="en-US" dirty="0" smtClean="0"/>
              <a:t>Police shootings (when names are released)</a:t>
            </a:r>
          </a:p>
          <a:p>
            <a:r>
              <a:rPr lang="en-US" dirty="0" smtClean="0"/>
              <a:t>Coroner’s records (manner &amp; cause of death)</a:t>
            </a:r>
          </a:p>
          <a:p>
            <a:r>
              <a:rPr lang="en-US" dirty="0" smtClean="0"/>
              <a:t>Names of lottery winners</a:t>
            </a:r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Cases of Interest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Other </a:t>
            </a:r>
            <a:r>
              <a:rPr lang="en-US" b="1" u="sng" dirty="0" smtClean="0">
                <a:solidFill>
                  <a:srgbClr val="FF0000"/>
                </a:solidFill>
              </a:rPr>
              <a:t>recent cases</a:t>
            </a:r>
            <a:r>
              <a:rPr lang="en-US" b="1" u="sng" dirty="0" smtClean="0"/>
              <a:t> of interest include:</a:t>
            </a:r>
            <a:endParaRPr lang="en-US" b="1" u="sng" dirty="0" smtClean="0"/>
          </a:p>
          <a:p>
            <a:r>
              <a:rPr lang="en-US" dirty="0" smtClean="0"/>
              <a:t>Home addresses of school employees (PSEA)</a:t>
            </a:r>
          </a:p>
          <a:p>
            <a:r>
              <a:rPr lang="en-US" dirty="0" smtClean="0"/>
              <a:t>Grand jury records (</a:t>
            </a:r>
            <a:r>
              <a:rPr lang="en-US" dirty="0" err="1" smtClean="0"/>
              <a:t>Hockiemer</a:t>
            </a:r>
            <a:r>
              <a:rPr lang="en-US" dirty="0" smtClean="0"/>
              <a:t> v. Harrisburg)</a:t>
            </a:r>
          </a:p>
          <a:p>
            <a:r>
              <a:rPr lang="en-US" dirty="0" smtClean="0"/>
              <a:t>Social media records (Davis v. Butler City PD)</a:t>
            </a:r>
          </a:p>
          <a:p>
            <a:r>
              <a:rPr lang="en-US" dirty="0" smtClean="0"/>
              <a:t>DA = judicial agency? (Miller v. Centre County)</a:t>
            </a:r>
          </a:p>
          <a:p>
            <a:r>
              <a:rPr lang="en-US" dirty="0" smtClean="0"/>
              <a:t>Voluminous records (PASSHE v. APSCUF)</a:t>
            </a:r>
          </a:p>
          <a:p>
            <a:r>
              <a:rPr lang="en-US" dirty="0" smtClean="0"/>
              <a:t>School bus inspections (</a:t>
            </a:r>
            <a:r>
              <a:rPr lang="en-US" dirty="0" err="1" smtClean="0"/>
              <a:t>Hillaire</a:t>
            </a:r>
            <a:r>
              <a:rPr lang="en-US" dirty="0" smtClean="0"/>
              <a:t> v. PSP)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1950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OOR’s Mediation Program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&gt; </a:t>
            </a:r>
            <a:r>
              <a:rPr lang="en-US" b="1" dirty="0" smtClean="0">
                <a:solidFill>
                  <a:srgbClr val="FF0000"/>
                </a:solidFill>
              </a:rPr>
              <a:t>50 cases </a:t>
            </a:r>
            <a:r>
              <a:rPr lang="en-US" dirty="0" smtClean="0"/>
              <a:t>referred to mediation in 2016.</a:t>
            </a:r>
          </a:p>
          <a:p>
            <a:r>
              <a:rPr lang="en-US" dirty="0" smtClean="0"/>
              <a:t>Both sides agree to confidentiality.</a:t>
            </a:r>
          </a:p>
          <a:p>
            <a:r>
              <a:rPr lang="en-US" dirty="0" smtClean="0"/>
              <a:t>OOR provides trained mediator.</a:t>
            </a:r>
          </a:p>
          <a:p>
            <a:r>
              <a:rPr lang="en-US" dirty="0" smtClean="0"/>
              <a:t>If mediation successful, appeal is withdrawn.</a:t>
            </a:r>
          </a:p>
          <a:p>
            <a:r>
              <a:rPr lang="en-US" dirty="0" smtClean="0"/>
              <a:t>There’s no harm in agreeing to mediation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The 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One of my goals is to </a:t>
            </a:r>
            <a:r>
              <a:rPr lang="en-US" b="1" u="sng" dirty="0" smtClean="0">
                <a:solidFill>
                  <a:srgbClr val="FF0000"/>
                </a:solidFill>
              </a:rPr>
              <a:t>simplify</a:t>
            </a:r>
            <a:r>
              <a:rPr lang="en-US" b="1" u="sng" dirty="0" smtClean="0"/>
              <a:t> the RTK process for agencies &amp; requesters.</a:t>
            </a:r>
          </a:p>
          <a:p>
            <a:r>
              <a:rPr lang="en-US" dirty="0" smtClean="0">
                <a:hlinkClick r:id="rId2"/>
              </a:rPr>
              <a:t>http://openrecords.pa.gov</a:t>
            </a:r>
            <a:endParaRPr lang="en-US" dirty="0" smtClean="0"/>
          </a:p>
          <a:p>
            <a:r>
              <a:rPr lang="en-US" dirty="0" smtClean="0"/>
              <a:t>Constantly updating content.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YouTube videos covering the basics.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Citizens’ Guide to the RTKL.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AORO Guidebook for agencies.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Sample affidavit forms for agencies.</a:t>
            </a:r>
          </a:p>
        </p:txBody>
      </p:sp>
    </p:spTree>
    <p:extLst>
      <p:ext uri="{BB962C8B-B14F-4D97-AF65-F5344CB8AC3E}">
        <p14:creationId xmlns:p14="http://schemas.microsoft.com/office/powerpoint/2010/main" val="18973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sz="3200" dirty="0" smtClean="0"/>
              <a:t>YouTube, podcast, annual training (10/26/16)</a:t>
            </a:r>
          </a:p>
          <a:p>
            <a:r>
              <a:rPr lang="en-US" sz="3200" dirty="0" smtClean="0"/>
              <a:t>On-site training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2505</TotalTime>
  <Words>1091</Words>
  <Application>Microsoft Office PowerPoint</Application>
  <PresentationFormat>On-screen Show (4:3)</PresentationFormat>
  <Paragraphs>151</Paragraphs>
  <Slides>25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Worksheet</vt:lpstr>
      <vt:lpstr>Duquesne Law School October 19, 2016</vt:lpstr>
      <vt:lpstr>Right-to-Know Law Basics</vt:lpstr>
      <vt:lpstr>What is a Record?</vt:lpstr>
      <vt:lpstr>Records Take Many Shapes</vt:lpstr>
      <vt:lpstr>Who Must Respond to Requests?</vt:lpstr>
      <vt:lpstr>Record Retention</vt:lpstr>
      <vt:lpstr>Office of Open Records</vt:lpstr>
      <vt:lpstr>Office of Open Records</vt:lpstr>
      <vt:lpstr>OOR - Appeals Filed in 2015</vt:lpstr>
      <vt:lpstr>OOR Caseload</vt:lpstr>
      <vt:lpstr>Local Agency Appeals in 2015</vt:lpstr>
      <vt:lpstr>State Agency Appeals in 2015</vt:lpstr>
      <vt:lpstr>Criminal Investigative Records of a Local Law Enforcement Agency</vt:lpstr>
      <vt:lpstr>Video Records</vt:lpstr>
      <vt:lpstr>Video Records – Interior of Prison</vt:lpstr>
      <vt:lpstr>Video Records – Holding Cell</vt:lpstr>
      <vt:lpstr>Video Records – Dashcam Video</vt:lpstr>
      <vt:lpstr>Video Records – Bodycam Videos</vt:lpstr>
      <vt:lpstr>Bodycam Videos – Legislation</vt:lpstr>
      <vt:lpstr>Other RTKL-Related Legislation</vt:lpstr>
      <vt:lpstr>Cases of Interest</vt:lpstr>
      <vt:lpstr>OOR’s Mediation Program</vt:lpstr>
      <vt:lpstr>The Office of Open Records</vt:lpstr>
      <vt:lpstr>Training from the OOR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91</cp:revision>
  <cp:lastPrinted>2016-09-12T16:48:10Z</cp:lastPrinted>
  <dcterms:created xsi:type="dcterms:W3CDTF">2015-06-09T13:12:04Z</dcterms:created>
  <dcterms:modified xsi:type="dcterms:W3CDTF">2016-10-18T17:24:48Z</dcterms:modified>
</cp:coreProperties>
</file>