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318" r:id="rId3"/>
    <p:sldId id="302" r:id="rId4"/>
    <p:sldId id="303" r:id="rId5"/>
    <p:sldId id="319" r:id="rId6"/>
    <p:sldId id="305" r:id="rId7"/>
    <p:sldId id="320" r:id="rId8"/>
    <p:sldId id="315" r:id="rId9"/>
    <p:sldId id="316" r:id="rId10"/>
    <p:sldId id="321" r:id="rId11"/>
    <p:sldId id="308" r:id="rId12"/>
    <p:sldId id="317" r:id="rId13"/>
    <p:sldId id="294" r:id="rId14"/>
    <p:sldId id="322" r:id="rId15"/>
    <p:sldId id="323" r:id="rId16"/>
    <p:sldId id="307" r:id="rId17"/>
    <p:sldId id="29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10/18/2016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10/18/2016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openrecords.pa.gov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enrecords.pa.gov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3200" b="1" dirty="0"/>
              <a:t>Union County </a:t>
            </a:r>
            <a:r>
              <a:rPr lang="en-US" sz="3200" b="1" dirty="0" smtClean="0"/>
              <a:t>Assoc. </a:t>
            </a:r>
            <a:r>
              <a:rPr lang="en-US" sz="3200" b="1" dirty="0"/>
              <a:t>of </a:t>
            </a:r>
            <a:r>
              <a:rPr lang="en-US" sz="3200" b="1" dirty="0" smtClean="0"/>
              <a:t>Twp. Officials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i="1" dirty="0" smtClean="0"/>
              <a:t>October 20, 2016</a:t>
            </a:r>
            <a:endParaRPr lang="en-US" sz="2800" i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Right-to-Know Law Basics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All </a:t>
            </a:r>
            <a:r>
              <a:rPr lang="en-US" b="1" u="sng" dirty="0" smtClean="0"/>
              <a:t>gov’t </a:t>
            </a:r>
            <a:r>
              <a:rPr lang="en-US" b="1" u="sng" dirty="0" smtClean="0"/>
              <a:t>records </a:t>
            </a:r>
            <a:r>
              <a:rPr lang="en-US" b="1" u="sng" dirty="0" smtClean="0">
                <a:solidFill>
                  <a:srgbClr val="FF0000"/>
                </a:solidFill>
              </a:rPr>
              <a:t>presumed</a:t>
            </a:r>
            <a:r>
              <a:rPr lang="en-US" b="1" u="sng" dirty="0" smtClean="0"/>
              <a:t> </a:t>
            </a:r>
            <a:r>
              <a:rPr lang="en-US" b="1" u="sng" dirty="0" smtClean="0"/>
              <a:t>to be </a:t>
            </a:r>
            <a:r>
              <a:rPr lang="en-US" b="1" u="sng" dirty="0" smtClean="0"/>
              <a:t>public</a:t>
            </a:r>
            <a:endParaRPr lang="en-US" b="1" u="sng" dirty="0" smtClean="0"/>
          </a:p>
          <a:p>
            <a:r>
              <a:rPr lang="en-US" dirty="0" smtClean="0"/>
              <a:t>30 exceptions in the </a:t>
            </a:r>
            <a:r>
              <a:rPr lang="en-US" dirty="0" smtClean="0"/>
              <a:t>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Fewer apply to financial records &amp; </a:t>
            </a:r>
            <a:r>
              <a:rPr lang="en-US" dirty="0" err="1" smtClean="0"/>
              <a:t>agg</a:t>
            </a:r>
            <a:r>
              <a:rPr lang="en-US" dirty="0" smtClean="0"/>
              <a:t>. data</a:t>
            </a:r>
            <a:endParaRPr lang="en-US" dirty="0" smtClean="0"/>
          </a:p>
          <a:p>
            <a:r>
              <a:rPr lang="en-US" dirty="0" smtClean="0"/>
              <a:t>Exceptions in other laws &amp; regulations</a:t>
            </a:r>
          </a:p>
          <a:p>
            <a:r>
              <a:rPr lang="en-US" dirty="0" smtClean="0"/>
              <a:t>Attorney-client privilege &amp; other </a:t>
            </a:r>
            <a:r>
              <a:rPr lang="en-US" dirty="0" smtClean="0"/>
              <a:t>privileges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Only those recognized by Pennsylvania courts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Not the “self-critical evaluation” privilege</a:t>
            </a:r>
            <a:endParaRPr lang="en-US" dirty="0" smtClean="0"/>
          </a:p>
          <a:p>
            <a:r>
              <a:rPr lang="en-US" dirty="0" smtClean="0"/>
              <a:t>Can be made non-public by court order</a:t>
            </a:r>
          </a:p>
        </p:txBody>
      </p:sp>
    </p:spTree>
    <p:extLst>
      <p:ext uri="{BB962C8B-B14F-4D97-AF65-F5344CB8AC3E}">
        <p14:creationId xmlns:p14="http://schemas.microsoft.com/office/powerpoint/2010/main" val="396149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What is a Record?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 record is…</a:t>
            </a:r>
          </a:p>
          <a:p>
            <a:r>
              <a:rPr lang="en-US" dirty="0"/>
              <a:t>“information,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dirty="0"/>
              <a:t>that is created, received or retained pursuant to law or in connection with a transaction, business or activity of the </a:t>
            </a:r>
            <a:r>
              <a:rPr lang="en-US" dirty="0" smtClean="0"/>
              <a:t>agency”</a:t>
            </a:r>
          </a:p>
        </p:txBody>
      </p:sp>
    </p:spTree>
    <p:extLst>
      <p:ext uri="{BB962C8B-B14F-4D97-AF65-F5344CB8AC3E}">
        <p14:creationId xmlns:p14="http://schemas.microsoft.com/office/powerpoint/2010/main" val="199558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Records Take Many Shapes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The Right-to-Know Law…</a:t>
            </a:r>
          </a:p>
          <a:p>
            <a:r>
              <a:rPr lang="en-US" b="1" dirty="0" smtClean="0"/>
              <a:t>Doesn’t</a:t>
            </a:r>
            <a:r>
              <a:rPr lang="en-US" dirty="0" smtClean="0"/>
              <a:t> distinguish between emails &amp; paper</a:t>
            </a:r>
          </a:p>
          <a:p>
            <a:r>
              <a:rPr lang="en-US" b="1" dirty="0" smtClean="0"/>
              <a:t>Doesn’t</a:t>
            </a:r>
            <a:r>
              <a:rPr lang="en-US" dirty="0" smtClean="0"/>
              <a:t> distinguish between agency devices &amp; personal devices</a:t>
            </a:r>
          </a:p>
          <a:p>
            <a:r>
              <a:rPr lang="en-US" dirty="0" smtClean="0"/>
              <a:t>It </a:t>
            </a:r>
            <a:r>
              <a:rPr lang="en-US" b="1" dirty="0" smtClean="0">
                <a:solidFill>
                  <a:srgbClr val="FF0000"/>
                </a:solidFill>
              </a:rPr>
              <a:t>only cares </a:t>
            </a:r>
            <a:r>
              <a:rPr lang="en-US" dirty="0" smtClean="0"/>
              <a:t>if the document / email / whatever is a “record” – and then if that record is a “public record”</a:t>
            </a:r>
          </a:p>
        </p:txBody>
      </p:sp>
    </p:spTree>
    <p:extLst>
      <p:ext uri="{BB962C8B-B14F-4D97-AF65-F5344CB8AC3E}">
        <p14:creationId xmlns:p14="http://schemas.microsoft.com/office/powerpoint/2010/main" val="382940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Who Must Respond to Requests?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Every government agency (state &amp; local) </a:t>
            </a:r>
            <a:r>
              <a:rPr lang="en-US" b="1" u="sng" dirty="0" smtClean="0">
                <a:solidFill>
                  <a:srgbClr val="FF0000"/>
                </a:solidFill>
              </a:rPr>
              <a:t>must</a:t>
            </a:r>
            <a:r>
              <a:rPr lang="en-US" b="1" u="sng" dirty="0" smtClean="0"/>
              <a:t> respond </a:t>
            </a:r>
            <a:r>
              <a:rPr lang="en-US" b="1" u="sng" dirty="0" smtClean="0"/>
              <a:t>to RTK </a:t>
            </a:r>
            <a:r>
              <a:rPr lang="en-US" b="1" u="sng" dirty="0" smtClean="0"/>
              <a:t>requests</a:t>
            </a:r>
            <a:endParaRPr lang="en-US" b="1" u="sng" dirty="0" smtClean="0"/>
          </a:p>
          <a:p>
            <a:r>
              <a:rPr lang="en-US" dirty="0" smtClean="0"/>
              <a:t>Every agency has an Open Records Officer</a:t>
            </a:r>
          </a:p>
          <a:p>
            <a:r>
              <a:rPr lang="en-US" dirty="0" smtClean="0"/>
              <a:t>Must respond within 5 business days</a:t>
            </a:r>
          </a:p>
          <a:p>
            <a:r>
              <a:rPr lang="en-US" dirty="0" smtClean="0"/>
              <a:t>Can extend the timeline by 30 calendar days</a:t>
            </a:r>
          </a:p>
          <a:p>
            <a:r>
              <a:rPr lang="en-US" dirty="0" smtClean="0"/>
              <a:t>Response: grant, deny, or a mix of both</a:t>
            </a:r>
          </a:p>
        </p:txBody>
      </p:sp>
    </p:spTree>
    <p:extLst>
      <p:ext uri="{BB962C8B-B14F-4D97-AF65-F5344CB8AC3E}">
        <p14:creationId xmlns:p14="http://schemas.microsoft.com/office/powerpoint/2010/main" val="335333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Record Retention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The RTKL does </a:t>
            </a:r>
            <a:r>
              <a:rPr lang="en-US" b="1" u="sng" dirty="0" smtClean="0">
                <a:solidFill>
                  <a:srgbClr val="FF0000"/>
                </a:solidFill>
              </a:rPr>
              <a:t>not</a:t>
            </a:r>
            <a:r>
              <a:rPr lang="en-US" b="1" u="sng" dirty="0" smtClean="0"/>
              <a:t> address record retention.</a:t>
            </a:r>
          </a:p>
          <a:p>
            <a:r>
              <a:rPr lang="en-US" dirty="0" smtClean="0"/>
              <a:t>Goal is a strong, effective retention policy</a:t>
            </a:r>
          </a:p>
          <a:p>
            <a:r>
              <a:rPr lang="en-US" dirty="0" smtClean="0"/>
              <a:t>Must balance agency needs &amp; transparency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i="1" dirty="0" smtClean="0"/>
              <a:t>Can’t simply say “0 days for everything”</a:t>
            </a:r>
          </a:p>
          <a:p>
            <a:r>
              <a:rPr lang="en-US" dirty="0" smtClean="0"/>
              <a:t>PHMC has a Municipal Records Manual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Includes a retention schedule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PHMC staff can be a great resource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3590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Office of Open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Created </a:t>
            </a:r>
            <a:r>
              <a:rPr lang="en-US" b="1" u="sng" dirty="0"/>
              <a:t>by </a:t>
            </a:r>
            <a:r>
              <a:rPr lang="en-US" b="1" u="sng" dirty="0" smtClean="0"/>
              <a:t>RTKL: Independent &amp;</a:t>
            </a:r>
            <a:r>
              <a:rPr lang="en-US" b="1" u="sng" dirty="0" smtClean="0"/>
              <a:t> quasi-judicial</a:t>
            </a:r>
            <a:endParaRPr lang="en-US" b="1" u="sng" dirty="0" smtClean="0"/>
          </a:p>
          <a:p>
            <a:r>
              <a:rPr lang="en-US" dirty="0" smtClean="0"/>
              <a:t>Decide appeals filed by people denied access to records by government agencies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18 total staff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Executive Director &amp; Deputy Director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12 </a:t>
            </a:r>
            <a:r>
              <a:rPr lang="en-US" sz="3200" dirty="0"/>
              <a:t>Attorneys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Chief of Training &amp; Outreach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3 Administrative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1363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Office of Open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OOR </a:t>
            </a:r>
            <a:r>
              <a:rPr lang="en-US" b="1" u="sng" dirty="0" smtClean="0"/>
              <a:t>appeal process is </a:t>
            </a:r>
            <a:r>
              <a:rPr lang="en-US" b="1" u="sng" dirty="0" smtClean="0"/>
              <a:t>simple</a:t>
            </a:r>
            <a:endParaRPr lang="en-US" b="1" u="sng" dirty="0" smtClean="0"/>
          </a:p>
          <a:p>
            <a:r>
              <a:rPr lang="en-US" dirty="0" smtClean="0"/>
              <a:t>A requester denied access can appeal to OOR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Must file appeal w/in 15 calendar days</a:t>
            </a:r>
          </a:p>
          <a:p>
            <a:r>
              <a:rPr lang="en-US" dirty="0" smtClean="0"/>
              <a:t>No lawyer necessary for requester</a:t>
            </a:r>
          </a:p>
          <a:p>
            <a:r>
              <a:rPr lang="en-US" dirty="0" smtClean="0"/>
              <a:t>OOR assigns Appeals Officer to oversee case</a:t>
            </a:r>
          </a:p>
          <a:p>
            <a:r>
              <a:rPr lang="en-US" dirty="0" smtClean="0"/>
              <a:t>Both sides can present evidence &amp; argument</a:t>
            </a:r>
          </a:p>
          <a:p>
            <a:r>
              <a:rPr lang="en-US" dirty="0" smtClean="0"/>
              <a:t>OOR has </a:t>
            </a:r>
            <a:r>
              <a:rPr lang="en-US" b="1" dirty="0" smtClean="0">
                <a:solidFill>
                  <a:srgbClr val="FF0000"/>
                </a:solidFill>
              </a:rPr>
              <a:t>30 days </a:t>
            </a:r>
            <a:r>
              <a:rPr lang="en-US" dirty="0" smtClean="0"/>
              <a:t>to issue Final Determination</a:t>
            </a:r>
          </a:p>
        </p:txBody>
      </p:sp>
    </p:spTree>
    <p:extLst>
      <p:ext uri="{BB962C8B-B14F-4D97-AF65-F5344CB8AC3E}">
        <p14:creationId xmlns:p14="http://schemas.microsoft.com/office/powerpoint/2010/main" val="311853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- Appeals Filed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2,926 appeals filed w/ OOR in </a:t>
            </a:r>
            <a:r>
              <a:rPr lang="en-US" b="1" u="sng" dirty="0" smtClean="0"/>
              <a:t>2015</a:t>
            </a:r>
            <a:endParaRPr lang="en-US" b="1" u="sng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030776"/>
              </p:ext>
            </p:extLst>
          </p:nvPr>
        </p:nvGraphicFramePr>
        <p:xfrm>
          <a:off x="1676400" y="2209800"/>
          <a:ext cx="5932487" cy="378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Worksheet" r:id="rId3" imgW="5848378" imgH="3571830" progId="Excel.Sheet.12">
                  <p:embed/>
                </p:oleObj>
              </mc:Choice>
              <mc:Fallback>
                <p:oleObj name="Worksheet" r:id="rId3" imgW="5848378" imgH="357183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209800"/>
                        <a:ext cx="5932487" cy="3783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899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Caseload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Thousands of RTK appeals are filed every year</a:t>
            </a:r>
          </a:p>
          <a:p>
            <a:r>
              <a:rPr lang="en-US" dirty="0" smtClean="0"/>
              <a:t>In 2015, OOR heard </a:t>
            </a:r>
            <a:r>
              <a:rPr lang="en-US" b="1" dirty="0" smtClean="0">
                <a:solidFill>
                  <a:srgbClr val="FF0000"/>
                </a:solidFill>
              </a:rPr>
              <a:t>2,926 appeals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That’s total appeals, not total requests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</a:t>
            </a:r>
            <a:r>
              <a:rPr lang="en-US" sz="3200" dirty="0" smtClean="0"/>
              <a:t>No central database of # of requests</a:t>
            </a:r>
          </a:p>
          <a:p>
            <a:r>
              <a:rPr lang="en-US" dirty="0" smtClean="0"/>
              <a:t>Of the appeals, 61.3% involved local agencies</a:t>
            </a:r>
          </a:p>
        </p:txBody>
      </p:sp>
    </p:spTree>
    <p:extLst>
      <p:ext uri="{BB962C8B-B14F-4D97-AF65-F5344CB8AC3E}">
        <p14:creationId xmlns:p14="http://schemas.microsoft.com/office/powerpoint/2010/main" val="61872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Local Agency Appeals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746575" cy="498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90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State Agency Appeals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1,132 appeals involving state agencies in </a:t>
            </a:r>
            <a:r>
              <a:rPr lang="en-US" b="1" u="sng" dirty="0" smtClean="0"/>
              <a:t>2015</a:t>
            </a:r>
            <a:endParaRPr lang="en-US" b="1" u="sng" dirty="0" smtClean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6450386"/>
              </p:ext>
            </p:extLst>
          </p:nvPr>
        </p:nvGraphicFramePr>
        <p:xfrm>
          <a:off x="685800" y="2133600"/>
          <a:ext cx="765430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Worksheet" r:id="rId3" imgW="5515034" imgH="2962170" progId="Excel.Sheet.12">
                  <p:embed/>
                </p:oleObj>
              </mc:Choice>
              <mc:Fallback>
                <p:oleObj name="Worksheet" r:id="rId3" imgW="5515034" imgH="296217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7654303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455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Office </a:t>
            </a:r>
            <a:r>
              <a:rPr lang="en-US" sz="3200" dirty="0" smtClean="0">
                <a:latin typeface="Arial Black" panose="020B0A04020102020204" pitchFamily="34" charset="0"/>
              </a:rPr>
              <a:t>of Open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One of my goals is to simplify the RTK process for agencies &amp; </a:t>
            </a:r>
            <a:r>
              <a:rPr lang="en-US" b="1" u="sng" dirty="0" smtClean="0"/>
              <a:t>requesters</a:t>
            </a:r>
            <a:endParaRPr lang="en-US" b="1" u="sng" dirty="0" smtClean="0"/>
          </a:p>
          <a:p>
            <a:r>
              <a:rPr lang="en-US" dirty="0" smtClean="0">
                <a:hlinkClick r:id="rId2"/>
              </a:rPr>
              <a:t>http://openrecords.pa.gov</a:t>
            </a:r>
            <a:endParaRPr lang="en-US" dirty="0" smtClean="0"/>
          </a:p>
          <a:p>
            <a:r>
              <a:rPr lang="en-US" dirty="0" smtClean="0"/>
              <a:t>Constantly updating content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</a:t>
            </a:r>
            <a:r>
              <a:rPr lang="en-US" sz="3200" dirty="0" smtClean="0"/>
              <a:t>YouTube videos covering the basics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New </a:t>
            </a:r>
            <a:r>
              <a:rPr lang="en-US" sz="3200" dirty="0"/>
              <a:t>AORO </a:t>
            </a:r>
            <a:r>
              <a:rPr lang="en-US" sz="3200" dirty="0" smtClean="0"/>
              <a:t>Guidebook for agencies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</a:t>
            </a:r>
            <a:r>
              <a:rPr lang="en-US" sz="3200" dirty="0" smtClean="0"/>
              <a:t>Sample affidavit forms for agencies</a:t>
            </a:r>
          </a:p>
          <a:p>
            <a:r>
              <a:rPr lang="en-US" dirty="0" smtClean="0"/>
              <a:t>Suggestions welcome</a:t>
            </a:r>
          </a:p>
        </p:txBody>
      </p:sp>
    </p:spTree>
    <p:extLst>
      <p:ext uri="{BB962C8B-B14F-4D97-AF65-F5344CB8AC3E}">
        <p14:creationId xmlns:p14="http://schemas.microsoft.com/office/powerpoint/2010/main" val="189737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Ask Questions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Call </a:t>
            </a:r>
            <a:r>
              <a:rPr lang="en-US" b="1" u="sng" dirty="0" smtClean="0"/>
              <a:t>the OOR </a:t>
            </a:r>
            <a:r>
              <a:rPr lang="en-US" b="1" u="sng" dirty="0" smtClean="0"/>
              <a:t>with questions</a:t>
            </a:r>
            <a:endParaRPr lang="en-US" b="1" u="sng" dirty="0" smtClean="0"/>
          </a:p>
          <a:p>
            <a:r>
              <a:rPr lang="en-US" dirty="0" smtClean="0"/>
              <a:t>717-346-9903</a:t>
            </a:r>
          </a:p>
          <a:p>
            <a:r>
              <a:rPr lang="en-US" dirty="0" smtClean="0"/>
              <a:t>openrecords@pa.gov</a:t>
            </a:r>
            <a:endParaRPr lang="en-US" dirty="0" smtClean="0"/>
          </a:p>
          <a:p>
            <a:r>
              <a:rPr lang="en-US" dirty="0" smtClean="0"/>
              <a:t>We answer questions from agen</a:t>
            </a:r>
            <a:r>
              <a:rPr lang="en-US" dirty="0" smtClean="0"/>
              <a:t>cies (and their solicitors) and requesters every day</a:t>
            </a:r>
            <a:endParaRPr lang="en-US" sz="3200" dirty="0" smtClean="0"/>
          </a:p>
          <a:p>
            <a:r>
              <a:rPr lang="en-US" dirty="0" smtClean="0"/>
              <a:t>May not be able to comment on specific issues, but we can provide general advice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3003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OOR’s Mediation Program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Goal: Resolve more cases informally</a:t>
            </a:r>
          </a:p>
          <a:p>
            <a:r>
              <a:rPr lang="en-US" dirty="0" smtClean="0"/>
              <a:t>&gt; </a:t>
            </a:r>
            <a:r>
              <a:rPr lang="en-US" b="1" dirty="0" smtClean="0">
                <a:solidFill>
                  <a:srgbClr val="FF0000"/>
                </a:solidFill>
              </a:rPr>
              <a:t>50 cases </a:t>
            </a:r>
            <a:r>
              <a:rPr lang="en-US" dirty="0" smtClean="0"/>
              <a:t>referred to mediation in 2016.</a:t>
            </a:r>
          </a:p>
          <a:p>
            <a:r>
              <a:rPr lang="en-US" dirty="0" smtClean="0"/>
              <a:t>Both sides agree to confidentiality.</a:t>
            </a:r>
          </a:p>
          <a:p>
            <a:r>
              <a:rPr lang="en-US" dirty="0" smtClean="0"/>
              <a:t>OOR provides trained mediator.</a:t>
            </a:r>
          </a:p>
          <a:p>
            <a:r>
              <a:rPr lang="en-US" dirty="0" smtClean="0"/>
              <a:t>If mediation successful, appeal is withdrawn.</a:t>
            </a:r>
          </a:p>
          <a:p>
            <a:r>
              <a:rPr lang="en-US" dirty="0" smtClean="0"/>
              <a:t>There’s no harm in agreeing to mediation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Worst-case scenario: FD is slightly delayed</a:t>
            </a:r>
          </a:p>
        </p:txBody>
      </p:sp>
    </p:spTree>
    <p:extLst>
      <p:ext uri="{BB962C8B-B14F-4D97-AF65-F5344CB8AC3E}">
        <p14:creationId xmlns:p14="http://schemas.microsoft.com/office/powerpoint/2010/main" val="411340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Training from the OOR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Training on the RTKL &amp; Sunshine Act</a:t>
            </a:r>
          </a:p>
          <a:p>
            <a:r>
              <a:rPr lang="en-US" dirty="0" smtClean="0"/>
              <a:t>OOR website filled with information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</a:t>
            </a:r>
            <a:r>
              <a:rPr lang="en-US" sz="3200" dirty="0" smtClean="0">
                <a:hlinkClick r:id="rId2"/>
              </a:rPr>
              <a:t>www.openrecords.pa.gov</a:t>
            </a:r>
            <a:endParaRPr lang="en-US" sz="3200" dirty="0"/>
          </a:p>
          <a:p>
            <a:r>
              <a:rPr lang="en-US" sz="3200" dirty="0" smtClean="0"/>
              <a:t>YouTube videos &amp; </a:t>
            </a:r>
            <a:r>
              <a:rPr lang="en-US" sz="3200" dirty="0" smtClean="0"/>
              <a:t>podcast</a:t>
            </a:r>
          </a:p>
          <a:p>
            <a:r>
              <a:rPr lang="en-US" sz="3200" dirty="0" smtClean="0"/>
              <a:t>On-site </a:t>
            </a:r>
            <a:r>
              <a:rPr lang="en-US" sz="3200" dirty="0" smtClean="0"/>
              <a:t>training: basics, recent cases &amp; more</a:t>
            </a:r>
            <a:endParaRPr lang="en-US" sz="32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Details on OOR website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Or call George Spiess, 717-346-9903</a:t>
            </a:r>
            <a:endParaRPr lang="en-US" sz="3200" dirty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87420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/>
              <a:t>THANK YOU</a:t>
            </a:r>
            <a:endParaRPr lang="en-US" sz="2800" i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2061</TotalTime>
  <Words>656</Words>
  <Application>Microsoft Office PowerPoint</Application>
  <PresentationFormat>On-screen Show (4:3)</PresentationFormat>
  <Paragraphs>106</Paragraphs>
  <Slides>17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Worksheet</vt:lpstr>
      <vt:lpstr>Union County Assoc. of Twp. Officials October 20, 2016</vt:lpstr>
      <vt:lpstr>Right-to-Know Law Basics</vt:lpstr>
      <vt:lpstr>What is a Record?</vt:lpstr>
      <vt:lpstr>Records Take Many Shapes</vt:lpstr>
      <vt:lpstr>Who Must Respond to Requests?</vt:lpstr>
      <vt:lpstr>Record Retention</vt:lpstr>
      <vt:lpstr>Office of Open Records</vt:lpstr>
      <vt:lpstr>Office of Open Records</vt:lpstr>
      <vt:lpstr>OOR - Appeals Filed in 2015</vt:lpstr>
      <vt:lpstr>OOR Caseload</vt:lpstr>
      <vt:lpstr>Local Agency Appeals in 2015</vt:lpstr>
      <vt:lpstr>State Agency Appeals in 2015</vt:lpstr>
      <vt:lpstr>Office of Open Records</vt:lpstr>
      <vt:lpstr>Ask Questions</vt:lpstr>
      <vt:lpstr>OOR’s Mediation Program</vt:lpstr>
      <vt:lpstr>Training from the OOR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Erik Arneson</cp:lastModifiedBy>
  <cp:revision>72</cp:revision>
  <cp:lastPrinted>2016-09-12T16:48:10Z</cp:lastPrinted>
  <dcterms:created xsi:type="dcterms:W3CDTF">2015-06-09T13:12:04Z</dcterms:created>
  <dcterms:modified xsi:type="dcterms:W3CDTF">2016-10-18T17:48:17Z</dcterms:modified>
</cp:coreProperties>
</file>