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339" r:id="rId3"/>
    <p:sldId id="346" r:id="rId4"/>
    <p:sldId id="356" r:id="rId5"/>
    <p:sldId id="353" r:id="rId6"/>
    <p:sldId id="354" r:id="rId7"/>
    <p:sldId id="294" r:id="rId8"/>
    <p:sldId id="355" r:id="rId9"/>
    <p:sldId id="358" r:id="rId10"/>
    <p:sldId id="364" r:id="rId11"/>
    <p:sldId id="365" r:id="rId12"/>
    <p:sldId id="359" r:id="rId13"/>
    <p:sldId id="357" r:id="rId14"/>
    <p:sldId id="360" r:id="rId15"/>
    <p:sldId id="361" r:id="rId16"/>
    <p:sldId id="362" r:id="rId17"/>
    <p:sldId id="363" r:id="rId18"/>
    <p:sldId id="307" r:id="rId19"/>
    <p:sldId id="29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11/16/2016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11/16/2016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Office of Open Records Mediation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November 16, 2016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Created </a:t>
            </a:r>
            <a:r>
              <a:rPr lang="en-US" b="1" u="sng" dirty="0"/>
              <a:t>by </a:t>
            </a:r>
            <a:r>
              <a:rPr lang="en-US" b="1" u="sng" dirty="0" smtClean="0"/>
              <a:t>RTKL: Independent &amp; quasi-judicial</a:t>
            </a:r>
          </a:p>
          <a:p>
            <a:r>
              <a:rPr lang="en-US" dirty="0" smtClean="0"/>
              <a:t>Decide appeals filed by people denied access to records by government agencies</a:t>
            </a:r>
          </a:p>
          <a:p>
            <a:r>
              <a:rPr lang="en-US" b="1" dirty="0" smtClean="0"/>
              <a:t>18 total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Executive Director &amp; Deputy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12 Attorneys</a:t>
            </a:r>
            <a:endParaRPr lang="en-US" sz="32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Chief of Training &amp; Outreach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3 Administrative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705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Initiatives in 2016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Making more information public more quickly</a:t>
            </a:r>
          </a:p>
          <a:p>
            <a:r>
              <a:rPr lang="en-US" dirty="0" smtClean="0"/>
              <a:t>Email subscriptions – sign up at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2 Lists: daily digest of FDs &amp; general updates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352800"/>
            <a:ext cx="6456366" cy="310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07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Initiatives in 2016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Where to sign up for email updates</a:t>
            </a:r>
          </a:p>
          <a:p>
            <a:r>
              <a:rPr lang="en-US" dirty="0" smtClean="0"/>
              <a:t>“Contact” tab at OOR website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87" y="2819400"/>
            <a:ext cx="855820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7467600" y="4076700"/>
            <a:ext cx="1143000" cy="1905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467600" y="3124200"/>
            <a:ext cx="6858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33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Initiatives in 2016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Making more information public more quickly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OpenRecordsPA</a:t>
            </a:r>
            <a:r>
              <a:rPr lang="en-US" dirty="0" smtClean="0"/>
              <a:t> – Twitter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New FDs and court updates – automatic tweets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36420"/>
            <a:ext cx="7198456" cy="268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48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Initiatives in 2016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Making more information public more quickly</a:t>
            </a:r>
          </a:p>
          <a:p>
            <a:r>
              <a:rPr lang="en-US" dirty="0" smtClean="0"/>
              <a:t>Fee structure review used email &amp; Twitter</a:t>
            </a:r>
          </a:p>
          <a:p>
            <a:r>
              <a:rPr lang="en-US" dirty="0" smtClean="0"/>
              <a:t>YouTube Channel – Office of Open Records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352800"/>
            <a:ext cx="4572000" cy="343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23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One of my goals is to simplify the RTK process for agencies &amp; requesters.</a:t>
            </a:r>
          </a:p>
          <a:p>
            <a:r>
              <a:rPr lang="en-US" dirty="0" smtClean="0">
                <a:hlinkClick r:id="rId2"/>
              </a:rPr>
              <a:t>http://openrecords.pa.gov</a:t>
            </a:r>
            <a:endParaRPr lang="en-US" dirty="0" smtClean="0"/>
          </a:p>
          <a:p>
            <a:r>
              <a:rPr lang="en-US" dirty="0" smtClean="0"/>
              <a:t>Constantly updating content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Citizens’ Guide to the RTKL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AORO Guidebook for agencies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Sample affidavits for agencies</a:t>
            </a:r>
          </a:p>
        </p:txBody>
      </p:sp>
    </p:spTree>
    <p:extLst>
      <p:ext uri="{BB962C8B-B14F-4D97-AF65-F5344CB8AC3E}">
        <p14:creationId xmlns:p14="http://schemas.microsoft.com/office/powerpoint/2010/main" val="18973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b="1" dirty="0" smtClean="0"/>
              <a:t>62 cases </a:t>
            </a:r>
            <a:r>
              <a:rPr lang="en-US" dirty="0" smtClean="0"/>
              <a:t>referred to mediation so far in 2016</a:t>
            </a:r>
          </a:p>
          <a:p>
            <a:r>
              <a:rPr lang="en-US" dirty="0" smtClean="0"/>
              <a:t>Both sides agree to confidentiality</a:t>
            </a:r>
          </a:p>
          <a:p>
            <a:r>
              <a:rPr lang="en-US" dirty="0" smtClean="0"/>
              <a:t>OOR provides trained mediator</a:t>
            </a:r>
          </a:p>
          <a:p>
            <a:r>
              <a:rPr lang="en-US" dirty="0" smtClean="0"/>
              <a:t>If mediation successful, appeal is withdrawn</a:t>
            </a:r>
          </a:p>
          <a:p>
            <a:r>
              <a:rPr lang="en-US" dirty="0" smtClean="0"/>
              <a:t>There’s no harm in agreeing to mediation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276988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How to request mediation</a:t>
            </a:r>
          </a:p>
          <a:p>
            <a:r>
              <a:rPr lang="en-US" dirty="0" smtClean="0"/>
              <a:t>When filing an appeal, a requester </a:t>
            </a:r>
            <a:r>
              <a:rPr lang="en-US" dirty="0"/>
              <a:t>can check </a:t>
            </a:r>
            <a:r>
              <a:rPr lang="en-US" dirty="0" smtClean="0"/>
              <a:t>a box: “I’m </a:t>
            </a:r>
            <a:r>
              <a:rPr lang="en-US" dirty="0"/>
              <a:t>interested in </a:t>
            </a:r>
            <a:r>
              <a:rPr lang="en-US" dirty="0" smtClean="0"/>
              <a:t>mediation”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 smtClean="0"/>
              <a:t>This </a:t>
            </a:r>
            <a:r>
              <a:rPr lang="en-US" i="1" dirty="0"/>
              <a:t>stays the initial OOR deadline for the issuance </a:t>
            </a:r>
            <a:r>
              <a:rPr lang="en-US" i="1"/>
              <a:t>of </a:t>
            </a:r>
            <a:r>
              <a:rPr lang="en-US" i="1" smtClean="0"/>
              <a:t>the FD</a:t>
            </a:r>
            <a:r>
              <a:rPr lang="en-US" i="1" dirty="0" smtClean="0"/>
              <a:t>. </a:t>
            </a:r>
            <a:r>
              <a:rPr lang="en-US" i="1" dirty="0"/>
              <a:t>If mediation is unsuccessful, the OOR has 30 days from </a:t>
            </a:r>
            <a:r>
              <a:rPr lang="en-US" i="1" dirty="0" smtClean="0"/>
              <a:t>end of mediation </a:t>
            </a:r>
            <a:r>
              <a:rPr lang="en-US" i="1" dirty="0"/>
              <a:t>process to issue </a:t>
            </a:r>
            <a:r>
              <a:rPr lang="en-US" i="1" dirty="0" smtClean="0"/>
              <a:t>the FD.</a:t>
            </a:r>
            <a:endParaRPr lang="en-US" dirty="0" smtClean="0"/>
          </a:p>
          <a:p>
            <a:r>
              <a:rPr lang="en-US" dirty="0" smtClean="0"/>
              <a:t>If requester is interested, OOR contacts agency</a:t>
            </a:r>
          </a:p>
          <a:p>
            <a:r>
              <a:rPr lang="en-US" dirty="0" smtClean="0"/>
              <a:t>Both </a:t>
            </a:r>
            <a:r>
              <a:rPr lang="en-US" dirty="0"/>
              <a:t>parties must agree, in </a:t>
            </a:r>
            <a:r>
              <a:rPr lang="en-US" dirty="0" smtClean="0"/>
              <a:t>writing</a:t>
            </a:r>
          </a:p>
          <a:p>
            <a:r>
              <a:rPr lang="en-US" sz="3200" dirty="0" smtClean="0"/>
              <a:t>Mediation can also be requested at any point during an appeal</a:t>
            </a:r>
          </a:p>
        </p:txBody>
      </p:sp>
    </p:spTree>
    <p:extLst>
      <p:ext uri="{BB962C8B-B14F-4D97-AF65-F5344CB8AC3E}">
        <p14:creationId xmlns:p14="http://schemas.microsoft.com/office/powerpoint/2010/main" val="361569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99358"/>
            <a:ext cx="7910706" cy="46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59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7505700" cy="2670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914400" y="2743200"/>
            <a:ext cx="228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4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What happens during mediation</a:t>
            </a:r>
          </a:p>
          <a:p>
            <a:r>
              <a:rPr lang="en-US" dirty="0"/>
              <a:t>Mediations </a:t>
            </a:r>
            <a:r>
              <a:rPr lang="en-US" dirty="0" smtClean="0"/>
              <a:t>conducted </a:t>
            </a:r>
            <a:r>
              <a:rPr lang="en-US" dirty="0"/>
              <a:t>by </a:t>
            </a:r>
            <a:r>
              <a:rPr lang="en-US" dirty="0" smtClean="0"/>
              <a:t>OOR mediator</a:t>
            </a:r>
          </a:p>
          <a:p>
            <a:r>
              <a:rPr lang="en-US" dirty="0" smtClean="0"/>
              <a:t>Most </a:t>
            </a:r>
            <a:r>
              <a:rPr lang="en-US" dirty="0"/>
              <a:t>often, </a:t>
            </a:r>
            <a:r>
              <a:rPr lang="en-US" dirty="0" smtClean="0"/>
              <a:t>sessions take </a:t>
            </a:r>
            <a:r>
              <a:rPr lang="en-US" dirty="0"/>
              <a:t>place via </a:t>
            </a:r>
            <a:r>
              <a:rPr lang="en-US" dirty="0" smtClean="0"/>
              <a:t>telephone</a:t>
            </a:r>
          </a:p>
          <a:p>
            <a:r>
              <a:rPr lang="en-US" dirty="0" smtClean="0"/>
              <a:t>When </a:t>
            </a:r>
            <a:r>
              <a:rPr lang="en-US" dirty="0"/>
              <a:t>convenient to the parties, a </a:t>
            </a:r>
            <a:r>
              <a:rPr lang="en-US" dirty="0" smtClean="0"/>
              <a:t>mediation session </a:t>
            </a:r>
            <a:r>
              <a:rPr lang="en-US" dirty="0"/>
              <a:t>may take place in </a:t>
            </a:r>
            <a:r>
              <a:rPr lang="en-US" dirty="0" smtClean="0"/>
              <a:t>person</a:t>
            </a:r>
          </a:p>
          <a:p>
            <a:r>
              <a:rPr lang="en-US" dirty="0" smtClean="0"/>
              <a:t>OOR may travel for in-person mediation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19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Confidentiality</a:t>
            </a:r>
          </a:p>
          <a:p>
            <a:r>
              <a:rPr lang="en-US" dirty="0"/>
              <a:t>Mediation sessions </a:t>
            </a:r>
            <a:r>
              <a:rPr lang="en-US" dirty="0" smtClean="0"/>
              <a:t>not </a:t>
            </a:r>
            <a:r>
              <a:rPr lang="en-US" dirty="0"/>
              <a:t>open to the </a:t>
            </a:r>
            <a:r>
              <a:rPr lang="en-US" dirty="0" smtClean="0"/>
              <a:t>public</a:t>
            </a:r>
          </a:p>
          <a:p>
            <a:r>
              <a:rPr lang="en-US" dirty="0" smtClean="0"/>
              <a:t>Nothing in mediation can be reported on</a:t>
            </a:r>
          </a:p>
          <a:p>
            <a:r>
              <a:rPr lang="en-US" dirty="0"/>
              <a:t>All discussions, negotiations </a:t>
            </a:r>
            <a:r>
              <a:rPr lang="en-US" dirty="0" smtClean="0"/>
              <a:t>&amp; materials </a:t>
            </a:r>
            <a:r>
              <a:rPr lang="en-US" dirty="0"/>
              <a:t>created </a:t>
            </a:r>
            <a:r>
              <a:rPr lang="en-US" dirty="0" smtClean="0"/>
              <a:t>for mediation </a:t>
            </a:r>
            <a:r>
              <a:rPr lang="en-US" dirty="0"/>
              <a:t>process are </a:t>
            </a:r>
            <a:r>
              <a:rPr lang="en-US" dirty="0" smtClean="0"/>
              <a:t>confidential</a:t>
            </a:r>
            <a:endParaRPr lang="en-US" dirty="0"/>
          </a:p>
          <a:p>
            <a:r>
              <a:rPr lang="en-US" dirty="0" smtClean="0"/>
              <a:t>If mediation successful, </a:t>
            </a:r>
            <a:r>
              <a:rPr lang="en-US" dirty="0"/>
              <a:t>r</a:t>
            </a:r>
            <a:r>
              <a:rPr lang="en-US" dirty="0" smtClean="0"/>
              <a:t>ecords may be used for news stories &amp; appeal is withdrawn</a:t>
            </a:r>
          </a:p>
          <a:p>
            <a:r>
              <a:rPr lang="en-US" dirty="0" smtClean="0"/>
              <a:t>If mediation is unsuccessful, appeal transferred to different OOR Appeals Officer</a:t>
            </a:r>
          </a:p>
        </p:txBody>
      </p:sp>
    </p:spTree>
    <p:extLst>
      <p:ext uri="{BB962C8B-B14F-4D97-AF65-F5344CB8AC3E}">
        <p14:creationId xmlns:p14="http://schemas.microsoft.com/office/powerpoint/2010/main" val="254397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What happens after mediation</a:t>
            </a:r>
          </a:p>
          <a:p>
            <a:r>
              <a:rPr lang="en-US" dirty="0" smtClean="0"/>
              <a:t>If appeal is withdrawn, OOR acknowledges that fact but does not decide merits</a:t>
            </a:r>
            <a:endParaRPr lang="en-US" dirty="0"/>
          </a:p>
          <a:p>
            <a:r>
              <a:rPr lang="en-US" dirty="0" smtClean="0"/>
              <a:t>If </a:t>
            </a:r>
            <a:r>
              <a:rPr lang="en-US" dirty="0"/>
              <a:t>mediation is </a:t>
            </a:r>
            <a:r>
              <a:rPr lang="en-US" dirty="0" smtClean="0"/>
              <a:t>unsuccessful</a:t>
            </a:r>
            <a:r>
              <a:rPr lang="en-US" dirty="0"/>
              <a:t>, </a:t>
            </a:r>
            <a:r>
              <a:rPr lang="en-US" dirty="0" smtClean="0"/>
              <a:t>traditional appeal </a:t>
            </a:r>
            <a:r>
              <a:rPr lang="en-US" dirty="0"/>
              <a:t>process </a:t>
            </a:r>
            <a:r>
              <a:rPr lang="en-US" dirty="0" smtClean="0"/>
              <a:t>begins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Both </a:t>
            </a:r>
            <a:r>
              <a:rPr lang="en-US" sz="3200" dirty="0"/>
              <a:t>parties </a:t>
            </a:r>
            <a:r>
              <a:rPr lang="en-US" sz="3200" dirty="0" smtClean="0"/>
              <a:t>can make </a:t>
            </a:r>
            <a:r>
              <a:rPr lang="en-US" sz="3200" dirty="0"/>
              <a:t>submissions to the </a:t>
            </a:r>
            <a:r>
              <a:rPr lang="en-US" sz="3200" dirty="0" smtClean="0"/>
              <a:t>OOR, which has 30 days to </a:t>
            </a:r>
            <a:r>
              <a:rPr lang="en-US" sz="3200" dirty="0"/>
              <a:t>issue </a:t>
            </a:r>
            <a:r>
              <a:rPr lang="en-US" sz="3200" dirty="0" smtClean="0"/>
              <a:t>an FD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268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Representation during mediation</a:t>
            </a:r>
          </a:p>
          <a:p>
            <a:r>
              <a:rPr lang="en-US" dirty="0" smtClean="0"/>
              <a:t>Parties </a:t>
            </a:r>
            <a:r>
              <a:rPr lang="en-US" i="1" dirty="0" smtClean="0"/>
              <a:t>may</a:t>
            </a:r>
            <a:r>
              <a:rPr lang="en-US" dirty="0" smtClean="0"/>
              <a:t> be represented by counsel in mediation – not necessary</a:t>
            </a:r>
            <a:endParaRPr lang="en-US" dirty="0"/>
          </a:p>
          <a:p>
            <a:r>
              <a:rPr lang="en-US" dirty="0" smtClean="0"/>
              <a:t>Any resolution proposed during mediation may be discussed with, e.g., the participant’s boss/editor or attorney before being finalized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9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Parties can communicate on their own</a:t>
            </a:r>
          </a:p>
          <a:p>
            <a:r>
              <a:rPr lang="en-US" dirty="0" smtClean="0"/>
              <a:t>Once OOR has facilitated the mediation, parties free to discuss case on their own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This often leads to positive results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1793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Mediation timeline</a:t>
            </a:r>
          </a:p>
          <a:p>
            <a:r>
              <a:rPr lang="en-US" dirty="0"/>
              <a:t>Some mediations resolved in a single call, others take many months</a:t>
            </a:r>
          </a:p>
          <a:p>
            <a:r>
              <a:rPr lang="en-US" dirty="0"/>
              <a:t>Either party can end mediation at any </a:t>
            </a:r>
            <a:r>
              <a:rPr lang="en-US" dirty="0" smtClean="0"/>
              <a:t>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15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OOR Training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OOR provides RTKL </a:t>
            </a:r>
            <a:r>
              <a:rPr lang="en-US" b="1" u="sng" dirty="0" smtClean="0"/>
              <a:t>&amp; Sunshine </a:t>
            </a:r>
            <a:r>
              <a:rPr lang="en-US" b="1" u="sng" dirty="0" smtClean="0"/>
              <a:t>Act training</a:t>
            </a:r>
          </a:p>
          <a:p>
            <a:r>
              <a:rPr lang="en-US" dirty="0" smtClean="0"/>
              <a:t>On-site </a:t>
            </a:r>
            <a:r>
              <a:rPr lang="en-US" dirty="0"/>
              <a:t>training: </a:t>
            </a:r>
            <a:r>
              <a:rPr lang="en-US" dirty="0" smtClean="0"/>
              <a:t>RTKL basics</a:t>
            </a:r>
            <a:r>
              <a:rPr lang="en-US" dirty="0"/>
              <a:t>, recent </a:t>
            </a:r>
            <a:r>
              <a:rPr lang="en-US" dirty="0" smtClean="0"/>
              <a:t>FDs and court cases </a:t>
            </a:r>
            <a:r>
              <a:rPr lang="en-US" dirty="0"/>
              <a:t>&amp; more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Custom training for specific audiences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Details on OOR 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/>
              <a:t> Or call George Spiess, 717-346-9903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742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3265</TotalTime>
  <Words>626</Words>
  <Application>Microsoft Office PowerPoint</Application>
  <PresentationFormat>On-screen Show (4:3)</PresentationFormat>
  <Paragraphs>101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Office of Open Records Mediation November 16, 2016</vt:lpstr>
      <vt:lpstr>Office of Open Records</vt:lpstr>
      <vt:lpstr>OOR Initiatives in 2016</vt:lpstr>
      <vt:lpstr>OOR Initiatives in 2016</vt:lpstr>
      <vt:lpstr>OOR Initiatives in 2016</vt:lpstr>
      <vt:lpstr>OOR Initiatives in 2016</vt:lpstr>
      <vt:lpstr>Office of Open Records</vt:lpstr>
      <vt:lpstr>OOR Mediation</vt:lpstr>
      <vt:lpstr>OOR Mediation</vt:lpstr>
      <vt:lpstr>OOR Mediation</vt:lpstr>
      <vt:lpstr>OOR Mediation</vt:lpstr>
      <vt:lpstr>OOR Mediation</vt:lpstr>
      <vt:lpstr>OOR Mediation</vt:lpstr>
      <vt:lpstr>OOR Mediation</vt:lpstr>
      <vt:lpstr>OOR Mediation</vt:lpstr>
      <vt:lpstr>OOR Mediation</vt:lpstr>
      <vt:lpstr>OOR Mediation</vt:lpstr>
      <vt:lpstr>OOR Training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114</cp:revision>
  <cp:lastPrinted>2016-09-12T16:48:10Z</cp:lastPrinted>
  <dcterms:created xsi:type="dcterms:W3CDTF">2015-06-09T13:12:04Z</dcterms:created>
  <dcterms:modified xsi:type="dcterms:W3CDTF">2016-11-16T20:56:19Z</dcterms:modified>
</cp:coreProperties>
</file>