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346" r:id="rId3"/>
    <p:sldId id="347" r:id="rId4"/>
    <p:sldId id="348" r:id="rId5"/>
    <p:sldId id="363" r:id="rId6"/>
    <p:sldId id="364" r:id="rId7"/>
    <p:sldId id="365" r:id="rId8"/>
    <p:sldId id="371" r:id="rId9"/>
    <p:sldId id="366" r:id="rId10"/>
    <p:sldId id="349" r:id="rId11"/>
    <p:sldId id="367" r:id="rId12"/>
    <p:sldId id="369" r:id="rId13"/>
    <p:sldId id="370" r:id="rId14"/>
    <p:sldId id="339" r:id="rId15"/>
    <p:sldId id="368" r:id="rId16"/>
    <p:sldId id="337" r:id="rId17"/>
    <p:sldId id="340" r:id="rId18"/>
    <p:sldId id="372" r:id="rId19"/>
    <p:sldId id="373" r:id="rId20"/>
    <p:sldId id="342" r:id="rId21"/>
    <p:sldId id="341" r:id="rId22"/>
    <p:sldId id="343" r:id="rId23"/>
    <p:sldId id="344" r:id="rId24"/>
    <p:sldId id="352" r:id="rId25"/>
    <p:sldId id="288" r:id="rId26"/>
    <p:sldId id="307" r:id="rId27"/>
    <p:sldId id="362" r:id="rId28"/>
    <p:sldId id="292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1/19/2017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1/19/2017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1.xlsx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2.xlsx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enrecords.pa.gov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pa.wordpress.com/" TargetMode="External"/><Relationship Id="rId2" Type="http://schemas.openxmlformats.org/officeDocument/2006/relationships/hyperlink" Target="http://openrecords.pa.gov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Doylestown Intelligencer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i="1" dirty="0" smtClean="0"/>
              <a:t>January 18, 2017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Right-to-Know Law Basics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All gov’t records </a:t>
            </a:r>
            <a:r>
              <a:rPr lang="en-US" b="1" u="sng" dirty="0" smtClean="0">
                <a:solidFill>
                  <a:srgbClr val="FF0000"/>
                </a:solidFill>
              </a:rPr>
              <a:t>presumed</a:t>
            </a:r>
            <a:r>
              <a:rPr lang="en-US" b="1" u="sng" dirty="0" smtClean="0"/>
              <a:t> to be public</a:t>
            </a:r>
          </a:p>
          <a:p>
            <a:r>
              <a:rPr lang="en-US" dirty="0" smtClean="0"/>
              <a:t>30 exceptions in the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Fewer apply to financial records &amp; </a:t>
            </a:r>
            <a:r>
              <a:rPr lang="en-US" dirty="0" err="1" smtClean="0"/>
              <a:t>agg</a:t>
            </a:r>
            <a:r>
              <a:rPr lang="en-US" dirty="0" smtClean="0"/>
              <a:t>. data</a:t>
            </a:r>
          </a:p>
          <a:p>
            <a:r>
              <a:rPr lang="en-US" dirty="0" smtClean="0"/>
              <a:t>Exceptions in other laws &amp; regulations</a:t>
            </a:r>
          </a:p>
          <a:p>
            <a:r>
              <a:rPr lang="en-US" dirty="0" smtClean="0"/>
              <a:t>Attorney-client privilege &amp; other privileges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Only those recognized by Pennsylvania courts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Not the “self-critical evaluation” privilege</a:t>
            </a:r>
          </a:p>
          <a:p>
            <a:r>
              <a:rPr lang="en-US" dirty="0" smtClean="0"/>
              <a:t>Can be made non-public by court order</a:t>
            </a:r>
          </a:p>
        </p:txBody>
      </p:sp>
    </p:spTree>
    <p:extLst>
      <p:ext uri="{BB962C8B-B14F-4D97-AF65-F5344CB8AC3E}">
        <p14:creationId xmlns:p14="http://schemas.microsoft.com/office/powerpoint/2010/main" val="257307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What is a Record?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 record is…</a:t>
            </a:r>
          </a:p>
          <a:p>
            <a:r>
              <a:rPr lang="en-US" dirty="0"/>
              <a:t>“information,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dirty="0"/>
              <a:t>that is created, received or retained pursuant to law or in connection with a transaction, business or activity of the </a:t>
            </a:r>
            <a:r>
              <a:rPr lang="en-US" dirty="0" smtClean="0"/>
              <a:t>agency”</a:t>
            </a:r>
          </a:p>
        </p:txBody>
      </p:sp>
    </p:spTree>
    <p:extLst>
      <p:ext uri="{BB962C8B-B14F-4D97-AF65-F5344CB8AC3E}">
        <p14:creationId xmlns:p14="http://schemas.microsoft.com/office/powerpoint/2010/main" val="134781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Records Take Many Shapes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The Right-to-Know Law…</a:t>
            </a:r>
          </a:p>
          <a:p>
            <a:r>
              <a:rPr lang="en-US" b="1" dirty="0" smtClean="0"/>
              <a:t>Doesn’t</a:t>
            </a:r>
            <a:r>
              <a:rPr lang="en-US" dirty="0" smtClean="0"/>
              <a:t> distinguish between formats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Email, paper, audio, video, etc.</a:t>
            </a:r>
          </a:p>
          <a:p>
            <a:r>
              <a:rPr lang="en-US" b="1" dirty="0" smtClean="0"/>
              <a:t>Doesn’t</a:t>
            </a:r>
            <a:r>
              <a:rPr lang="en-US" dirty="0" smtClean="0"/>
              <a:t> distinguish between agency devices &amp; personal devices</a:t>
            </a:r>
          </a:p>
          <a:p>
            <a:r>
              <a:rPr lang="en-US" dirty="0" smtClean="0"/>
              <a:t>It </a:t>
            </a:r>
            <a:r>
              <a:rPr lang="en-US" b="1" dirty="0" smtClean="0">
                <a:solidFill>
                  <a:srgbClr val="FF0000"/>
                </a:solidFill>
              </a:rPr>
              <a:t>only cares </a:t>
            </a:r>
            <a:r>
              <a:rPr lang="en-US" dirty="0" smtClean="0"/>
              <a:t>if the document / email / whatever is a “record” – and then if that record is a “public record”</a:t>
            </a:r>
          </a:p>
        </p:txBody>
      </p:sp>
    </p:spTree>
    <p:extLst>
      <p:ext uri="{BB962C8B-B14F-4D97-AF65-F5344CB8AC3E}">
        <p14:creationId xmlns:p14="http://schemas.microsoft.com/office/powerpoint/2010/main" val="165131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Records, Not Questions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Seek access to records, don’t ask questions</a:t>
            </a:r>
          </a:p>
          <a:p>
            <a:r>
              <a:rPr lang="en-US" dirty="0"/>
              <a:t>The </a:t>
            </a:r>
            <a:r>
              <a:rPr lang="en-US" dirty="0" smtClean="0"/>
              <a:t>RTKL gives access </a:t>
            </a:r>
            <a:r>
              <a:rPr lang="en-US" dirty="0"/>
              <a:t>to public </a:t>
            </a:r>
            <a:r>
              <a:rPr lang="en-US" dirty="0" smtClean="0"/>
              <a:t>records – it’s  not a way to ask questions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Why did the Chairman vote yes?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Why did Company A get this contract?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How many times were streets plowed in January?</a:t>
            </a:r>
          </a:p>
          <a:p>
            <a:r>
              <a:rPr lang="en-US" dirty="0" smtClean="0"/>
              <a:t>Agencies may deny RTK requests which ask questions</a:t>
            </a:r>
          </a:p>
        </p:txBody>
      </p:sp>
    </p:spTree>
    <p:extLst>
      <p:ext uri="{BB962C8B-B14F-4D97-AF65-F5344CB8AC3E}">
        <p14:creationId xmlns:p14="http://schemas.microsoft.com/office/powerpoint/2010/main" val="325549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How to File: Possession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Submit your request to the correct agency</a:t>
            </a:r>
          </a:p>
          <a:p>
            <a:r>
              <a:rPr lang="en-US" dirty="0" smtClean="0"/>
              <a:t>Submit RTK requests submitted to the agency that actually has the record</a:t>
            </a:r>
          </a:p>
          <a:p>
            <a:r>
              <a:rPr lang="en-US" dirty="0" smtClean="0"/>
              <a:t>Requests must be addressed to the Agency Open Records Officer (AORO)</a:t>
            </a:r>
          </a:p>
          <a:p>
            <a:r>
              <a:rPr lang="en-US" dirty="0" smtClean="0"/>
              <a:t>OOR maintains a list of AOROs on our website</a:t>
            </a:r>
          </a:p>
        </p:txBody>
      </p:sp>
    </p:spTree>
    <p:extLst>
      <p:ext uri="{BB962C8B-B14F-4D97-AF65-F5344CB8AC3E}">
        <p14:creationId xmlns:p14="http://schemas.microsoft.com/office/powerpoint/2010/main" val="169345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File: Using the 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Use the appropriate form to request records</a:t>
            </a:r>
          </a:p>
          <a:p>
            <a:r>
              <a:rPr lang="en-US" dirty="0" smtClean="0"/>
              <a:t>Agencies </a:t>
            </a:r>
            <a:r>
              <a:rPr lang="en-US" dirty="0"/>
              <a:t>may have their own form, but </a:t>
            </a:r>
            <a:r>
              <a:rPr lang="en-US" dirty="0" smtClean="0"/>
              <a:t>must accept </a:t>
            </a:r>
            <a:r>
              <a:rPr lang="en-US" dirty="0"/>
              <a:t>the </a:t>
            </a:r>
            <a:r>
              <a:rPr lang="en-US" dirty="0" smtClean="0"/>
              <a:t>OOR’s Uniform RTK Request Form</a:t>
            </a:r>
            <a:endParaRPr lang="en-US" dirty="0"/>
          </a:p>
          <a:p>
            <a:r>
              <a:rPr lang="en-US" dirty="0"/>
              <a:t>Be as specific as possible </a:t>
            </a:r>
            <a:r>
              <a:rPr lang="en-US" dirty="0" smtClean="0"/>
              <a:t>when describing </a:t>
            </a:r>
            <a:r>
              <a:rPr lang="en-US" dirty="0"/>
              <a:t>the </a:t>
            </a:r>
            <a:r>
              <a:rPr lang="en-US" dirty="0" smtClean="0"/>
              <a:t>records: </a:t>
            </a:r>
            <a:r>
              <a:rPr lang="en-US" dirty="0"/>
              <a:t>Subject, </a:t>
            </a:r>
            <a:r>
              <a:rPr lang="en-US" dirty="0" smtClean="0"/>
              <a:t>Dates</a:t>
            </a:r>
            <a:r>
              <a:rPr lang="en-US" dirty="0"/>
              <a:t>, </a:t>
            </a:r>
            <a:r>
              <a:rPr lang="en-US" dirty="0" smtClean="0"/>
              <a:t>From/To</a:t>
            </a:r>
            <a:r>
              <a:rPr lang="en-US" dirty="0"/>
              <a:t>, </a:t>
            </a:r>
            <a:r>
              <a:rPr lang="en-US" dirty="0" smtClean="0"/>
              <a:t>etc.</a:t>
            </a:r>
            <a:endParaRPr lang="en-US" dirty="0"/>
          </a:p>
          <a:p>
            <a:r>
              <a:rPr lang="en-US" dirty="0" smtClean="0"/>
              <a:t>Requests </a:t>
            </a:r>
            <a:r>
              <a:rPr lang="en-US" dirty="0"/>
              <a:t>can be </a:t>
            </a:r>
            <a:r>
              <a:rPr lang="en-US" dirty="0" smtClean="0"/>
              <a:t>emailed</a:t>
            </a:r>
            <a:r>
              <a:rPr lang="en-US" dirty="0"/>
              <a:t>, </a:t>
            </a:r>
            <a:r>
              <a:rPr lang="en-US" dirty="0" smtClean="0"/>
              <a:t>mailed, faxed, or </a:t>
            </a:r>
            <a:r>
              <a:rPr lang="en-US" dirty="0"/>
              <a:t>hand </a:t>
            </a:r>
            <a:r>
              <a:rPr lang="en-US" dirty="0" smtClean="0"/>
              <a:t>delivered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74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1371600"/>
            <a:ext cx="718185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File: Using the Form</a:t>
            </a:r>
          </a:p>
        </p:txBody>
      </p:sp>
    </p:spTree>
    <p:extLst>
      <p:ext uri="{BB962C8B-B14F-4D97-AF65-F5344CB8AC3E}">
        <p14:creationId xmlns:p14="http://schemas.microsoft.com/office/powerpoint/2010/main" val="129817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How to File: Using the Form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Answer all of the questions</a:t>
            </a:r>
            <a:endParaRPr lang="en-US" b="1" u="sng" dirty="0"/>
          </a:p>
          <a:p>
            <a:r>
              <a:rPr lang="en-US" dirty="0" smtClean="0"/>
              <a:t>Inspecting records vs. receiving copies</a:t>
            </a:r>
            <a:endParaRPr lang="en-US" dirty="0"/>
          </a:p>
          <a:p>
            <a:r>
              <a:rPr lang="en-US" dirty="0" smtClean="0"/>
              <a:t>Indicate format preference</a:t>
            </a:r>
            <a:endParaRPr lang="en-US" dirty="0"/>
          </a:p>
          <a:p>
            <a:r>
              <a:rPr lang="en-US" dirty="0"/>
              <a:t>Indicate </a:t>
            </a:r>
            <a:r>
              <a:rPr lang="en-US" dirty="0" smtClean="0"/>
              <a:t>cost restrictions or limits</a:t>
            </a:r>
          </a:p>
          <a:p>
            <a:r>
              <a:rPr lang="en-US" dirty="0"/>
              <a:t>Include good contact information – agencies may have </a:t>
            </a:r>
            <a:r>
              <a:rPr lang="en-US" dirty="0" smtClean="0"/>
              <a:t>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43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Who Must Respond to Requests?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Every government agency (state &amp; local) </a:t>
            </a:r>
            <a:r>
              <a:rPr lang="en-US" b="1" u="sng" dirty="0" smtClean="0">
                <a:solidFill>
                  <a:srgbClr val="FF0000"/>
                </a:solidFill>
              </a:rPr>
              <a:t>must</a:t>
            </a:r>
            <a:r>
              <a:rPr lang="en-US" b="1" u="sng" dirty="0" smtClean="0"/>
              <a:t> respond to RTK requests</a:t>
            </a:r>
          </a:p>
          <a:p>
            <a:r>
              <a:rPr lang="en-US" dirty="0" smtClean="0"/>
              <a:t>Every agency has an AORO</a:t>
            </a:r>
          </a:p>
          <a:p>
            <a:r>
              <a:rPr lang="en-US" dirty="0" smtClean="0"/>
              <a:t>Must respond </a:t>
            </a:r>
            <a:r>
              <a:rPr lang="en-US" b="1" dirty="0" smtClean="0"/>
              <a:t>within 5 business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Response must be in writing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Allow time for mailing</a:t>
            </a:r>
          </a:p>
          <a:p>
            <a:r>
              <a:rPr lang="en-US" dirty="0" smtClean="0"/>
              <a:t>Can extend the timeline by 30 calendar days</a:t>
            </a:r>
          </a:p>
          <a:p>
            <a:r>
              <a:rPr lang="en-US" dirty="0" smtClean="0"/>
              <a:t>Response: grant, deny, or a mix of both</a:t>
            </a:r>
          </a:p>
        </p:txBody>
      </p:sp>
    </p:spTree>
    <p:extLst>
      <p:ext uri="{BB962C8B-B14F-4D97-AF65-F5344CB8AC3E}">
        <p14:creationId xmlns:p14="http://schemas.microsoft.com/office/powerpoint/2010/main" val="217129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Agency Response: Extensions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Agencies can invoke a 30-day extension</a:t>
            </a:r>
          </a:p>
          <a:p>
            <a:r>
              <a:rPr lang="en-US" dirty="0"/>
              <a:t>Within the initial </a:t>
            </a:r>
            <a:r>
              <a:rPr lang="en-US" dirty="0" smtClean="0"/>
              <a:t>5-day </a:t>
            </a:r>
            <a:r>
              <a:rPr lang="en-US" dirty="0"/>
              <a:t>window, an agency can invoke a </a:t>
            </a:r>
            <a:r>
              <a:rPr lang="en-US" b="1" dirty="0"/>
              <a:t>30 calendar day </a:t>
            </a:r>
            <a:r>
              <a:rPr lang="en-US" dirty="0" smtClean="0"/>
              <a:t>extension</a:t>
            </a:r>
            <a:endParaRPr lang="en-US" dirty="0"/>
          </a:p>
          <a:p>
            <a:r>
              <a:rPr lang="en-US" dirty="0" smtClean="0"/>
              <a:t>You must be notified </a:t>
            </a:r>
            <a:r>
              <a:rPr lang="en-US" b="1" dirty="0" smtClean="0"/>
              <a:t>in </a:t>
            </a:r>
            <a:r>
              <a:rPr lang="en-US" b="1" dirty="0"/>
              <a:t>writing</a:t>
            </a:r>
            <a:r>
              <a:rPr lang="en-US" dirty="0"/>
              <a:t>, </a:t>
            </a:r>
            <a:r>
              <a:rPr lang="en-US" dirty="0" smtClean="0"/>
              <a:t>with a reason </a:t>
            </a:r>
            <a:r>
              <a:rPr lang="en-US" dirty="0"/>
              <a:t>and </a:t>
            </a:r>
            <a:r>
              <a:rPr lang="en-US" dirty="0" smtClean="0"/>
              <a:t>a date to expect </a:t>
            </a:r>
            <a:r>
              <a:rPr lang="en-US" dirty="0"/>
              <a:t>a </a:t>
            </a:r>
            <a:r>
              <a:rPr lang="en-US" dirty="0" smtClean="0"/>
              <a:t>response</a:t>
            </a:r>
            <a:endParaRPr lang="en-US" dirty="0"/>
          </a:p>
          <a:p>
            <a:r>
              <a:rPr lang="en-US" b="1" dirty="0"/>
              <a:t>Keep track of </a:t>
            </a:r>
            <a:r>
              <a:rPr lang="en-US" b="1" dirty="0" smtClean="0"/>
              <a:t>all dates &amp; deadlines</a:t>
            </a:r>
            <a:r>
              <a:rPr lang="en-US" dirty="0" smtClean="0"/>
              <a:t> </a:t>
            </a:r>
            <a:r>
              <a:rPr lang="en-US" dirty="0"/>
              <a:t>in case you need to </a:t>
            </a:r>
            <a:r>
              <a:rPr lang="en-US" dirty="0" smtClean="0"/>
              <a:t>appeal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26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Agency Response: Costs &amp; Format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The OOR has developed a fee schedule</a:t>
            </a:r>
          </a:p>
          <a:p>
            <a:r>
              <a:rPr lang="en-US" dirty="0" smtClean="0"/>
              <a:t>No </a:t>
            </a:r>
            <a:r>
              <a:rPr lang="en-US" dirty="0"/>
              <a:t>charge for electronic </a:t>
            </a:r>
            <a:r>
              <a:rPr lang="en-US" dirty="0" smtClean="0"/>
              <a:t>records</a:t>
            </a:r>
            <a:endParaRPr lang="en-US" dirty="0"/>
          </a:p>
          <a:p>
            <a:r>
              <a:rPr lang="en-US" dirty="0" smtClean="0"/>
              <a:t>Up </a:t>
            </a:r>
            <a:r>
              <a:rPr lang="en-US" dirty="0"/>
              <a:t>to $.25/page for </a:t>
            </a:r>
            <a:r>
              <a:rPr lang="en-US" dirty="0" smtClean="0"/>
              <a:t>hard copies</a:t>
            </a:r>
            <a:endParaRPr lang="en-US" dirty="0"/>
          </a:p>
          <a:p>
            <a:r>
              <a:rPr lang="en-US" dirty="0" smtClean="0"/>
              <a:t>Agencies do </a:t>
            </a:r>
            <a:r>
              <a:rPr lang="en-US" dirty="0"/>
              <a:t>not have to create a </a:t>
            </a:r>
            <a:r>
              <a:rPr lang="en-US" dirty="0" smtClean="0"/>
              <a:t>record</a:t>
            </a:r>
            <a:endParaRPr lang="en-US" dirty="0"/>
          </a:p>
          <a:p>
            <a:r>
              <a:rPr lang="en-US" dirty="0" smtClean="0"/>
              <a:t>Requesters can </a:t>
            </a:r>
            <a:r>
              <a:rPr lang="en-US" dirty="0"/>
              <a:t>photograph </a:t>
            </a:r>
            <a:r>
              <a:rPr lang="en-US" dirty="0" smtClean="0"/>
              <a:t>records</a:t>
            </a:r>
          </a:p>
          <a:p>
            <a:r>
              <a:rPr lang="en-US" dirty="0" smtClean="0"/>
              <a:t>Agencies only required to provide records </a:t>
            </a:r>
            <a:r>
              <a:rPr lang="en-US" dirty="0"/>
              <a:t>in </a:t>
            </a:r>
            <a:r>
              <a:rPr lang="en-US" dirty="0" smtClean="0"/>
              <a:t>existing </a:t>
            </a:r>
            <a:r>
              <a:rPr lang="en-US" dirty="0"/>
              <a:t>format (</a:t>
            </a:r>
            <a:r>
              <a:rPr lang="en-US" dirty="0" smtClean="0"/>
              <a:t>hard copy or electronic)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85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Agency Response: Denials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If an agency denies a request, it must:</a:t>
            </a:r>
          </a:p>
          <a:p>
            <a:r>
              <a:rPr lang="en-US" dirty="0" smtClean="0"/>
              <a:t>Provide the denial in writing</a:t>
            </a:r>
          </a:p>
          <a:p>
            <a:r>
              <a:rPr lang="en-US" dirty="0" smtClean="0"/>
              <a:t>Explain what records are being withheld</a:t>
            </a:r>
          </a:p>
          <a:p>
            <a:r>
              <a:rPr lang="en-US" dirty="0" smtClean="0"/>
              <a:t>Explain why records are being withheld</a:t>
            </a:r>
          </a:p>
          <a:p>
            <a:r>
              <a:rPr lang="en-US" dirty="0" smtClean="0"/>
              <a:t>Explain how to appeal the denial</a:t>
            </a:r>
          </a:p>
          <a:p>
            <a:r>
              <a:rPr lang="en-US" dirty="0" smtClean="0"/>
              <a:t>Failure to respond by the statutory deadline is a “deemed denial” and can be appealed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7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Office of Open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Created </a:t>
            </a:r>
            <a:r>
              <a:rPr lang="en-US" b="1" u="sng" dirty="0"/>
              <a:t>by </a:t>
            </a:r>
            <a:r>
              <a:rPr lang="en-US" b="1" u="sng" dirty="0" smtClean="0"/>
              <a:t>RTKL: Independent &amp; quasi-judicial</a:t>
            </a:r>
          </a:p>
          <a:p>
            <a:r>
              <a:rPr lang="en-US" dirty="0" smtClean="0"/>
              <a:t>Decide appeals filed by people denied access to records by government agencies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18 total staff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Executive Director &amp; Deputy Director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12 </a:t>
            </a:r>
            <a:r>
              <a:rPr lang="en-US" sz="3200" dirty="0"/>
              <a:t>Attorneys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Chief of Training &amp; Outreach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3 Administrative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705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Appealing a Denial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Most denials can be appealed to the OOR</a:t>
            </a:r>
          </a:p>
          <a:p>
            <a:r>
              <a:rPr lang="en-US" dirty="0"/>
              <a:t>If </a:t>
            </a:r>
            <a:r>
              <a:rPr lang="en-US" dirty="0" smtClean="0"/>
              <a:t>a request is </a:t>
            </a:r>
            <a:r>
              <a:rPr lang="en-US" dirty="0"/>
              <a:t>denied, </a:t>
            </a:r>
            <a:r>
              <a:rPr lang="en-US" dirty="0" smtClean="0"/>
              <a:t>an </a:t>
            </a:r>
            <a:r>
              <a:rPr lang="en-US" dirty="0"/>
              <a:t>appeal </a:t>
            </a:r>
            <a:r>
              <a:rPr lang="en-US" dirty="0" smtClean="0"/>
              <a:t>can be filed within </a:t>
            </a:r>
            <a:r>
              <a:rPr lang="en-US" dirty="0"/>
              <a:t>15 business </a:t>
            </a:r>
            <a:r>
              <a:rPr lang="en-US" dirty="0" smtClean="0"/>
              <a:t>days</a:t>
            </a:r>
            <a:endParaRPr lang="en-US" dirty="0"/>
          </a:p>
          <a:p>
            <a:r>
              <a:rPr lang="en-US" dirty="0"/>
              <a:t>Most appeals </a:t>
            </a:r>
            <a:r>
              <a:rPr lang="en-US" dirty="0" smtClean="0"/>
              <a:t>filed </a:t>
            </a:r>
            <a:r>
              <a:rPr lang="en-US" dirty="0"/>
              <a:t>with the </a:t>
            </a:r>
            <a:r>
              <a:rPr lang="en-US" dirty="0" smtClean="0"/>
              <a:t>OOR</a:t>
            </a:r>
          </a:p>
          <a:p>
            <a:pPr lvl="1"/>
            <a:r>
              <a:rPr lang="en-US" dirty="0" smtClean="0"/>
              <a:t>Not Attorney General, Auditor General, Treasurer</a:t>
            </a:r>
          </a:p>
          <a:p>
            <a:pPr lvl="1"/>
            <a:r>
              <a:rPr lang="en-US" dirty="0" smtClean="0"/>
              <a:t>Not General Assembly</a:t>
            </a:r>
          </a:p>
          <a:p>
            <a:pPr lvl="1"/>
            <a:r>
              <a:rPr lang="en-US" dirty="0" smtClean="0"/>
              <a:t>Denials </a:t>
            </a:r>
            <a:r>
              <a:rPr lang="en-US" dirty="0"/>
              <a:t>from local agencies based on criminal investigatory records </a:t>
            </a:r>
            <a:r>
              <a:rPr lang="en-US" dirty="0" smtClean="0"/>
              <a:t>appealed </a:t>
            </a:r>
            <a:r>
              <a:rPr lang="en-US" dirty="0"/>
              <a:t>to </a:t>
            </a:r>
            <a:r>
              <a:rPr lang="en-US" dirty="0" smtClean="0"/>
              <a:t>county DA</a:t>
            </a:r>
            <a:br>
              <a:rPr lang="en-US" dirty="0" smtClean="0"/>
            </a:br>
            <a:r>
              <a:rPr lang="en-US" dirty="0" smtClean="0"/>
              <a:t>(but PSP denials appealed to OOR)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26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Criminal Investigative Records of a</a:t>
            </a:r>
            <a:br>
              <a:rPr lang="en-US" sz="3200" dirty="0" smtClean="0">
                <a:latin typeface="Arial Black" panose="020B0A04020102020204" pitchFamily="34" charset="0"/>
              </a:rPr>
            </a:br>
            <a:r>
              <a:rPr lang="en-US" sz="3200" dirty="0" smtClean="0">
                <a:latin typeface="Arial Black" panose="020B0A04020102020204" pitchFamily="34" charset="0"/>
              </a:rPr>
              <a:t>Local Law Enforcement Agency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Section 503(d)(2):</a:t>
            </a:r>
          </a:p>
          <a:p>
            <a:r>
              <a:rPr lang="en-US" dirty="0" smtClean="0"/>
              <a:t>“The district attorney of a county shall designate one or more appeals officers to hear appeals … relating to access to criminal investigative records in possession of a local agency of that county.”</a:t>
            </a:r>
          </a:p>
          <a:p>
            <a:r>
              <a:rPr lang="en-US" dirty="0" smtClean="0"/>
              <a:t>OOR transfers such cases to the DA</a:t>
            </a:r>
          </a:p>
          <a:p>
            <a:r>
              <a:rPr lang="en-US" dirty="0" smtClean="0"/>
              <a:t>OOR hears cases involving PSP</a:t>
            </a:r>
          </a:p>
        </p:txBody>
      </p:sp>
    </p:spTree>
    <p:extLst>
      <p:ext uri="{BB962C8B-B14F-4D97-AF65-F5344CB8AC3E}">
        <p14:creationId xmlns:p14="http://schemas.microsoft.com/office/powerpoint/2010/main" val="236212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Appeal Process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OOR appeal process is simple</a:t>
            </a:r>
          </a:p>
          <a:p>
            <a:r>
              <a:rPr lang="en-US" dirty="0" smtClean="0"/>
              <a:t>Appeal can be filed using OOR’s online form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About 10 to 15 minutes to fill out</a:t>
            </a:r>
          </a:p>
          <a:p>
            <a:r>
              <a:rPr lang="en-US" dirty="0" smtClean="0"/>
              <a:t>No lawyer necessary</a:t>
            </a:r>
          </a:p>
          <a:p>
            <a:r>
              <a:rPr lang="en-US" dirty="0" smtClean="0"/>
              <a:t>OOR assigns Appeals Officer to oversee case</a:t>
            </a:r>
          </a:p>
          <a:p>
            <a:r>
              <a:rPr lang="en-US" dirty="0" smtClean="0"/>
              <a:t>Both sides can present evidence &amp; argument</a:t>
            </a:r>
          </a:p>
          <a:p>
            <a:r>
              <a:rPr lang="en-US" dirty="0" smtClean="0"/>
              <a:t>OOR has </a:t>
            </a:r>
            <a:r>
              <a:rPr lang="en-US" b="1" dirty="0" smtClean="0">
                <a:solidFill>
                  <a:srgbClr val="FF0000"/>
                </a:solidFill>
              </a:rPr>
              <a:t>30 days </a:t>
            </a:r>
            <a:r>
              <a:rPr lang="en-US" dirty="0" smtClean="0"/>
              <a:t>to issue Final Determination</a:t>
            </a:r>
          </a:p>
        </p:txBody>
      </p:sp>
    </p:spTree>
    <p:extLst>
      <p:ext uri="{BB962C8B-B14F-4D97-AF65-F5344CB8AC3E}">
        <p14:creationId xmlns:p14="http://schemas.microsoft.com/office/powerpoint/2010/main" val="389930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Online OOR Appeal Form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3999"/>
            <a:ext cx="8305800" cy="487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423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Online OOR Appeal Form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798"/>
            <a:ext cx="8153400" cy="5140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92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- Appeals Filed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2,926 appeals filed w/ OOR in 2015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2375441"/>
              </p:ext>
            </p:extLst>
          </p:nvPr>
        </p:nvGraphicFramePr>
        <p:xfrm>
          <a:off x="1676400" y="2209800"/>
          <a:ext cx="5932487" cy="378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Worksheet" r:id="rId4" imgW="5848378" imgH="3571830" progId="Excel.Sheet.12">
                  <p:embed/>
                </p:oleObj>
              </mc:Choice>
              <mc:Fallback>
                <p:oleObj name="Worksheet" r:id="rId4" imgW="5848378" imgH="357183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209800"/>
                        <a:ext cx="5932487" cy="378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994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Caseload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Thousands of RTK appeals are filed every year</a:t>
            </a:r>
          </a:p>
          <a:p>
            <a:r>
              <a:rPr lang="en-US" dirty="0" smtClean="0"/>
              <a:t>In 2015, OOR heard </a:t>
            </a:r>
            <a:r>
              <a:rPr lang="en-US" b="1" dirty="0" smtClean="0">
                <a:solidFill>
                  <a:srgbClr val="FF0000"/>
                </a:solidFill>
              </a:rPr>
              <a:t>2,926 appeals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That’s total appeals, not total requests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 smtClean="0"/>
              <a:t>No central database of # of requests</a:t>
            </a:r>
          </a:p>
          <a:p>
            <a:r>
              <a:rPr lang="en-US" dirty="0" smtClean="0"/>
              <a:t>Of the appeals, 61.3% involved local agencies</a:t>
            </a:r>
          </a:p>
        </p:txBody>
      </p:sp>
    </p:spTree>
    <p:extLst>
      <p:ext uri="{BB962C8B-B14F-4D97-AF65-F5344CB8AC3E}">
        <p14:creationId xmlns:p14="http://schemas.microsoft.com/office/powerpoint/2010/main" val="208332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Local Agency Appeals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746575" cy="498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191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State Agency Appeals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1,132 appeals involving state agencies in 2015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614062"/>
              </p:ext>
            </p:extLst>
          </p:nvPr>
        </p:nvGraphicFramePr>
        <p:xfrm>
          <a:off x="685800" y="2133600"/>
          <a:ext cx="765430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Worksheet" r:id="rId4" imgW="5515034" imgH="2962170" progId="Excel.Sheet.12">
                  <p:embed/>
                </p:oleObj>
              </mc:Choice>
              <mc:Fallback>
                <p:oleObj name="Worksheet" r:id="rId4" imgW="5515034" imgH="296217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7654303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601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Other RTKL-Related Legislation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Other </a:t>
            </a:r>
            <a:r>
              <a:rPr lang="en-US" b="1" u="sng" dirty="0" smtClean="0">
                <a:solidFill>
                  <a:srgbClr val="FF0000"/>
                </a:solidFill>
              </a:rPr>
              <a:t>bills &amp; recent laws</a:t>
            </a:r>
            <a:r>
              <a:rPr lang="en-US" b="1" u="sng" dirty="0" smtClean="0"/>
              <a:t> w/ RTK issues:</a:t>
            </a:r>
          </a:p>
          <a:p>
            <a:r>
              <a:rPr lang="en-US" dirty="0" smtClean="0"/>
              <a:t>Medical Marijuana</a:t>
            </a:r>
          </a:p>
          <a:p>
            <a:r>
              <a:rPr lang="en-US" dirty="0" smtClean="0"/>
              <a:t>Uber / Lyft</a:t>
            </a:r>
          </a:p>
          <a:p>
            <a:r>
              <a:rPr lang="en-US" dirty="0" smtClean="0"/>
              <a:t>Police shootings (when names are released)</a:t>
            </a:r>
          </a:p>
          <a:p>
            <a:r>
              <a:rPr lang="en-US" dirty="0" smtClean="0"/>
              <a:t>Coroner’s records (manner &amp; cause of death)</a:t>
            </a:r>
          </a:p>
          <a:p>
            <a:r>
              <a:rPr lang="en-US" dirty="0" smtClean="0"/>
              <a:t>Names of lottery winners</a:t>
            </a:r>
          </a:p>
          <a:p>
            <a:r>
              <a:rPr lang="en-US" dirty="0" err="1" smtClean="0"/>
              <a:t>Bodycam</a:t>
            </a:r>
            <a:r>
              <a:rPr lang="en-US" dirty="0" smtClean="0"/>
              <a:t> recordings</a:t>
            </a:r>
          </a:p>
        </p:txBody>
      </p:sp>
    </p:spTree>
    <p:extLst>
      <p:ext uri="{BB962C8B-B14F-4D97-AF65-F5344CB8AC3E}">
        <p14:creationId xmlns:p14="http://schemas.microsoft.com/office/powerpoint/2010/main" val="419959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OOR’s Mediation Program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Goal: Resolve more cases informally</a:t>
            </a:r>
          </a:p>
          <a:p>
            <a:r>
              <a:rPr lang="en-US" dirty="0" smtClean="0"/>
              <a:t>&gt; </a:t>
            </a:r>
            <a:r>
              <a:rPr lang="en-US" b="1" dirty="0" smtClean="0">
                <a:solidFill>
                  <a:srgbClr val="FF0000"/>
                </a:solidFill>
              </a:rPr>
              <a:t>50 cases </a:t>
            </a:r>
            <a:r>
              <a:rPr lang="en-US" dirty="0" smtClean="0"/>
              <a:t>referred to mediation in 2016</a:t>
            </a:r>
          </a:p>
          <a:p>
            <a:r>
              <a:rPr lang="en-US" dirty="0" smtClean="0"/>
              <a:t>Both sides agree to confidentiality</a:t>
            </a:r>
          </a:p>
          <a:p>
            <a:r>
              <a:rPr lang="en-US" dirty="0" smtClean="0"/>
              <a:t>OOR provides trained mediator</a:t>
            </a:r>
          </a:p>
          <a:p>
            <a:r>
              <a:rPr lang="en-US" dirty="0" smtClean="0"/>
              <a:t>If mediation successful, appeal is withdrawn</a:t>
            </a:r>
          </a:p>
          <a:p>
            <a:r>
              <a:rPr lang="en-US" dirty="0" smtClean="0"/>
              <a:t>There’s no harm in agreeing to mediation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Worst-case scenario: FD is slightly delayed</a:t>
            </a:r>
          </a:p>
        </p:txBody>
      </p:sp>
    </p:spTree>
    <p:extLst>
      <p:ext uri="{BB962C8B-B14F-4D97-AF65-F5344CB8AC3E}">
        <p14:creationId xmlns:p14="http://schemas.microsoft.com/office/powerpoint/2010/main" val="14703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Training from the OOR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Training on the RTKL &amp; Sunshine Act</a:t>
            </a:r>
          </a:p>
          <a:p>
            <a:r>
              <a:rPr lang="en-US" dirty="0" smtClean="0"/>
              <a:t>OOR website filled with information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</a:t>
            </a:r>
            <a:r>
              <a:rPr lang="en-US" sz="3200" dirty="0" smtClean="0">
                <a:hlinkClick r:id="rId2"/>
              </a:rPr>
              <a:t>www.openrecords.pa.gov</a:t>
            </a:r>
            <a:endParaRPr lang="en-US" sz="3200" dirty="0"/>
          </a:p>
          <a:p>
            <a:r>
              <a:rPr lang="en-US" dirty="0" smtClean="0"/>
              <a:t>On-site </a:t>
            </a:r>
            <a:r>
              <a:rPr lang="en-US" dirty="0"/>
              <a:t>training: basics, recent cases &amp; more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Details on OOR 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Or call George Spiess, 717-346-9903</a:t>
            </a:r>
            <a:endParaRPr lang="en-US" sz="3200" dirty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87420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Resources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u="sng" dirty="0" smtClean="0"/>
              <a:t>Website, Twitter, Email Lists &amp; More</a:t>
            </a:r>
          </a:p>
          <a:p>
            <a:r>
              <a:rPr lang="en-US" sz="3200" dirty="0" smtClean="0"/>
              <a:t>Web: </a:t>
            </a:r>
            <a:r>
              <a:rPr lang="en-US" sz="3200" dirty="0" smtClean="0">
                <a:hlinkClick r:id="rId2"/>
              </a:rPr>
              <a:t>http://openrecords.pa.gov</a:t>
            </a:r>
            <a:endParaRPr lang="en-US" sz="3200" dirty="0" smtClean="0"/>
          </a:p>
          <a:p>
            <a:r>
              <a:rPr lang="en-US" dirty="0" smtClean="0"/>
              <a:t>Blog</a:t>
            </a:r>
            <a:r>
              <a:rPr lang="en-US" dirty="0"/>
              <a:t>: </a:t>
            </a:r>
            <a:r>
              <a:rPr lang="en-US" dirty="0" smtClean="0">
                <a:hlinkClick r:id="rId3"/>
              </a:rPr>
              <a:t>http://openrecordspa.wordpress.com</a:t>
            </a:r>
            <a:endParaRPr lang="en-US" dirty="0" smtClean="0"/>
          </a:p>
          <a:p>
            <a:r>
              <a:rPr lang="en-US" sz="3200" dirty="0" smtClean="0"/>
              <a:t>Twitter: @</a:t>
            </a:r>
            <a:r>
              <a:rPr lang="en-US" sz="3200" dirty="0" err="1" smtClean="0"/>
              <a:t>OpenRecordsPA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Executive Director: </a:t>
            </a:r>
            <a:r>
              <a:rPr lang="en-US" sz="2800" dirty="0" smtClean="0"/>
              <a:t>@</a:t>
            </a:r>
            <a:r>
              <a:rPr lang="en-US" sz="2800" dirty="0" err="1" smtClean="0"/>
              <a:t>ErikOpenRecords</a:t>
            </a:r>
            <a:endParaRPr lang="en-US" sz="2800" dirty="0" smtClean="0"/>
          </a:p>
          <a:p>
            <a:r>
              <a:rPr lang="en-US" sz="3200" dirty="0" smtClean="0"/>
              <a:t>YouTube Channel</a:t>
            </a:r>
          </a:p>
          <a:p>
            <a:r>
              <a:rPr lang="en-US" sz="3200" dirty="0" smtClean="0"/>
              <a:t>Podcast on iTunes (Open Records in Pennsylvania)</a:t>
            </a:r>
          </a:p>
          <a:p>
            <a:r>
              <a:rPr lang="en-US" dirty="0" smtClean="0"/>
              <a:t>Email lists: Daily Digest of FDs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Sign up at website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80599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/>
              <a:t>THANK YOU</a:t>
            </a:r>
            <a:endParaRPr lang="en-US" sz="2800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2938</TotalTime>
  <Words>1101</Words>
  <Application>Microsoft Office PowerPoint</Application>
  <PresentationFormat>On-screen Show (4:3)</PresentationFormat>
  <Paragraphs>161</Paragraphs>
  <Slides>28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Worksheet</vt:lpstr>
      <vt:lpstr>Doylestown Intelligencer January 18, 2017</vt:lpstr>
      <vt:lpstr>Right-to-Know Law Basics</vt:lpstr>
      <vt:lpstr>What is a Record?</vt:lpstr>
      <vt:lpstr>Records Take Many Shapes</vt:lpstr>
      <vt:lpstr>Records, Not Questions</vt:lpstr>
      <vt:lpstr>How to File: Possession</vt:lpstr>
      <vt:lpstr>How to File: Using the Form</vt:lpstr>
      <vt:lpstr>How to File: Using the Form</vt:lpstr>
      <vt:lpstr>How to File: Using the Form</vt:lpstr>
      <vt:lpstr>Who Must Respond to Requests?</vt:lpstr>
      <vt:lpstr>Agency Response: Extensions</vt:lpstr>
      <vt:lpstr>Agency Response: Costs &amp; Format</vt:lpstr>
      <vt:lpstr>Agency Response: Denials</vt:lpstr>
      <vt:lpstr>Office of Open Records</vt:lpstr>
      <vt:lpstr>Appealing a Denial</vt:lpstr>
      <vt:lpstr>Criminal Investigative Records of a Local Law Enforcement Agency</vt:lpstr>
      <vt:lpstr>Appeal Process</vt:lpstr>
      <vt:lpstr>Online OOR Appeal Form</vt:lpstr>
      <vt:lpstr>Online OOR Appeal Form</vt:lpstr>
      <vt:lpstr>OOR - Appeals Filed in 2015</vt:lpstr>
      <vt:lpstr>OOR Caseload</vt:lpstr>
      <vt:lpstr>Local Agency Appeals in 2015</vt:lpstr>
      <vt:lpstr>State Agency Appeals in 2015</vt:lpstr>
      <vt:lpstr>Other RTKL-Related Legislation</vt:lpstr>
      <vt:lpstr>OOR’s Mediation Program</vt:lpstr>
      <vt:lpstr>Training from the OOR</vt:lpstr>
      <vt:lpstr>OOR Resources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Erik Arneson</cp:lastModifiedBy>
  <cp:revision>103</cp:revision>
  <cp:lastPrinted>2016-09-12T16:48:10Z</cp:lastPrinted>
  <dcterms:created xsi:type="dcterms:W3CDTF">2015-06-09T13:12:04Z</dcterms:created>
  <dcterms:modified xsi:type="dcterms:W3CDTF">2017-01-19T14:32:18Z</dcterms:modified>
</cp:coreProperties>
</file>