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346" r:id="rId3"/>
    <p:sldId id="347" r:id="rId4"/>
    <p:sldId id="348" r:id="rId5"/>
    <p:sldId id="349" r:id="rId6"/>
    <p:sldId id="350" r:id="rId7"/>
    <p:sldId id="339" r:id="rId8"/>
    <p:sldId id="340" r:id="rId9"/>
    <p:sldId id="342" r:id="rId10"/>
    <p:sldId id="341" r:id="rId11"/>
    <p:sldId id="343" r:id="rId12"/>
    <p:sldId id="344" r:id="rId13"/>
    <p:sldId id="337" r:id="rId14"/>
    <p:sldId id="315" r:id="rId15"/>
    <p:sldId id="354" r:id="rId16"/>
    <p:sldId id="333" r:id="rId17"/>
    <p:sldId id="329" r:id="rId18"/>
    <p:sldId id="325" r:id="rId19"/>
    <p:sldId id="331" r:id="rId20"/>
    <p:sldId id="338" r:id="rId21"/>
    <p:sldId id="288" r:id="rId22"/>
    <p:sldId id="353" r:id="rId23"/>
    <p:sldId id="29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1/23/2017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1/23/2017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pa.wordpress.com/" TargetMode="External"/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 err="1" smtClean="0"/>
              <a:t>Bodycams</a:t>
            </a:r>
            <a:r>
              <a:rPr lang="en-US" sz="3200" b="1" dirty="0" smtClean="0"/>
              <a:t> &amp; The Right-to-Know Law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January 27, 2017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Right-to-Know Law Basics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All</a:t>
            </a:r>
            <a:r>
              <a:rPr lang="en-US" b="1" u="sng" dirty="0" smtClean="0"/>
              <a:t> gov’t records </a:t>
            </a:r>
            <a:r>
              <a:rPr lang="en-US" b="1" u="sng" dirty="0" smtClean="0">
                <a:solidFill>
                  <a:srgbClr val="FF0000"/>
                </a:solidFill>
              </a:rPr>
              <a:t>presumed</a:t>
            </a:r>
            <a:r>
              <a:rPr lang="en-US" b="1" u="sng" dirty="0" smtClean="0"/>
              <a:t> to be public</a:t>
            </a:r>
          </a:p>
          <a:p>
            <a:r>
              <a:rPr lang="en-US" dirty="0" smtClean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Fewer apply to financial records &amp; </a:t>
            </a:r>
            <a:r>
              <a:rPr lang="en-US" dirty="0" err="1" smtClean="0"/>
              <a:t>agg</a:t>
            </a:r>
            <a:r>
              <a:rPr lang="en-US" dirty="0" smtClean="0"/>
              <a:t>. data</a:t>
            </a:r>
          </a:p>
          <a:p>
            <a:r>
              <a:rPr lang="en-US" dirty="0" smtClean="0"/>
              <a:t>Exceptions in other laws &amp; regulations</a:t>
            </a:r>
          </a:p>
          <a:p>
            <a:r>
              <a:rPr lang="en-US" dirty="0" smtClean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Only those recognized by Pennsylvania courts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Not the “self-critical evaluation” privilege</a:t>
            </a:r>
          </a:p>
          <a:p>
            <a:r>
              <a:rPr lang="en-US" dirty="0" smtClean="0"/>
              <a:t>Can be made non-public by court order</a:t>
            </a:r>
          </a:p>
        </p:txBody>
      </p:sp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What is a Record?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 record is…</a:t>
            </a:r>
          </a:p>
          <a:p>
            <a:r>
              <a:rPr lang="en-US" dirty="0"/>
              <a:t>“information,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/>
              <a:t>that is created, received or retained pursuant to law or in connection with a transaction, business or activity of the </a:t>
            </a:r>
            <a:r>
              <a:rPr lang="en-US" dirty="0" smtClean="0"/>
              <a:t>agency”</a:t>
            </a:r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Records Take Many Shapes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Right-to-Know Law…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emails, paper, audio or video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agency devices &amp; personal devices</a:t>
            </a:r>
          </a:p>
          <a:p>
            <a:r>
              <a:rPr lang="en-US" dirty="0" smtClean="0"/>
              <a:t>It </a:t>
            </a:r>
            <a:r>
              <a:rPr lang="en-US" b="1" dirty="0" smtClean="0">
                <a:solidFill>
                  <a:srgbClr val="FF0000"/>
                </a:solidFill>
              </a:rPr>
              <a:t>only cares </a:t>
            </a:r>
            <a:r>
              <a:rPr lang="en-US" dirty="0" smtClean="0"/>
              <a:t>if the document / email / whatever is a “record” – and then if that record is a “public record”</a:t>
            </a:r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Who Must Respond to Requests?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Every government agency (state &amp; local) </a:t>
            </a:r>
            <a:r>
              <a:rPr lang="en-US" b="1" u="sng" dirty="0" smtClean="0">
                <a:solidFill>
                  <a:srgbClr val="FF0000"/>
                </a:solidFill>
              </a:rPr>
              <a:t>must</a:t>
            </a:r>
            <a:r>
              <a:rPr lang="en-US" b="1" u="sng" dirty="0" smtClean="0"/>
              <a:t> respond to RTK requests</a:t>
            </a:r>
          </a:p>
          <a:p>
            <a:r>
              <a:rPr lang="en-US" dirty="0" smtClean="0"/>
              <a:t>Every agency has an Open Records Officer</a:t>
            </a:r>
          </a:p>
          <a:p>
            <a:r>
              <a:rPr lang="en-US" dirty="0" smtClean="0"/>
              <a:t>Must respond within 5 business days</a:t>
            </a:r>
          </a:p>
          <a:p>
            <a:r>
              <a:rPr lang="en-US" dirty="0" smtClean="0"/>
              <a:t>Can extend the timeline by 30 calendar days</a:t>
            </a:r>
          </a:p>
          <a:p>
            <a:r>
              <a:rPr lang="en-US" dirty="0" smtClean="0"/>
              <a:t>Response: grant, deny, or a mix of both</a:t>
            </a:r>
          </a:p>
        </p:txBody>
      </p:sp>
    </p:spTree>
    <p:extLst>
      <p:ext uri="{BB962C8B-B14F-4D97-AF65-F5344CB8AC3E}">
        <p14:creationId xmlns:p14="http://schemas.microsoft.com/office/powerpoint/2010/main" val="2171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 Retention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RTKL does </a:t>
            </a:r>
            <a:r>
              <a:rPr lang="en-US" b="1" u="sng" dirty="0" smtClean="0">
                <a:solidFill>
                  <a:srgbClr val="FF0000"/>
                </a:solidFill>
              </a:rPr>
              <a:t>not</a:t>
            </a:r>
            <a:r>
              <a:rPr lang="en-US" b="1" u="sng" dirty="0" smtClean="0"/>
              <a:t> address record retention</a:t>
            </a:r>
          </a:p>
          <a:p>
            <a:r>
              <a:rPr lang="en-US" dirty="0" smtClean="0"/>
              <a:t>Agencies should have strong, effective retention policies</a:t>
            </a:r>
          </a:p>
          <a:p>
            <a:r>
              <a:rPr lang="en-US" dirty="0" smtClean="0"/>
              <a:t>Must balance agency needs &amp; transparency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</a:t>
            </a:r>
            <a:r>
              <a:rPr lang="en-US" sz="3200" i="1" dirty="0" smtClean="0"/>
              <a:t>Can’t simply say “0 days for everything”</a:t>
            </a:r>
          </a:p>
          <a:p>
            <a:r>
              <a:rPr lang="en-US" dirty="0" smtClean="0"/>
              <a:t>PHMC has a Municipal Records Manual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Includes a retention schedule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PHMC staff can be a great resource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597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Created </a:t>
            </a:r>
            <a:r>
              <a:rPr lang="en-US" b="1" u="sng" dirty="0"/>
              <a:t>by </a:t>
            </a:r>
            <a:r>
              <a:rPr lang="en-US" b="1" u="sng" dirty="0" smtClean="0"/>
              <a:t>RTKL: Independent &amp; quasi-judicial</a:t>
            </a:r>
          </a:p>
          <a:p>
            <a:r>
              <a:rPr lang="en-US" dirty="0" smtClean="0"/>
              <a:t>Decide appeals filed by people denied access to records by government agencies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18 total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Executive Director &amp; Deputy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12 </a:t>
            </a:r>
            <a:r>
              <a:rPr lang="en-US" sz="3200" dirty="0"/>
              <a:t>Attorneys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Chief of Training &amp; Outreach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3 Administrative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705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OOR appeal process is simple</a:t>
            </a:r>
          </a:p>
          <a:p>
            <a:r>
              <a:rPr lang="en-US" dirty="0" smtClean="0"/>
              <a:t>A requester denied access can appeal to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Must file appeal w/in 15 business days</a:t>
            </a:r>
          </a:p>
          <a:p>
            <a:r>
              <a:rPr lang="en-US" dirty="0" smtClean="0"/>
              <a:t>No lawyer necessary</a:t>
            </a:r>
          </a:p>
          <a:p>
            <a:r>
              <a:rPr lang="en-US" dirty="0" smtClean="0"/>
              <a:t>OOR assigns Appeals Officer to oversee case</a:t>
            </a:r>
          </a:p>
          <a:p>
            <a:r>
              <a:rPr lang="en-US" dirty="0" smtClean="0"/>
              <a:t>Both sides can present evidence &amp; argument</a:t>
            </a:r>
          </a:p>
          <a:p>
            <a:r>
              <a:rPr lang="en-US" dirty="0" smtClean="0"/>
              <a:t>OOR has </a:t>
            </a:r>
            <a:r>
              <a:rPr lang="en-US" b="1" dirty="0" smtClean="0">
                <a:solidFill>
                  <a:srgbClr val="FF0000"/>
                </a:solidFill>
              </a:rPr>
              <a:t>30 days </a:t>
            </a:r>
            <a:r>
              <a:rPr lang="en-US" dirty="0" smtClean="0"/>
              <a:t>to issue Final Determination</a:t>
            </a:r>
          </a:p>
        </p:txBody>
      </p:sp>
    </p:spTree>
    <p:extLst>
      <p:ext uri="{BB962C8B-B14F-4D97-AF65-F5344CB8AC3E}">
        <p14:creationId xmlns:p14="http://schemas.microsoft.com/office/powerpoint/2010/main" val="38993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- Appeals </a:t>
            </a:r>
            <a:r>
              <a:rPr lang="en-US" sz="3200" dirty="0" smtClean="0">
                <a:latin typeface="Arial Black" panose="020B0A04020102020204" pitchFamily="34" charset="0"/>
              </a:rPr>
              <a:t>Filed, 2009 to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731462"/>
              </p:ext>
            </p:extLst>
          </p:nvPr>
        </p:nvGraphicFramePr>
        <p:xfrm>
          <a:off x="914400" y="1600200"/>
          <a:ext cx="7391400" cy="4713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Worksheet" r:id="rId3" imgW="5848378" imgH="3571830" progId="Excel.Sheet.12">
                  <p:embed/>
                </p:oleObj>
              </mc:Choice>
              <mc:Fallback>
                <p:oleObj name="Worksheet" r:id="rId3" imgW="5848378" imgH="357183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7391400" cy="47133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99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Caseload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Thousands of RTK appeals are filed every year</a:t>
            </a:r>
          </a:p>
          <a:p>
            <a:r>
              <a:rPr lang="en-US" dirty="0" smtClean="0"/>
              <a:t>In </a:t>
            </a:r>
            <a:r>
              <a:rPr lang="en-US" dirty="0" smtClean="0"/>
              <a:t>2016, </a:t>
            </a:r>
            <a:r>
              <a:rPr lang="en-US" dirty="0" smtClean="0"/>
              <a:t>OOR </a:t>
            </a:r>
            <a:r>
              <a:rPr lang="en-US" dirty="0" smtClean="0"/>
              <a:t>heard </a:t>
            </a:r>
            <a:r>
              <a:rPr lang="en-US" b="1" dirty="0" smtClean="0">
                <a:solidFill>
                  <a:srgbClr val="FF0000"/>
                </a:solidFill>
              </a:rPr>
              <a:t>2,103 </a:t>
            </a:r>
            <a:r>
              <a:rPr lang="en-US" b="1" dirty="0" smtClean="0">
                <a:solidFill>
                  <a:srgbClr val="FF0000"/>
                </a:solidFill>
              </a:rPr>
              <a:t>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That’s total </a:t>
            </a:r>
            <a:r>
              <a:rPr lang="en-US" sz="3200" i="1" dirty="0" smtClean="0"/>
              <a:t>appeals</a:t>
            </a:r>
            <a:r>
              <a:rPr lang="en-US" sz="3200" dirty="0" smtClean="0"/>
              <a:t>, not total </a:t>
            </a:r>
            <a:r>
              <a:rPr lang="en-US" sz="3200" i="1" dirty="0" smtClean="0"/>
              <a:t>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No central database of # of requests</a:t>
            </a:r>
          </a:p>
          <a:p>
            <a:r>
              <a:rPr lang="en-US" dirty="0" smtClean="0"/>
              <a:t>Of the appeals, 61.3% involved local agencies</a:t>
            </a:r>
          </a:p>
        </p:txBody>
      </p:sp>
    </p:spTree>
    <p:extLst>
      <p:ext uri="{BB962C8B-B14F-4D97-AF65-F5344CB8AC3E}">
        <p14:creationId xmlns:p14="http://schemas.microsoft.com/office/powerpoint/2010/main" val="20833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Local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46575" cy="49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91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State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1,132 appeals involving state agencies in </a:t>
            </a:r>
            <a:r>
              <a:rPr lang="en-US" b="1" u="sng" dirty="0" smtClean="0"/>
              <a:t>2015</a:t>
            </a:r>
            <a:endParaRPr lang="en-US" b="1" u="sng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614062"/>
              </p:ext>
            </p:extLst>
          </p:nvPr>
        </p:nvGraphicFramePr>
        <p:xfrm>
          <a:off x="685800" y="2133600"/>
          <a:ext cx="765430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Worksheet" r:id="rId3" imgW="5515034" imgH="2962170" progId="Excel.Sheet.12">
                  <p:embed/>
                </p:oleObj>
              </mc:Choice>
              <mc:Fallback>
                <p:oleObj name="Worksheet" r:id="rId3" imgW="5515034" imgH="296217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65430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601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Criminal Investigative Records of a</a:t>
            </a:r>
            <a:br>
              <a:rPr lang="en-US" sz="3200" dirty="0" smtClean="0">
                <a:latin typeface="Arial Black" panose="020B0A04020102020204" pitchFamily="34" charset="0"/>
              </a:rPr>
            </a:br>
            <a:r>
              <a:rPr lang="en-US" sz="3200" dirty="0" smtClean="0">
                <a:latin typeface="Arial Black" panose="020B0A04020102020204" pitchFamily="34" charset="0"/>
              </a:rPr>
              <a:t>Local Law Enforcement Agency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Section 503(d)(2):</a:t>
            </a:r>
          </a:p>
          <a:p>
            <a:r>
              <a:rPr lang="en-US" dirty="0" smtClean="0"/>
              <a:t>“The district attorney of a county shall designate one or more appeals officers to hear appeals … relating to access to criminal investigative records in possession of a local agency of that county.”</a:t>
            </a:r>
          </a:p>
          <a:p>
            <a:r>
              <a:rPr lang="en-US" dirty="0" smtClean="0"/>
              <a:t>OOR transfers such cases to the DA</a:t>
            </a:r>
          </a:p>
          <a:p>
            <a:r>
              <a:rPr lang="en-US" dirty="0" smtClean="0"/>
              <a:t>OOR hears cases involving PSP</a:t>
            </a:r>
          </a:p>
        </p:txBody>
      </p:sp>
    </p:spTree>
    <p:extLst>
      <p:ext uri="{BB962C8B-B14F-4D97-AF65-F5344CB8AC3E}">
        <p14:creationId xmlns:p14="http://schemas.microsoft.com/office/powerpoint/2010/main" val="236212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Video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OOR is hearing more appeals of </a:t>
            </a:r>
            <a:r>
              <a:rPr lang="en-US" b="1" u="sng" dirty="0" smtClean="0">
                <a:solidFill>
                  <a:srgbClr val="FF0000"/>
                </a:solidFill>
              </a:rPr>
              <a:t>video records</a:t>
            </a:r>
            <a:r>
              <a:rPr lang="en-US" b="1" u="sng" dirty="0" smtClean="0"/>
              <a:t>:</a:t>
            </a:r>
          </a:p>
          <a:p>
            <a:r>
              <a:rPr lang="en-US" dirty="0" err="1" smtClean="0"/>
              <a:t>Dashcams</a:t>
            </a:r>
            <a:r>
              <a:rPr lang="en-US" dirty="0" smtClean="0"/>
              <a:t> / Mobile Video Recordings (MVRs)</a:t>
            </a:r>
          </a:p>
          <a:p>
            <a:r>
              <a:rPr lang="en-US" dirty="0" err="1" smtClean="0"/>
              <a:t>Bodycams</a:t>
            </a:r>
            <a:endParaRPr lang="en-US" dirty="0" smtClean="0"/>
          </a:p>
          <a:p>
            <a:r>
              <a:rPr lang="en-US" dirty="0" smtClean="0"/>
              <a:t>Stationary Cameras</a:t>
            </a:r>
          </a:p>
          <a:p>
            <a:r>
              <a:rPr lang="en-US" dirty="0" smtClean="0"/>
              <a:t>Cameras on Public Transit</a:t>
            </a:r>
          </a:p>
          <a:p>
            <a:r>
              <a:rPr lang="en-US" dirty="0" smtClean="0"/>
              <a:t>Cameras on School Buses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853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Video Records – </a:t>
            </a:r>
            <a:r>
              <a:rPr lang="en-US" sz="3200" dirty="0" smtClean="0">
                <a:latin typeface="Arial Black" panose="020B0A04020102020204" pitchFamily="34" charset="0"/>
              </a:rPr>
              <a:t>Port Authority Bus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Towne v</a:t>
            </a:r>
            <a:r>
              <a:rPr lang="en-US" b="1" u="sng" dirty="0" smtClean="0"/>
              <a:t>. </a:t>
            </a:r>
            <a:r>
              <a:rPr lang="en-US" b="1" u="sng" dirty="0" smtClean="0"/>
              <a:t>Port Authority of Allegheny County (2016-2028)</a:t>
            </a:r>
            <a:endParaRPr lang="en-US" b="1" u="sng" dirty="0" smtClean="0"/>
          </a:p>
          <a:p>
            <a:r>
              <a:rPr lang="en-US" dirty="0" smtClean="0"/>
              <a:t>Request: Surveillance </a:t>
            </a:r>
            <a:r>
              <a:rPr lang="en-US" dirty="0" smtClean="0"/>
              <a:t>video from a bus</a:t>
            </a:r>
            <a:endParaRPr lang="en-US" dirty="0" smtClean="0"/>
          </a:p>
          <a:p>
            <a:r>
              <a:rPr lang="en-US" dirty="0" smtClean="0"/>
              <a:t>Result: Agency denied </a:t>
            </a:r>
            <a:r>
              <a:rPr lang="en-US" dirty="0" smtClean="0"/>
              <a:t>request. </a:t>
            </a:r>
            <a:r>
              <a:rPr lang="en-US" dirty="0" smtClean="0"/>
              <a:t>On appeal, OOR </a:t>
            </a:r>
            <a:r>
              <a:rPr lang="en-US" dirty="0" smtClean="0"/>
              <a:t>granted access. Agency did </a:t>
            </a:r>
            <a:r>
              <a:rPr lang="en-US" dirty="0"/>
              <a:t>not prove </a:t>
            </a:r>
            <a:r>
              <a:rPr lang="en-US" dirty="0" smtClean="0"/>
              <a:t>non-criminal investigation.</a:t>
            </a:r>
            <a:endParaRPr lang="en-US" dirty="0" smtClean="0"/>
          </a:p>
          <a:p>
            <a:r>
              <a:rPr lang="en-US" dirty="0" smtClean="0"/>
              <a:t>Status</a:t>
            </a:r>
            <a:r>
              <a:rPr lang="en-US" dirty="0" smtClean="0"/>
              <a:t>: No known court </a:t>
            </a:r>
            <a:r>
              <a:rPr lang="en-US" dirty="0" smtClean="0"/>
              <a:t>appeal (due mid-Feb)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245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Video Records – Interior of Prison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err="1" smtClean="0"/>
              <a:t>Halpin</a:t>
            </a:r>
            <a:r>
              <a:rPr lang="en-US" b="1" u="sng" dirty="0" smtClean="0"/>
              <a:t> v. Luzerne County (2016-1263)</a:t>
            </a:r>
          </a:p>
          <a:p>
            <a:r>
              <a:rPr lang="en-US" dirty="0" smtClean="0"/>
              <a:t>Request: Surveillance </a:t>
            </a:r>
            <a:r>
              <a:rPr lang="en-US" dirty="0"/>
              <a:t>footage of </a:t>
            </a:r>
            <a:r>
              <a:rPr lang="en-US" dirty="0" smtClean="0"/>
              <a:t>incident </a:t>
            </a:r>
            <a:r>
              <a:rPr lang="en-US" dirty="0"/>
              <a:t>at </a:t>
            </a:r>
            <a:r>
              <a:rPr lang="en-US" dirty="0" smtClean="0"/>
              <a:t>county prison</a:t>
            </a:r>
          </a:p>
          <a:p>
            <a:r>
              <a:rPr lang="en-US" dirty="0" smtClean="0"/>
              <a:t>Result: Agency denied request. On appeal, OOR upheld agency denial. Public safety exception proven.</a:t>
            </a:r>
          </a:p>
          <a:p>
            <a:r>
              <a:rPr lang="en-US" dirty="0" smtClean="0"/>
              <a:t>Status: No known court appeal</a:t>
            </a:r>
          </a:p>
        </p:txBody>
      </p:sp>
    </p:spTree>
    <p:extLst>
      <p:ext uri="{BB962C8B-B14F-4D97-AF65-F5344CB8AC3E}">
        <p14:creationId xmlns:p14="http://schemas.microsoft.com/office/powerpoint/2010/main" val="17960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Video Records – Holding Cell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err="1" smtClean="0"/>
              <a:t>Rothey</a:t>
            </a:r>
            <a:r>
              <a:rPr lang="en-US" b="1" u="sng" dirty="0" smtClean="0"/>
              <a:t> v. California Borough (2015-1925)</a:t>
            </a:r>
          </a:p>
          <a:p>
            <a:r>
              <a:rPr lang="en-US" dirty="0" smtClean="0"/>
              <a:t>Request: Video from a holding cell</a:t>
            </a:r>
          </a:p>
          <a:p>
            <a:r>
              <a:rPr lang="en-US" dirty="0" smtClean="0"/>
              <a:t>Result: Agency denied request. On appeal, OOR granted access. Hearing was held. Failed to demonstrate that release would jeopardize public safety. Video not investigative in nature.</a:t>
            </a:r>
          </a:p>
          <a:p>
            <a:r>
              <a:rPr lang="en-US" dirty="0" smtClean="0"/>
              <a:t>Status: Appealed to Common Pleas by agency</a:t>
            </a:r>
          </a:p>
        </p:txBody>
      </p:sp>
    </p:spTree>
    <p:extLst>
      <p:ext uri="{BB962C8B-B14F-4D97-AF65-F5344CB8AC3E}">
        <p14:creationId xmlns:p14="http://schemas.microsoft.com/office/powerpoint/2010/main" val="162376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Video Records – </a:t>
            </a:r>
            <a:r>
              <a:rPr lang="en-US" sz="3200" dirty="0" err="1" smtClean="0">
                <a:latin typeface="Arial Black" panose="020B0A04020102020204" pitchFamily="34" charset="0"/>
              </a:rPr>
              <a:t>Dashcam</a:t>
            </a:r>
            <a:r>
              <a:rPr lang="en-US" sz="3200" dirty="0" smtClean="0">
                <a:latin typeface="Arial Black" panose="020B0A04020102020204" pitchFamily="34" charset="0"/>
              </a:rPr>
              <a:t> Video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52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Grove v. PSP (2014-0828)</a:t>
            </a:r>
          </a:p>
          <a:p>
            <a:r>
              <a:rPr lang="en-US" dirty="0" smtClean="0"/>
              <a:t>Request: </a:t>
            </a:r>
            <a:r>
              <a:rPr lang="en-US" dirty="0" err="1" smtClean="0"/>
              <a:t>Dashcam</a:t>
            </a:r>
            <a:r>
              <a:rPr lang="en-US" dirty="0" smtClean="0"/>
              <a:t> video from traffic stop</a:t>
            </a:r>
          </a:p>
          <a:p>
            <a:r>
              <a:rPr lang="en-US" dirty="0" smtClean="0"/>
              <a:t>Result: Agency denied request. On appeal, OOR granted access. Video did not include investigative</a:t>
            </a:r>
            <a:r>
              <a:rPr lang="en-US" dirty="0"/>
              <a:t> </a:t>
            </a:r>
            <a:r>
              <a:rPr lang="en-US" dirty="0" smtClean="0"/>
              <a:t>material.</a:t>
            </a:r>
          </a:p>
          <a:p>
            <a:r>
              <a:rPr lang="en-US" dirty="0" smtClean="0"/>
              <a:t>Status: Pending in Supreme </a:t>
            </a:r>
            <a:r>
              <a:rPr lang="en-US" dirty="0"/>
              <a:t>Court </a:t>
            </a:r>
            <a:r>
              <a:rPr lang="en-US" dirty="0" smtClean="0"/>
              <a:t>(</a:t>
            </a:r>
            <a:r>
              <a:rPr lang="en-US" dirty="0" err="1" smtClean="0"/>
              <a:t>Cmwlth</a:t>
            </a:r>
            <a:r>
              <a:rPr lang="en-US" dirty="0" smtClean="0"/>
              <a:t> court </a:t>
            </a:r>
            <a:r>
              <a:rPr lang="en-US" dirty="0"/>
              <a:t>upheld OOR, remanded for further consideration related to audio </a:t>
            </a:r>
            <a:r>
              <a:rPr lang="en-US" dirty="0" smtClean="0"/>
              <a:t>portions)</a:t>
            </a:r>
          </a:p>
        </p:txBody>
      </p:sp>
    </p:spTree>
    <p:extLst>
      <p:ext uri="{BB962C8B-B14F-4D97-AF65-F5344CB8AC3E}">
        <p14:creationId xmlns:p14="http://schemas.microsoft.com/office/powerpoint/2010/main" val="25924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Video Records – </a:t>
            </a:r>
            <a:r>
              <a:rPr lang="en-US" sz="3200" dirty="0" err="1" smtClean="0">
                <a:latin typeface="Arial Black" panose="020B0A04020102020204" pitchFamily="34" charset="0"/>
              </a:rPr>
              <a:t>Bodycam</a:t>
            </a:r>
            <a:r>
              <a:rPr lang="en-US" sz="3200" dirty="0" smtClean="0">
                <a:latin typeface="Arial Black" panose="020B0A04020102020204" pitchFamily="34" charset="0"/>
              </a:rPr>
              <a:t> Videos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Rago v. York City PD (2016-0872)</a:t>
            </a:r>
          </a:p>
          <a:p>
            <a:r>
              <a:rPr lang="en-US" dirty="0" smtClean="0"/>
              <a:t>Requested: </a:t>
            </a:r>
            <a:r>
              <a:rPr lang="en-US" dirty="0" err="1" smtClean="0"/>
              <a:t>Bodycam</a:t>
            </a:r>
            <a:r>
              <a:rPr lang="en-US" dirty="0" smtClean="0"/>
              <a:t> videos</a:t>
            </a:r>
          </a:p>
          <a:p>
            <a:r>
              <a:rPr lang="en-US" dirty="0" smtClean="0"/>
              <a:t>Result: Agency denied request. On appeal, OOR granted in part, denied in part. Some videos not investigatory; transferred to DA for appeal re: investigatory videos.</a:t>
            </a:r>
          </a:p>
          <a:p>
            <a:r>
              <a:rPr lang="en-US" dirty="0" smtClean="0"/>
              <a:t>Status: Appealed to Common Pleas by agency</a:t>
            </a:r>
          </a:p>
        </p:txBody>
      </p:sp>
    </p:spTree>
    <p:extLst>
      <p:ext uri="{BB962C8B-B14F-4D97-AF65-F5344CB8AC3E}">
        <p14:creationId xmlns:p14="http://schemas.microsoft.com/office/powerpoint/2010/main" val="140856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Arial Black" panose="020B0A04020102020204" pitchFamily="34" charset="0"/>
              </a:rPr>
              <a:t>Bodycam</a:t>
            </a:r>
            <a:r>
              <a:rPr lang="en-US" sz="3200" dirty="0" smtClean="0">
                <a:latin typeface="Arial Black" panose="020B0A04020102020204" pitchFamily="34" charset="0"/>
              </a:rPr>
              <a:t> Videos – Legislation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Senate Bill 976 of 2015-16 Session</a:t>
            </a:r>
          </a:p>
          <a:p>
            <a:r>
              <a:rPr lang="en-US" dirty="0" smtClean="0"/>
              <a:t>Sponsor: Senator Greenleaf (Montgomery Co.)</a:t>
            </a:r>
          </a:p>
          <a:p>
            <a:r>
              <a:rPr lang="en-US" dirty="0" smtClean="0"/>
              <a:t>Addresses Wiretap Law issue &amp; RTKL issues</a:t>
            </a:r>
          </a:p>
          <a:p>
            <a:r>
              <a:rPr lang="en-US" dirty="0" smtClean="0"/>
              <a:t>Status: Expected to be re-introduced in the Senate for the 2017-18 session</a:t>
            </a:r>
          </a:p>
        </p:txBody>
      </p:sp>
    </p:spTree>
    <p:extLst>
      <p:ext uri="{BB962C8B-B14F-4D97-AF65-F5344CB8AC3E}">
        <p14:creationId xmlns:p14="http://schemas.microsoft.com/office/powerpoint/2010/main" val="49839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OOR’s Mediation Program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dirty="0" smtClean="0"/>
              <a:t>&gt; </a:t>
            </a:r>
            <a:r>
              <a:rPr lang="en-US" b="1" dirty="0" smtClean="0">
                <a:solidFill>
                  <a:srgbClr val="FF0000"/>
                </a:solidFill>
              </a:rPr>
              <a:t>50 cases </a:t>
            </a:r>
            <a:r>
              <a:rPr lang="en-US" dirty="0" smtClean="0"/>
              <a:t>referred to mediation in 2016.</a:t>
            </a:r>
          </a:p>
          <a:p>
            <a:r>
              <a:rPr lang="en-US" dirty="0" smtClean="0"/>
              <a:t>Both sides agree to confidentiality.</a:t>
            </a:r>
          </a:p>
          <a:p>
            <a:r>
              <a:rPr lang="en-US" dirty="0" smtClean="0"/>
              <a:t>OOR provides trained mediator.</a:t>
            </a:r>
          </a:p>
          <a:p>
            <a:r>
              <a:rPr lang="en-US" dirty="0" smtClean="0"/>
              <a:t>If mediation successful, appeal is withdrawn.</a:t>
            </a:r>
          </a:p>
          <a:p>
            <a:r>
              <a:rPr lang="en-US" dirty="0" smtClean="0"/>
              <a:t>There’s no harm in agreeing to mediation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14703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Resources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u="sng" dirty="0" smtClean="0"/>
              <a:t>Website, Twitter, Email Lists &amp; More</a:t>
            </a:r>
          </a:p>
          <a:p>
            <a:r>
              <a:rPr lang="en-US" sz="3200" dirty="0" smtClean="0"/>
              <a:t>Web: </a:t>
            </a:r>
            <a:r>
              <a:rPr lang="en-US" sz="3200" dirty="0" smtClean="0">
                <a:hlinkClick r:id="rId2"/>
              </a:rPr>
              <a:t>http://openrecords.pa.gov</a:t>
            </a:r>
            <a:endParaRPr lang="en-US" sz="3200" dirty="0" smtClean="0"/>
          </a:p>
          <a:p>
            <a:r>
              <a:rPr lang="en-US" dirty="0" smtClean="0"/>
              <a:t>Blog</a:t>
            </a:r>
            <a:r>
              <a:rPr lang="en-US" dirty="0"/>
              <a:t>: </a:t>
            </a:r>
            <a:r>
              <a:rPr lang="en-US" dirty="0" smtClean="0">
                <a:hlinkClick r:id="rId3"/>
              </a:rPr>
              <a:t>http://openrecordspa.wordpress.com</a:t>
            </a:r>
            <a:endParaRPr lang="en-US" dirty="0" smtClean="0"/>
          </a:p>
          <a:p>
            <a:r>
              <a:rPr lang="en-US" sz="3200" dirty="0" smtClean="0"/>
              <a:t>Twitter: @</a:t>
            </a:r>
            <a:r>
              <a:rPr lang="en-US" sz="3200" dirty="0" err="1" smtClean="0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Executive Director: </a:t>
            </a:r>
            <a:r>
              <a:rPr lang="en-US" sz="2800" dirty="0" smtClean="0"/>
              <a:t>@</a:t>
            </a:r>
            <a:r>
              <a:rPr lang="en-US" sz="2800" dirty="0" err="1" smtClean="0"/>
              <a:t>ErikOpenRecords</a:t>
            </a:r>
            <a:endParaRPr lang="en-US" sz="2800" dirty="0" smtClean="0"/>
          </a:p>
          <a:p>
            <a:r>
              <a:rPr lang="en-US" sz="3200" dirty="0" smtClean="0"/>
              <a:t>YouTube Channel</a:t>
            </a:r>
          </a:p>
          <a:p>
            <a:r>
              <a:rPr lang="en-US" sz="3200" dirty="0" smtClean="0"/>
              <a:t>Podcast on iTunes (Open Records in Pennsylvania)</a:t>
            </a:r>
          </a:p>
          <a:p>
            <a:r>
              <a:rPr lang="en-US" dirty="0" smtClean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Sign up at website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78185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2616</TotalTime>
  <Words>983</Words>
  <Application>Microsoft Office PowerPoint</Application>
  <PresentationFormat>On-screen Show (4:3)</PresentationFormat>
  <Paragraphs>135</Paragraphs>
  <Slides>23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Worksheet</vt:lpstr>
      <vt:lpstr>Bodycams &amp; The Right-to-Know Law January 27, 2017</vt:lpstr>
      <vt:lpstr>Right-to-Know Law Basics</vt:lpstr>
      <vt:lpstr>What is a Record?</vt:lpstr>
      <vt:lpstr>Records Take Many Shapes</vt:lpstr>
      <vt:lpstr>Who Must Respond to Requests?</vt:lpstr>
      <vt:lpstr>Record Retention</vt:lpstr>
      <vt:lpstr>Office of Open Records</vt:lpstr>
      <vt:lpstr>Office of Open Records</vt:lpstr>
      <vt:lpstr>OOR - Appeals Filed, 2009 to 2015</vt:lpstr>
      <vt:lpstr>OOR Caseload</vt:lpstr>
      <vt:lpstr>Local Agency Appeals in 2015</vt:lpstr>
      <vt:lpstr>State Agency Appeals in 2015</vt:lpstr>
      <vt:lpstr>Criminal Investigative Records of a Local Law Enforcement Agency</vt:lpstr>
      <vt:lpstr>Video Records</vt:lpstr>
      <vt:lpstr>Video Records – Port Authority Bus</vt:lpstr>
      <vt:lpstr>Video Records – Interior of Prison</vt:lpstr>
      <vt:lpstr>Video Records – Holding Cell</vt:lpstr>
      <vt:lpstr>Video Records – Dashcam Video</vt:lpstr>
      <vt:lpstr>Video Records – Bodycam Videos</vt:lpstr>
      <vt:lpstr>Bodycam Videos – Legislation</vt:lpstr>
      <vt:lpstr>OOR’s Mediation Program</vt:lpstr>
      <vt:lpstr>OOR Resources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101</cp:revision>
  <cp:lastPrinted>2016-09-12T16:48:10Z</cp:lastPrinted>
  <dcterms:created xsi:type="dcterms:W3CDTF">2015-06-09T13:12:04Z</dcterms:created>
  <dcterms:modified xsi:type="dcterms:W3CDTF">2017-01-23T16:37:09Z</dcterms:modified>
</cp:coreProperties>
</file>