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332" r:id="rId3"/>
    <p:sldId id="333" r:id="rId4"/>
    <p:sldId id="334" r:id="rId5"/>
    <p:sldId id="335" r:id="rId6"/>
    <p:sldId id="336" r:id="rId7"/>
    <p:sldId id="337" r:id="rId8"/>
    <p:sldId id="338" r:id="rId9"/>
    <p:sldId id="353" r:id="rId10"/>
    <p:sldId id="339" r:id="rId11"/>
    <p:sldId id="340" r:id="rId12"/>
    <p:sldId id="341" r:id="rId13"/>
    <p:sldId id="342" r:id="rId14"/>
    <p:sldId id="343" r:id="rId15"/>
    <p:sldId id="344" r:id="rId16"/>
    <p:sldId id="350" r:id="rId17"/>
    <p:sldId id="351" r:id="rId18"/>
    <p:sldId id="347" r:id="rId19"/>
    <p:sldId id="352" r:id="rId20"/>
    <p:sldId id="348" r:id="rId21"/>
    <p:sldId id="29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D40E97-669B-41D9-9731-6FFDB35B90E3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1/26/2017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1/26/2017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65DE-591C-48E0-BFC0-8F29F22E797F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penrecords.pa.gov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pa.wordpress.com/" TargetMode="External"/><Relationship Id="rId2" Type="http://schemas.openxmlformats.org/officeDocument/2006/relationships/hyperlink" Target="http://openrecords.pa.gov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r>
              <a:rPr lang="en-US" sz="3200" b="1" dirty="0"/>
              <a:t>Pennsylvania Municipal League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800" i="1" dirty="0" smtClean="0"/>
              <a:t>February 13, 2017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Calibri" pitchFamily="34" charset="0"/>
                <a:hlinkClick r:id="rId3"/>
              </a:rPr>
              <a:t>http://openrecords.pa.gov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4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4"/>
              </a:rPr>
              <a:t>ErikOpenRecords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5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6"/>
              </a:rPr>
              <a:t>earneson@pa.gov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717) </a:t>
            </a:r>
            <a:r>
              <a:rPr lang="en-US" sz="2000" dirty="0" smtClean="0">
                <a:latin typeface="Calibri" pitchFamily="34" charset="0"/>
              </a:rPr>
              <a:t>346-9903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Right-to-Know Law Basics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>
                <a:solidFill>
                  <a:srgbClr val="FF0000"/>
                </a:solidFill>
              </a:rPr>
              <a:t>All</a:t>
            </a:r>
            <a:r>
              <a:rPr lang="en-US" b="1" u="sng" dirty="0" smtClean="0"/>
              <a:t> gov’t records </a:t>
            </a:r>
            <a:r>
              <a:rPr lang="en-US" b="1" u="sng" dirty="0" smtClean="0">
                <a:solidFill>
                  <a:srgbClr val="FF0000"/>
                </a:solidFill>
              </a:rPr>
              <a:t>presumed</a:t>
            </a:r>
            <a:r>
              <a:rPr lang="en-US" b="1" u="sng" dirty="0" smtClean="0"/>
              <a:t> to be public</a:t>
            </a:r>
          </a:p>
          <a:p>
            <a:r>
              <a:rPr lang="en-US" dirty="0" smtClean="0"/>
              <a:t>30 exceptions in the RTKL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Fewer apply to financial records &amp; </a:t>
            </a:r>
            <a:r>
              <a:rPr lang="en-US" dirty="0" err="1" smtClean="0"/>
              <a:t>agg</a:t>
            </a:r>
            <a:r>
              <a:rPr lang="en-US" dirty="0" smtClean="0"/>
              <a:t>. data</a:t>
            </a:r>
          </a:p>
          <a:p>
            <a:r>
              <a:rPr lang="en-US" dirty="0" smtClean="0"/>
              <a:t>Exceptions in other laws &amp; regulations</a:t>
            </a:r>
          </a:p>
          <a:p>
            <a:r>
              <a:rPr lang="en-US" dirty="0" smtClean="0"/>
              <a:t>Attorney-client privilege &amp; other privileges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Only those recognized by Pennsylvania courts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Not the “self-critical evaluation” privilege</a:t>
            </a:r>
          </a:p>
          <a:p>
            <a:r>
              <a:rPr lang="en-US" dirty="0" smtClean="0"/>
              <a:t>Can be made non-public by court order</a:t>
            </a:r>
          </a:p>
        </p:txBody>
      </p:sp>
    </p:spTree>
    <p:extLst>
      <p:ext uri="{BB962C8B-B14F-4D97-AF65-F5344CB8AC3E}">
        <p14:creationId xmlns:p14="http://schemas.microsoft.com/office/powerpoint/2010/main" val="175269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What is a Record?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A record is…</a:t>
            </a:r>
          </a:p>
          <a:p>
            <a:r>
              <a:rPr lang="en-US" dirty="0"/>
              <a:t>“information, regardless of physical form or characteristics, that </a:t>
            </a:r>
            <a:r>
              <a:rPr lang="en-US" b="1" u="sng" dirty="0">
                <a:solidFill>
                  <a:srgbClr val="FF0000"/>
                </a:solidFill>
              </a:rPr>
              <a:t>documents a transaction or activity of an agency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dirty="0"/>
              <a:t>that is created, received or retained pursuant to law or in connection with a transaction, business or activity of the </a:t>
            </a:r>
            <a:r>
              <a:rPr lang="en-US" dirty="0" smtClean="0"/>
              <a:t>agency”</a:t>
            </a:r>
          </a:p>
        </p:txBody>
      </p:sp>
    </p:spTree>
    <p:extLst>
      <p:ext uri="{BB962C8B-B14F-4D97-AF65-F5344CB8AC3E}">
        <p14:creationId xmlns:p14="http://schemas.microsoft.com/office/powerpoint/2010/main" val="308247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Records Take Many Shapes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The Right-to-Know Law…</a:t>
            </a:r>
          </a:p>
          <a:p>
            <a:r>
              <a:rPr lang="en-US" b="1" dirty="0" smtClean="0"/>
              <a:t>Doesn’t</a:t>
            </a:r>
            <a:r>
              <a:rPr lang="en-US" dirty="0" smtClean="0"/>
              <a:t> distinguish between emails, paper, audio or video</a:t>
            </a:r>
          </a:p>
          <a:p>
            <a:r>
              <a:rPr lang="en-US" b="1" dirty="0" smtClean="0"/>
              <a:t>Doesn’t</a:t>
            </a:r>
            <a:r>
              <a:rPr lang="en-US" dirty="0" smtClean="0"/>
              <a:t> distinguish between agency devices &amp; personal devices</a:t>
            </a:r>
          </a:p>
          <a:p>
            <a:r>
              <a:rPr lang="en-US" dirty="0" smtClean="0"/>
              <a:t>It </a:t>
            </a:r>
            <a:r>
              <a:rPr lang="en-US" b="1" dirty="0" smtClean="0">
                <a:solidFill>
                  <a:srgbClr val="FF0000"/>
                </a:solidFill>
              </a:rPr>
              <a:t>only cares </a:t>
            </a:r>
            <a:r>
              <a:rPr lang="en-US" dirty="0" smtClean="0"/>
              <a:t>if the document / email / whatever is a “record” – and then if that record is a “public record”</a:t>
            </a:r>
          </a:p>
        </p:txBody>
      </p:sp>
    </p:spTree>
    <p:extLst>
      <p:ext uri="{BB962C8B-B14F-4D97-AF65-F5344CB8AC3E}">
        <p14:creationId xmlns:p14="http://schemas.microsoft.com/office/powerpoint/2010/main" val="198601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Who Must Respond to Requests?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Every government agency (state &amp; local) </a:t>
            </a:r>
            <a:r>
              <a:rPr lang="en-US" b="1" u="sng" dirty="0" smtClean="0">
                <a:solidFill>
                  <a:srgbClr val="FF0000"/>
                </a:solidFill>
              </a:rPr>
              <a:t>must</a:t>
            </a:r>
            <a:r>
              <a:rPr lang="en-US" b="1" u="sng" dirty="0" smtClean="0"/>
              <a:t> respond to RTK requests</a:t>
            </a:r>
          </a:p>
          <a:p>
            <a:r>
              <a:rPr lang="en-US" dirty="0" smtClean="0"/>
              <a:t>Every agency has an Open Records Officer</a:t>
            </a:r>
          </a:p>
          <a:p>
            <a:r>
              <a:rPr lang="en-US" dirty="0" smtClean="0"/>
              <a:t>Must respond within 5 business days</a:t>
            </a:r>
          </a:p>
          <a:p>
            <a:r>
              <a:rPr lang="en-US" dirty="0" smtClean="0"/>
              <a:t>Can extend the timeline by 30 calendar days</a:t>
            </a:r>
          </a:p>
          <a:p>
            <a:r>
              <a:rPr lang="en-US" dirty="0" smtClean="0"/>
              <a:t>Response: grant, deny, or a mix of both</a:t>
            </a:r>
          </a:p>
        </p:txBody>
      </p:sp>
    </p:spTree>
    <p:extLst>
      <p:ext uri="{BB962C8B-B14F-4D97-AF65-F5344CB8AC3E}">
        <p14:creationId xmlns:p14="http://schemas.microsoft.com/office/powerpoint/2010/main" val="93738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Record Retention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The RTKL does </a:t>
            </a:r>
            <a:r>
              <a:rPr lang="en-US" b="1" u="sng" dirty="0" smtClean="0">
                <a:solidFill>
                  <a:srgbClr val="FF0000"/>
                </a:solidFill>
              </a:rPr>
              <a:t>not</a:t>
            </a:r>
            <a:r>
              <a:rPr lang="en-US" b="1" u="sng" dirty="0" smtClean="0"/>
              <a:t> address record retention</a:t>
            </a:r>
          </a:p>
          <a:p>
            <a:r>
              <a:rPr lang="en-US" dirty="0" smtClean="0"/>
              <a:t>Agencies should have strong, </a:t>
            </a:r>
            <a:r>
              <a:rPr lang="en-US" dirty="0" smtClean="0"/>
              <a:t>effective, common-sense </a:t>
            </a:r>
            <a:r>
              <a:rPr lang="en-US" dirty="0" smtClean="0"/>
              <a:t>retention policies</a:t>
            </a:r>
          </a:p>
          <a:p>
            <a:r>
              <a:rPr lang="en-US" dirty="0" smtClean="0"/>
              <a:t>Balancing </a:t>
            </a:r>
            <a:r>
              <a:rPr lang="en-US" dirty="0" smtClean="0"/>
              <a:t>agency needs &amp; transparency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</a:t>
            </a:r>
            <a:r>
              <a:rPr lang="en-US" sz="3200" i="1" dirty="0" smtClean="0"/>
              <a:t>Can’t simply say “0 days for everything”</a:t>
            </a:r>
          </a:p>
          <a:p>
            <a:r>
              <a:rPr lang="en-US" dirty="0" smtClean="0"/>
              <a:t>PA Historical &amp; Museum Commission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</a:t>
            </a:r>
            <a:r>
              <a:rPr lang="en-US" sz="3200" dirty="0"/>
              <a:t>Municipal Records </a:t>
            </a:r>
            <a:r>
              <a:rPr lang="en-US" sz="3200" dirty="0" smtClean="0"/>
              <a:t>Manual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</a:t>
            </a:r>
            <a:r>
              <a:rPr lang="en-US" sz="3200" dirty="0" smtClean="0"/>
              <a:t>PHMC </a:t>
            </a:r>
            <a:r>
              <a:rPr lang="en-US" sz="3200" dirty="0" smtClean="0"/>
              <a:t>staff can be a great resource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6015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Office of Open Records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Created </a:t>
            </a:r>
            <a:r>
              <a:rPr lang="en-US" b="1" u="sng" dirty="0"/>
              <a:t>by </a:t>
            </a:r>
            <a:r>
              <a:rPr lang="en-US" b="1" u="sng" dirty="0" smtClean="0"/>
              <a:t>RTKL: Independent &amp; quasi-judicial</a:t>
            </a:r>
          </a:p>
          <a:p>
            <a:r>
              <a:rPr lang="en-US" dirty="0" smtClean="0"/>
              <a:t>Decide appeals filed by people denied access to records by government agencies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18 total staff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Executive Director &amp; Deputy Director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12 </a:t>
            </a:r>
            <a:r>
              <a:rPr lang="en-US" sz="3200" dirty="0"/>
              <a:t>Attorneys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Chief of Training &amp; Outreach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3 Administrative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1099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RTK Appeal Process at OOR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Appeal </a:t>
            </a:r>
            <a:r>
              <a:rPr lang="en-US" b="1" u="sng" dirty="0" smtClean="0"/>
              <a:t>process is simple</a:t>
            </a:r>
          </a:p>
          <a:p>
            <a:r>
              <a:rPr lang="en-US" dirty="0" smtClean="0"/>
              <a:t>A requester denied access can appeal to OOR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Must file appeal w/in 15 business days</a:t>
            </a:r>
          </a:p>
          <a:p>
            <a:r>
              <a:rPr lang="en-US" dirty="0" smtClean="0"/>
              <a:t>No lawyer necessary</a:t>
            </a:r>
          </a:p>
          <a:p>
            <a:r>
              <a:rPr lang="en-US" dirty="0" smtClean="0"/>
              <a:t>OOR assigns Appeals Officer to oversee case</a:t>
            </a:r>
          </a:p>
          <a:p>
            <a:r>
              <a:rPr lang="en-US" dirty="0" smtClean="0"/>
              <a:t>Both sides can present evidence &amp; argument</a:t>
            </a:r>
          </a:p>
          <a:p>
            <a:r>
              <a:rPr lang="en-US" dirty="0" smtClean="0"/>
              <a:t>OOR has </a:t>
            </a:r>
            <a:r>
              <a:rPr lang="en-US" b="1" dirty="0" smtClean="0">
                <a:solidFill>
                  <a:srgbClr val="FF0000"/>
                </a:solidFill>
              </a:rPr>
              <a:t>30 days </a:t>
            </a:r>
            <a:r>
              <a:rPr lang="en-US" dirty="0" smtClean="0"/>
              <a:t>to issue Final Determination</a:t>
            </a:r>
          </a:p>
        </p:txBody>
      </p:sp>
    </p:spTree>
    <p:extLst>
      <p:ext uri="{BB962C8B-B14F-4D97-AF65-F5344CB8AC3E}">
        <p14:creationId xmlns:p14="http://schemas.microsoft.com/office/powerpoint/2010/main" val="298766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Agency Affidavits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 smtClean="0"/>
              <a:t>Most appeals involve </a:t>
            </a:r>
            <a:r>
              <a:rPr lang="en-US" b="1" u="sng" dirty="0" smtClean="0">
                <a:solidFill>
                  <a:srgbClr val="FF0000"/>
                </a:solidFill>
              </a:rPr>
              <a:t>agency affidavits</a:t>
            </a:r>
            <a:endParaRPr lang="en-US" b="1" u="sng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Simple way to provide evidence</a:t>
            </a:r>
            <a:endParaRPr lang="en-US" sz="3200" dirty="0" smtClean="0"/>
          </a:p>
          <a:p>
            <a:r>
              <a:rPr lang="en-US" dirty="0" smtClean="0"/>
              <a:t>Sample affidavits available at OOR website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Included in AORO Guidebook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i="1" dirty="0" smtClean="0"/>
              <a:t>Records do not exist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i="1" dirty="0" smtClean="0"/>
              <a:t>All responsive records provided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i="1" dirty="0" smtClean="0"/>
              <a:t>Request not received</a:t>
            </a:r>
            <a:endParaRPr lang="en-US" i="1" dirty="0"/>
          </a:p>
          <a:p>
            <a:r>
              <a:rPr lang="en-US" b="1" dirty="0" smtClean="0"/>
              <a:t>Unverified statements generally not sufficient to meet burden of proof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427184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- Appeals Filed, 2009 to 2015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4295310"/>
              </p:ext>
            </p:extLst>
          </p:nvPr>
        </p:nvGraphicFramePr>
        <p:xfrm>
          <a:off x="914400" y="1600200"/>
          <a:ext cx="7391400" cy="47133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Worksheet" r:id="rId3" imgW="5848378" imgH="3571830" progId="Excel.Sheet.12">
                  <p:embed/>
                </p:oleObj>
              </mc:Choice>
              <mc:Fallback>
                <p:oleObj name="Worksheet" r:id="rId3" imgW="5848378" imgH="3571830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600200"/>
                        <a:ext cx="7391400" cy="47133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170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Caseload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Thousands of RTK appeals are filed every year</a:t>
            </a:r>
          </a:p>
          <a:p>
            <a:r>
              <a:rPr lang="en-US" dirty="0" smtClean="0"/>
              <a:t>In 2016, OOR heard </a:t>
            </a:r>
            <a:r>
              <a:rPr lang="en-US" b="1" dirty="0" smtClean="0">
                <a:solidFill>
                  <a:srgbClr val="FF0000"/>
                </a:solidFill>
              </a:rPr>
              <a:t>2,103 appeals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That’s total </a:t>
            </a:r>
            <a:r>
              <a:rPr lang="en-US" sz="3200" i="1" dirty="0" smtClean="0"/>
              <a:t>appeals</a:t>
            </a:r>
            <a:r>
              <a:rPr lang="en-US" sz="3200" dirty="0" smtClean="0"/>
              <a:t>, not total </a:t>
            </a:r>
            <a:r>
              <a:rPr lang="en-US" sz="3200" i="1" dirty="0" smtClean="0"/>
              <a:t>requests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</a:t>
            </a:r>
            <a:r>
              <a:rPr lang="en-US" sz="3200" dirty="0" smtClean="0"/>
              <a:t>No central database of # of requests</a:t>
            </a:r>
          </a:p>
          <a:p>
            <a:r>
              <a:rPr lang="en-US" dirty="0" smtClean="0"/>
              <a:t>Of the appeals, 61.3% involved local agencies</a:t>
            </a:r>
          </a:p>
        </p:txBody>
      </p:sp>
    </p:spTree>
    <p:extLst>
      <p:ext uri="{BB962C8B-B14F-4D97-AF65-F5344CB8AC3E}">
        <p14:creationId xmlns:p14="http://schemas.microsoft.com/office/powerpoint/2010/main" val="339693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Local Agency Appeals in 2015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8746575" cy="498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2307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State Agency Appeals in 2015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1,132 appeals involving state agencies in 2015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8884416"/>
              </p:ext>
            </p:extLst>
          </p:nvPr>
        </p:nvGraphicFramePr>
        <p:xfrm>
          <a:off x="685800" y="2133600"/>
          <a:ext cx="765430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Worksheet" r:id="rId3" imgW="5515034" imgH="2962170" progId="Excel.Sheet.12">
                  <p:embed/>
                </p:oleObj>
              </mc:Choice>
              <mc:Fallback>
                <p:oleObj name="Worksheet" r:id="rId3" imgW="5515034" imgH="2962170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33600"/>
                        <a:ext cx="7654303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527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Criminal Investigative Records of a</a:t>
            </a:r>
            <a:br>
              <a:rPr lang="en-US" sz="3200" dirty="0" smtClean="0">
                <a:latin typeface="Arial Black" panose="020B0A04020102020204" pitchFamily="34" charset="0"/>
              </a:rPr>
            </a:br>
            <a:r>
              <a:rPr lang="en-US" sz="3200" dirty="0" smtClean="0">
                <a:latin typeface="Arial Black" panose="020B0A04020102020204" pitchFamily="34" charset="0"/>
              </a:rPr>
              <a:t>Local Law Enforcement Agency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Section 503(d)(2):</a:t>
            </a:r>
          </a:p>
          <a:p>
            <a:r>
              <a:rPr lang="en-US" dirty="0" smtClean="0"/>
              <a:t>“The district attorney of a county shall designate one or more appeals officers to hear appeals … relating to access to </a:t>
            </a:r>
            <a:r>
              <a:rPr lang="en-US" b="1" dirty="0" smtClean="0">
                <a:solidFill>
                  <a:srgbClr val="FF0000"/>
                </a:solidFill>
              </a:rPr>
              <a:t>criminal investigative records</a:t>
            </a:r>
            <a:r>
              <a:rPr lang="en-US" b="1" dirty="0" smtClean="0"/>
              <a:t> in possession of a local agency of that county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OOR transfers such cases to the DA</a:t>
            </a:r>
          </a:p>
          <a:p>
            <a:r>
              <a:rPr lang="en-US" dirty="0" smtClean="0"/>
              <a:t>OOR hears cases involving PSP</a:t>
            </a:r>
          </a:p>
        </p:txBody>
      </p:sp>
    </p:spTree>
    <p:extLst>
      <p:ext uri="{BB962C8B-B14F-4D97-AF65-F5344CB8AC3E}">
        <p14:creationId xmlns:p14="http://schemas.microsoft.com/office/powerpoint/2010/main" val="77068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Recent Issues: Home Addresses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Supreme Court ruling in </a:t>
            </a:r>
            <a:r>
              <a:rPr lang="en-US" b="1" i="1" u="sng" dirty="0" smtClean="0">
                <a:solidFill>
                  <a:srgbClr val="FF0000"/>
                </a:solidFill>
              </a:rPr>
              <a:t>PSEA v. OOR</a:t>
            </a:r>
            <a:r>
              <a:rPr lang="en-US" b="1" u="sng" dirty="0" smtClean="0"/>
              <a:t>:</a:t>
            </a:r>
          </a:p>
          <a:p>
            <a:r>
              <a:rPr lang="en-US" dirty="0" smtClean="0"/>
              <a:t>Constitutional right to privacy (Art. 1, Sec. 1)</a:t>
            </a:r>
          </a:p>
          <a:p>
            <a:r>
              <a:rPr lang="en-US" dirty="0" smtClean="0"/>
              <a:t>Home addresses are subject to balancing test</a:t>
            </a:r>
            <a:endParaRPr lang="en-US" dirty="0" smtClean="0"/>
          </a:p>
          <a:p>
            <a:r>
              <a:rPr lang="en-US" dirty="0" smtClean="0"/>
              <a:t>If record not expressly public &amp; includes home address, balancing test: Does public interest in disclosure outweigh privacy interest?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e.g</a:t>
            </a:r>
            <a:r>
              <a:rPr lang="en-US" dirty="0" smtClean="0"/>
              <a:t>., Lead contamination in </a:t>
            </a:r>
            <a:r>
              <a:rPr lang="en-US" dirty="0" smtClean="0"/>
              <a:t>public water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e.g</a:t>
            </a:r>
            <a:r>
              <a:rPr lang="en-US" dirty="0" smtClean="0"/>
              <a:t>., </a:t>
            </a:r>
            <a:r>
              <a:rPr lang="en-US" dirty="0" smtClean="0"/>
              <a:t>Local </a:t>
            </a:r>
            <a:r>
              <a:rPr lang="en-US" dirty="0" smtClean="0"/>
              <a:t>use of Section 8 </a:t>
            </a:r>
            <a:r>
              <a:rPr lang="en-US" dirty="0" smtClean="0"/>
              <a:t>housing funds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3420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Recent Issues: Video Records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OOR is hearing more appeals of </a:t>
            </a:r>
            <a:r>
              <a:rPr lang="en-US" b="1" u="sng" dirty="0" smtClean="0">
                <a:solidFill>
                  <a:srgbClr val="FF0000"/>
                </a:solidFill>
              </a:rPr>
              <a:t>video records</a:t>
            </a:r>
            <a:r>
              <a:rPr lang="en-US" b="1" u="sng" dirty="0" smtClean="0"/>
              <a:t>:</a:t>
            </a:r>
          </a:p>
          <a:p>
            <a:r>
              <a:rPr lang="en-US" dirty="0" err="1" smtClean="0"/>
              <a:t>Dashcams</a:t>
            </a:r>
            <a:r>
              <a:rPr lang="en-US" dirty="0" smtClean="0"/>
              <a:t> / Mobile Video Recordings (MVRs)</a:t>
            </a:r>
          </a:p>
          <a:p>
            <a:r>
              <a:rPr lang="en-US" dirty="0" err="1" smtClean="0"/>
              <a:t>Bodycams</a:t>
            </a:r>
            <a:endParaRPr lang="en-US" dirty="0" smtClean="0"/>
          </a:p>
          <a:p>
            <a:r>
              <a:rPr lang="en-US" dirty="0" smtClean="0"/>
              <a:t>Stationary Cameras</a:t>
            </a:r>
          </a:p>
          <a:p>
            <a:r>
              <a:rPr lang="en-US" dirty="0" smtClean="0"/>
              <a:t>Cameras on Public Transit</a:t>
            </a:r>
          </a:p>
          <a:p>
            <a:r>
              <a:rPr lang="en-US" dirty="0" smtClean="0"/>
              <a:t>Cameras on School Buses</a:t>
            </a:r>
          </a:p>
        </p:txBody>
      </p:sp>
    </p:spTree>
    <p:extLst>
      <p:ext uri="{BB962C8B-B14F-4D97-AF65-F5344CB8AC3E}">
        <p14:creationId xmlns:p14="http://schemas.microsoft.com/office/powerpoint/2010/main" val="307113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Other Recent Issues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 smtClean="0"/>
              <a:t>Other recent issues of interest:</a:t>
            </a:r>
          </a:p>
          <a:p>
            <a:r>
              <a:rPr lang="en-US" b="1" dirty="0" smtClean="0"/>
              <a:t>Specificity</a:t>
            </a:r>
            <a:r>
              <a:rPr lang="en-US" dirty="0" smtClean="0"/>
              <a:t>: 3-part test (</a:t>
            </a:r>
            <a:r>
              <a:rPr lang="en-US" i="1" dirty="0" smtClean="0"/>
              <a:t>PDE v. Post-Gazette</a:t>
            </a:r>
            <a:r>
              <a:rPr lang="en-US" dirty="0" smtClean="0"/>
              <a:t>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Subject (activity of agency), </a:t>
            </a:r>
            <a:r>
              <a:rPr lang="en-US" dirty="0" smtClean="0"/>
              <a:t>Scope (discreet group of records) &amp; </a:t>
            </a:r>
            <a:r>
              <a:rPr lang="en-US" dirty="0" smtClean="0"/>
              <a:t>Timeframe (finite, most flexible of three parts)</a:t>
            </a:r>
            <a:endParaRPr lang="en-US" dirty="0" smtClean="0"/>
          </a:p>
          <a:p>
            <a:r>
              <a:rPr lang="en-US" b="1" dirty="0" smtClean="0"/>
              <a:t>“</a:t>
            </a:r>
            <a:r>
              <a:rPr lang="en-US" b="1" dirty="0" smtClean="0"/>
              <a:t>Deleted” emails </a:t>
            </a:r>
            <a:r>
              <a:rPr lang="en-US" dirty="0" smtClean="0"/>
              <a:t>(</a:t>
            </a:r>
            <a:r>
              <a:rPr lang="en-US" i="1" dirty="0" smtClean="0"/>
              <a:t>Dept. of L&amp;I v. Earley</a:t>
            </a:r>
            <a:r>
              <a:rPr lang="en-US" dirty="0" smtClean="0"/>
              <a:t>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Must check email servers; not a forensic search</a:t>
            </a:r>
          </a:p>
          <a:p>
            <a:r>
              <a:rPr lang="en-US" b="1" dirty="0" smtClean="0"/>
              <a:t>Record-keeping</a:t>
            </a:r>
            <a:r>
              <a:rPr lang="en-US" dirty="0" smtClean="0"/>
              <a:t> (</a:t>
            </a:r>
            <a:r>
              <a:rPr lang="en-US" i="1" dirty="0" smtClean="0"/>
              <a:t>DOC v. St. </a:t>
            </a:r>
            <a:r>
              <a:rPr lang="en-US" i="1" dirty="0" err="1" smtClean="0"/>
              <a:t>Hillaire</a:t>
            </a:r>
            <a:r>
              <a:rPr lang="en-US" dirty="0" smtClean="0"/>
              <a:t>)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Unorganized files does NOT = avoiding RTKL</a:t>
            </a:r>
          </a:p>
        </p:txBody>
      </p:sp>
    </p:spTree>
    <p:extLst>
      <p:ext uri="{BB962C8B-B14F-4D97-AF65-F5344CB8AC3E}">
        <p14:creationId xmlns:p14="http://schemas.microsoft.com/office/powerpoint/2010/main" val="237143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OOR’s Mediation Program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Goal: Resolve more cases informally</a:t>
            </a:r>
          </a:p>
          <a:p>
            <a:r>
              <a:rPr lang="en-US" dirty="0" smtClean="0"/>
              <a:t>&gt; </a:t>
            </a:r>
            <a:r>
              <a:rPr lang="en-US" b="1" dirty="0" smtClean="0">
                <a:solidFill>
                  <a:srgbClr val="FF0000"/>
                </a:solidFill>
              </a:rPr>
              <a:t>50 cases </a:t>
            </a:r>
            <a:r>
              <a:rPr lang="en-US" dirty="0" smtClean="0"/>
              <a:t>referred to mediation in </a:t>
            </a:r>
            <a:r>
              <a:rPr lang="en-US" dirty="0" smtClean="0"/>
              <a:t>2016</a:t>
            </a:r>
            <a:endParaRPr lang="en-US" dirty="0" smtClean="0"/>
          </a:p>
          <a:p>
            <a:r>
              <a:rPr lang="en-US" dirty="0" smtClean="0"/>
              <a:t>Both sides agree to </a:t>
            </a:r>
            <a:r>
              <a:rPr lang="en-US" dirty="0" smtClean="0"/>
              <a:t>confidentiality</a:t>
            </a:r>
            <a:endParaRPr lang="en-US" dirty="0" smtClean="0"/>
          </a:p>
          <a:p>
            <a:r>
              <a:rPr lang="en-US" dirty="0" smtClean="0"/>
              <a:t>OOR provides trained </a:t>
            </a:r>
            <a:r>
              <a:rPr lang="en-US" dirty="0" smtClean="0"/>
              <a:t>mediator</a:t>
            </a:r>
            <a:endParaRPr lang="en-US" dirty="0" smtClean="0"/>
          </a:p>
          <a:p>
            <a:r>
              <a:rPr lang="en-US" dirty="0" smtClean="0"/>
              <a:t>If mediation successful, </a:t>
            </a:r>
            <a:r>
              <a:rPr lang="en-US" b="1" dirty="0" smtClean="0">
                <a:solidFill>
                  <a:srgbClr val="FF0000"/>
                </a:solidFill>
              </a:rPr>
              <a:t>appeal is </a:t>
            </a:r>
            <a:r>
              <a:rPr lang="en-US" b="1" dirty="0" smtClean="0">
                <a:solidFill>
                  <a:srgbClr val="FF0000"/>
                </a:solidFill>
              </a:rPr>
              <a:t>withdrawn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There’s no harm in agreeing to mediation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Worst-case scenario: FD is slightly delayed</a:t>
            </a:r>
          </a:p>
        </p:txBody>
      </p:sp>
    </p:spTree>
    <p:extLst>
      <p:ext uri="{BB962C8B-B14F-4D97-AF65-F5344CB8AC3E}">
        <p14:creationId xmlns:p14="http://schemas.microsoft.com/office/powerpoint/2010/main" val="1797123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Training from the OOR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Training on the RTKL &amp; Sunshine Act</a:t>
            </a:r>
          </a:p>
          <a:p>
            <a:r>
              <a:rPr lang="en-US" dirty="0" smtClean="0"/>
              <a:t>OOR website filled with information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</a:t>
            </a:r>
            <a:r>
              <a:rPr lang="en-US" sz="3200" dirty="0" smtClean="0">
                <a:hlinkClick r:id="rId2"/>
              </a:rPr>
              <a:t>www.openrecords.pa.gov</a:t>
            </a:r>
            <a:endParaRPr lang="en-US" sz="3200" dirty="0"/>
          </a:p>
          <a:p>
            <a:r>
              <a:rPr lang="en-US" dirty="0" smtClean="0"/>
              <a:t>On-site </a:t>
            </a:r>
            <a:r>
              <a:rPr lang="en-US" dirty="0"/>
              <a:t>training: basics, recent cases &amp; more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Details on OOR website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Or call George Spiess, 717-346-9903</a:t>
            </a:r>
            <a:endParaRPr lang="en-US" sz="3200" dirty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03281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Resources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u="sng" dirty="0" smtClean="0"/>
              <a:t>Website, Twitter, Email Lists &amp; More</a:t>
            </a:r>
          </a:p>
          <a:p>
            <a:r>
              <a:rPr lang="en-US" sz="3200" dirty="0" smtClean="0"/>
              <a:t>Web: </a:t>
            </a:r>
            <a:r>
              <a:rPr lang="en-US" sz="3200" dirty="0" smtClean="0">
                <a:hlinkClick r:id="rId2"/>
              </a:rPr>
              <a:t>http://openrecords.pa.gov</a:t>
            </a:r>
            <a:endParaRPr lang="en-US" sz="3200" dirty="0" smtClean="0"/>
          </a:p>
          <a:p>
            <a:r>
              <a:rPr lang="en-US" dirty="0" smtClean="0"/>
              <a:t>Blog</a:t>
            </a:r>
            <a:r>
              <a:rPr lang="en-US" dirty="0"/>
              <a:t>: </a:t>
            </a:r>
            <a:r>
              <a:rPr lang="en-US" dirty="0" smtClean="0">
                <a:hlinkClick r:id="rId3"/>
              </a:rPr>
              <a:t>http://openrecordspa.wordpress.com</a:t>
            </a:r>
            <a:endParaRPr lang="en-US" dirty="0" smtClean="0"/>
          </a:p>
          <a:p>
            <a:r>
              <a:rPr lang="en-US" sz="3200" dirty="0" smtClean="0"/>
              <a:t>Twitter: @</a:t>
            </a:r>
            <a:r>
              <a:rPr lang="en-US" sz="3200" dirty="0" err="1" smtClean="0"/>
              <a:t>OpenRecordsPA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Executive Director: </a:t>
            </a:r>
            <a:r>
              <a:rPr lang="en-US" sz="2800" dirty="0" smtClean="0"/>
              <a:t>@</a:t>
            </a:r>
            <a:r>
              <a:rPr lang="en-US" sz="2800" dirty="0" err="1" smtClean="0"/>
              <a:t>ErikOpenRecords</a:t>
            </a:r>
            <a:endParaRPr lang="en-US" sz="2800" dirty="0" smtClean="0"/>
          </a:p>
          <a:p>
            <a:r>
              <a:rPr lang="en-US" sz="3200" dirty="0" smtClean="0"/>
              <a:t>YouTube Channel</a:t>
            </a:r>
          </a:p>
          <a:p>
            <a:r>
              <a:rPr lang="en-US" sz="3200" dirty="0" smtClean="0"/>
              <a:t>Podcast on iTunes (Open Records in Pennsylvania)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Email lists</a:t>
            </a:r>
            <a:r>
              <a:rPr lang="en-US" dirty="0" smtClean="0"/>
              <a:t>: Daily Digest of FDs &amp; General Updates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Sign up at website</a:t>
            </a:r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4156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smtClean="0"/>
              <a:t>THANK YOU</a:t>
            </a:r>
            <a:endParaRPr lang="en-US" sz="2800" i="1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Calibri" pitchFamily="34" charset="0"/>
                <a:hlinkClick r:id="rId3"/>
              </a:rPr>
              <a:t>http://openrecords.pa.gov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4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4"/>
              </a:rPr>
              <a:t>ErikOpenRecords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5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6"/>
              </a:rPr>
              <a:t>earneson@pa.gov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717) </a:t>
            </a:r>
            <a:r>
              <a:rPr lang="en-US" sz="2000" dirty="0" smtClean="0">
                <a:latin typeface="Calibri" pitchFamily="34" charset="0"/>
              </a:rPr>
              <a:t>346-9903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26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2055</TotalTime>
  <Words>894</Words>
  <Application>Microsoft Office PowerPoint</Application>
  <PresentationFormat>On-screen Show (4:3)</PresentationFormat>
  <Paragraphs>136</Paragraphs>
  <Slides>21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Worksheet</vt:lpstr>
      <vt:lpstr>Pennsylvania Municipal League February 13, 2017</vt:lpstr>
      <vt:lpstr>Right-to-Know Law Basics</vt:lpstr>
      <vt:lpstr>What is a Record?</vt:lpstr>
      <vt:lpstr>Records Take Many Shapes</vt:lpstr>
      <vt:lpstr>Who Must Respond to Requests?</vt:lpstr>
      <vt:lpstr>Record Retention</vt:lpstr>
      <vt:lpstr>Office of Open Records</vt:lpstr>
      <vt:lpstr>RTK Appeal Process at OOR</vt:lpstr>
      <vt:lpstr>Agency Affidavits</vt:lpstr>
      <vt:lpstr>OOR - Appeals Filed, 2009 to 2015</vt:lpstr>
      <vt:lpstr>OOR Caseload</vt:lpstr>
      <vt:lpstr>Local Agency Appeals in 2015</vt:lpstr>
      <vt:lpstr>State Agency Appeals in 2015</vt:lpstr>
      <vt:lpstr>Criminal Investigative Records of a Local Law Enforcement Agency</vt:lpstr>
      <vt:lpstr>Recent Issues: Home Addresses</vt:lpstr>
      <vt:lpstr>Recent Issues: Video Records</vt:lpstr>
      <vt:lpstr>Other Recent Issues</vt:lpstr>
      <vt:lpstr>OOR’s Mediation Program</vt:lpstr>
      <vt:lpstr>Training from the OOR</vt:lpstr>
      <vt:lpstr>OOR Resources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Erik Arneson</cp:lastModifiedBy>
  <cp:revision>71</cp:revision>
  <cp:lastPrinted>2016-09-12T16:48:10Z</cp:lastPrinted>
  <dcterms:created xsi:type="dcterms:W3CDTF">2015-06-09T13:12:04Z</dcterms:created>
  <dcterms:modified xsi:type="dcterms:W3CDTF">2017-01-26T17:23:52Z</dcterms:modified>
</cp:coreProperties>
</file>