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32" r:id="rId3"/>
    <p:sldId id="341" r:id="rId4"/>
    <p:sldId id="340" r:id="rId5"/>
    <p:sldId id="346" r:id="rId6"/>
    <p:sldId id="339" r:id="rId7"/>
    <p:sldId id="338" r:id="rId8"/>
    <p:sldId id="337" r:id="rId9"/>
    <p:sldId id="336" r:id="rId10"/>
    <p:sldId id="335" r:id="rId11"/>
    <p:sldId id="334" r:id="rId12"/>
    <p:sldId id="333" r:id="rId13"/>
    <p:sldId id="345" r:id="rId14"/>
    <p:sldId id="344" r:id="rId15"/>
    <p:sldId id="29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3/20/2017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3/20/2017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Pennsylvania </a:t>
            </a:r>
            <a:r>
              <a:rPr lang="en-US" sz="3200" b="1" dirty="0" err="1" smtClean="0"/>
              <a:t>NewsMedia</a:t>
            </a:r>
            <a:r>
              <a:rPr lang="en-US" sz="3200" b="1" dirty="0" smtClean="0"/>
              <a:t> Association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March </a:t>
            </a:r>
            <a:r>
              <a:rPr lang="en-US" sz="3200" dirty="0" smtClean="0"/>
              <a:t>21</a:t>
            </a:r>
            <a:r>
              <a:rPr lang="en-US" sz="2800" i="1" dirty="0" smtClean="0"/>
              <a:t>, </a:t>
            </a:r>
            <a:r>
              <a:rPr lang="en-US" sz="2800" i="1" dirty="0" smtClean="0"/>
              <a:t>2017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Draft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RTKL authorizes OOR to develop regulations</a:t>
            </a:r>
          </a:p>
          <a:p>
            <a:r>
              <a:rPr lang="en-US" dirty="0" smtClean="0"/>
              <a:t>Section 504(a): “… </a:t>
            </a:r>
            <a:r>
              <a:rPr lang="en-US" dirty="0"/>
              <a:t>The Office of Open Records may promulgate regulations relating to appeals involving a Commonwealth agency or local </a:t>
            </a:r>
            <a:r>
              <a:rPr lang="en-US" dirty="0" smtClean="0"/>
              <a:t>agency.”</a:t>
            </a:r>
            <a:endParaRPr lang="en-US" dirty="0"/>
          </a:p>
          <a:p>
            <a:r>
              <a:rPr lang="en-US" dirty="0" smtClean="0"/>
              <a:t>Procedural Guidelines (revised Sept. 2015) available on OOR website. Form the basis for much of the OOR’s draft regulations.</a:t>
            </a:r>
          </a:p>
        </p:txBody>
      </p:sp>
    </p:spTree>
    <p:extLst>
      <p:ext uri="{BB962C8B-B14F-4D97-AF65-F5344CB8AC3E}">
        <p14:creationId xmlns:p14="http://schemas.microsoft.com/office/powerpoint/2010/main" val="175269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Draft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Draft regulations being developed</a:t>
            </a:r>
          </a:p>
          <a:p>
            <a:r>
              <a:rPr lang="en-US" dirty="0" smtClean="0"/>
              <a:t>Shared a draft of OOR regulations with a group of stakeholders for informal comments.</a:t>
            </a:r>
          </a:p>
          <a:p>
            <a:r>
              <a:rPr lang="en-US" dirty="0" smtClean="0"/>
              <a:t>Comments will be reviewed, changes will be made to the draft, and then the more formal IRRC process will begin.</a:t>
            </a:r>
          </a:p>
          <a:p>
            <a:r>
              <a:rPr lang="en-US" b="1" dirty="0" smtClean="0"/>
              <a:t>IRRC process allows ample opportunity for public review and comment.</a:t>
            </a:r>
          </a:p>
        </p:txBody>
      </p:sp>
    </p:spTree>
    <p:extLst>
      <p:ext uri="{BB962C8B-B14F-4D97-AF65-F5344CB8AC3E}">
        <p14:creationId xmlns:p14="http://schemas.microsoft.com/office/powerpoint/2010/main" val="28220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Draft Regulations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Constitutional right to privacy</a:t>
            </a:r>
          </a:p>
          <a:p>
            <a:r>
              <a:rPr lang="en-US" i="1" dirty="0" smtClean="0"/>
              <a:t>PSEA v. OOR</a:t>
            </a:r>
            <a:r>
              <a:rPr lang="en-US" dirty="0" smtClean="0"/>
              <a:t>., 148 A.3d 142 (Pa. 2016).</a:t>
            </a:r>
          </a:p>
          <a:p>
            <a:r>
              <a:rPr lang="en-US" dirty="0" smtClean="0"/>
              <a:t>Agency provides general notice.</a:t>
            </a:r>
          </a:p>
          <a:p>
            <a:r>
              <a:rPr lang="en-US" dirty="0" smtClean="0"/>
              <a:t>Agency determines if request includes “personal information in which there is a reasonable expectation of privacy.”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D</a:t>
            </a:r>
            <a:r>
              <a:rPr lang="en-US" sz="3200" dirty="0" smtClean="0"/>
              <a:t>oes not include records that are public in nature by law, regulation, ordinance, etc.</a:t>
            </a:r>
          </a:p>
        </p:txBody>
      </p:sp>
    </p:spTree>
    <p:extLst>
      <p:ext uri="{BB962C8B-B14F-4D97-AF65-F5344CB8AC3E}">
        <p14:creationId xmlns:p14="http://schemas.microsoft.com/office/powerpoint/2010/main" val="161363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Draft Regulations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Constitutional right to privacy</a:t>
            </a:r>
          </a:p>
          <a:p>
            <a:r>
              <a:rPr lang="en-US" dirty="0" smtClean="0"/>
              <a:t>Balancing test: Does public interest outweigh privacy interest?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Done by agency at request stage, done by OOR at appeal stage.</a:t>
            </a:r>
            <a:endParaRPr lang="en-US" sz="3200" dirty="0"/>
          </a:p>
          <a:p>
            <a:r>
              <a:rPr lang="en-US" dirty="0" smtClean="0"/>
              <a:t>Redaction is </a:t>
            </a:r>
            <a:r>
              <a:rPr lang="en-US" smtClean="0"/>
              <a:t>a possibility.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592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Draft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Commercial requests</a:t>
            </a:r>
          </a:p>
          <a:p>
            <a:r>
              <a:rPr lang="en-US" dirty="0" smtClean="0"/>
              <a:t>RTKL Section 1307 allows OOR to establish duplication fees “for Commonwealth agencies and local agencies.”</a:t>
            </a:r>
          </a:p>
          <a:p>
            <a:r>
              <a:rPr lang="en-US" dirty="0" smtClean="0"/>
              <a:t>Draft regulations clarify that this authority includes ability to establish a separate fee schedule for commercial requests.</a:t>
            </a:r>
          </a:p>
        </p:txBody>
      </p:sp>
    </p:spTree>
    <p:extLst>
      <p:ext uri="{BB962C8B-B14F-4D97-AF65-F5344CB8AC3E}">
        <p14:creationId xmlns:p14="http://schemas.microsoft.com/office/powerpoint/2010/main" val="237693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Draft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Preserving records during RTK process</a:t>
            </a:r>
          </a:p>
          <a:p>
            <a:r>
              <a:rPr lang="en-US" dirty="0" smtClean="0"/>
              <a:t>Would require agencies to maintain all records reasonably responsive to a request until 60 days after the last appeal period expires.</a:t>
            </a:r>
          </a:p>
          <a:p>
            <a:r>
              <a:rPr lang="en-US" dirty="0" smtClean="0"/>
              <a:t>Under RTKL, courts can fine agencies for denying access to public records in bad faith.</a:t>
            </a:r>
          </a:p>
        </p:txBody>
      </p:sp>
    </p:spTree>
    <p:extLst>
      <p:ext uri="{BB962C8B-B14F-4D97-AF65-F5344CB8AC3E}">
        <p14:creationId xmlns:p14="http://schemas.microsoft.com/office/powerpoint/2010/main" val="409274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Draft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Miscellaneous provisions</a:t>
            </a:r>
          </a:p>
          <a:p>
            <a:r>
              <a:rPr lang="en-US" dirty="0" smtClean="0"/>
              <a:t>Establishes clear process for accessing the OOR’s appeal (quasi-judicial) files. Patterned after similar provisions promulgated by the Supreme Court.</a:t>
            </a:r>
          </a:p>
          <a:p>
            <a:r>
              <a:rPr lang="en-US" dirty="0" smtClean="0"/>
              <a:t>Clarifies process for participation in an appeal as a direct interest participant.</a:t>
            </a:r>
          </a:p>
        </p:txBody>
      </p:sp>
    </p:spTree>
    <p:extLst>
      <p:ext uri="{BB962C8B-B14F-4D97-AF65-F5344CB8AC3E}">
        <p14:creationId xmlns:p14="http://schemas.microsoft.com/office/powerpoint/2010/main" val="178575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Draft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More miscellaneous provisions</a:t>
            </a:r>
          </a:p>
          <a:p>
            <a:r>
              <a:rPr lang="en-US" dirty="0"/>
              <a:t>Provides OOR Appeals Officers with limited flexibility in extending certain deadlines.</a:t>
            </a:r>
          </a:p>
          <a:p>
            <a:r>
              <a:rPr lang="en-US" dirty="0" smtClean="0"/>
              <a:t>Defines “time response log” and clarifies that information in that definition does not meet “reasonable expectation of privacy” standard.</a:t>
            </a:r>
          </a:p>
        </p:txBody>
      </p:sp>
    </p:spTree>
    <p:extLst>
      <p:ext uri="{BB962C8B-B14F-4D97-AF65-F5344CB8AC3E}">
        <p14:creationId xmlns:p14="http://schemas.microsoft.com/office/powerpoint/2010/main" val="298146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Draft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Some language borrowed from SB 465</a:t>
            </a:r>
          </a:p>
          <a:p>
            <a:r>
              <a:rPr lang="en-US" dirty="0" smtClean="0"/>
              <a:t>Some of the provisions in the regulations use language identical to, or very similar to, that contained in Senate Bill 465.</a:t>
            </a:r>
          </a:p>
        </p:txBody>
      </p:sp>
    </p:spTree>
    <p:extLst>
      <p:ext uri="{BB962C8B-B14F-4D97-AF65-F5344CB8AC3E}">
        <p14:creationId xmlns:p14="http://schemas.microsoft.com/office/powerpoint/2010/main" val="302755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Senate Bill 465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Similar to last session’s SB 411, but w/ changes</a:t>
            </a:r>
          </a:p>
          <a:p>
            <a:r>
              <a:rPr lang="en-US" dirty="0" smtClean="0"/>
              <a:t>Adds “campus police” at state-owned and state-related universities to list of agencies.</a:t>
            </a:r>
          </a:p>
          <a:p>
            <a:r>
              <a:rPr lang="en-US" dirty="0" smtClean="0"/>
              <a:t>Commercial requests.</a:t>
            </a:r>
          </a:p>
          <a:p>
            <a:r>
              <a:rPr lang="en-US" dirty="0" smtClean="0"/>
              <a:t>Inmate requests.</a:t>
            </a:r>
          </a:p>
          <a:p>
            <a:r>
              <a:rPr lang="en-US" dirty="0" smtClean="0"/>
              <a:t>“Final safety inspection reports” not covered by 708(b)(17).</a:t>
            </a:r>
          </a:p>
          <a:p>
            <a:r>
              <a:rPr lang="en-US" dirty="0" smtClean="0"/>
              <a:t>Courts may impose $500/day fine for ignoring a Final Determination from OOR.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531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Senate Bill 465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Additional provisions in SB 465</a:t>
            </a:r>
          </a:p>
          <a:p>
            <a:r>
              <a:rPr lang="en-US" dirty="0" smtClean="0"/>
              <a:t>Prohibits destruction of records at issue in a RTK request; courts may fine $10,000 for violation.</a:t>
            </a:r>
          </a:p>
          <a:p>
            <a:r>
              <a:rPr lang="en-US" dirty="0" smtClean="0"/>
              <a:t>Requires AOROs to register with OOR.</a:t>
            </a:r>
          </a:p>
          <a:p>
            <a:r>
              <a:rPr lang="en-US" dirty="0" smtClean="0"/>
              <a:t>Clarifies that vol. fire cos. are not agencies.</a:t>
            </a:r>
          </a:p>
          <a:p>
            <a:r>
              <a:rPr lang="en-US" dirty="0" smtClean="0"/>
              <a:t>Clarifies protection of certain personal financial information; protection not applicable to aggregated data.</a:t>
            </a:r>
          </a:p>
        </p:txBody>
      </p:sp>
    </p:spTree>
    <p:extLst>
      <p:ext uri="{BB962C8B-B14F-4D97-AF65-F5344CB8AC3E}">
        <p14:creationId xmlns:p14="http://schemas.microsoft.com/office/powerpoint/2010/main" val="238043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Senate Bill 465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Additional provisions</a:t>
            </a:r>
          </a:p>
          <a:p>
            <a:r>
              <a:rPr lang="en-US" dirty="0" smtClean="0"/>
              <a:t>Numerous procedural improvements.</a:t>
            </a:r>
          </a:p>
          <a:p>
            <a:r>
              <a:rPr lang="en-US" dirty="0" smtClean="0"/>
              <a:t>Attempting to further simplify appeals.</a:t>
            </a:r>
          </a:p>
          <a:p>
            <a:r>
              <a:rPr lang="en-US" dirty="0" smtClean="0"/>
              <a:t>Allows OOR to stay proceedings if a substantially similar case is pending in court.</a:t>
            </a:r>
          </a:p>
        </p:txBody>
      </p:sp>
    </p:spTree>
    <p:extLst>
      <p:ext uri="{BB962C8B-B14F-4D97-AF65-F5344CB8AC3E}">
        <p14:creationId xmlns:p14="http://schemas.microsoft.com/office/powerpoint/2010/main" val="229209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Senate Bill 465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Additional provisions</a:t>
            </a:r>
          </a:p>
          <a:p>
            <a:r>
              <a:rPr lang="en-US" dirty="0"/>
              <a:t>Clarifies OOR in-camera power.</a:t>
            </a:r>
          </a:p>
          <a:p>
            <a:r>
              <a:rPr lang="en-US" dirty="0"/>
              <a:t>Clarifies transfer of cases (e.g., to row offices).</a:t>
            </a:r>
          </a:p>
          <a:p>
            <a:r>
              <a:rPr lang="en-US" dirty="0"/>
              <a:t>Clarifies public nature of records expressly made public under any other law.</a:t>
            </a:r>
          </a:p>
        </p:txBody>
      </p:sp>
    </p:spTree>
    <p:extLst>
      <p:ext uri="{BB962C8B-B14F-4D97-AF65-F5344CB8AC3E}">
        <p14:creationId xmlns:p14="http://schemas.microsoft.com/office/powerpoint/2010/main" val="66463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3924</TotalTime>
  <Words>641</Words>
  <Application>Microsoft Office PowerPoint</Application>
  <PresentationFormat>On-screen Show (4:3)</PresentationFormat>
  <Paragraphs>80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Pennsylvania NewsMedia Association March 21, 2017</vt:lpstr>
      <vt:lpstr>OOR Draft Regulations</vt:lpstr>
      <vt:lpstr>OOR Draft Regulations</vt:lpstr>
      <vt:lpstr>OOR Draft Regulations</vt:lpstr>
      <vt:lpstr>OOR Draft Regulations</vt:lpstr>
      <vt:lpstr>OOR Draft Regulations</vt:lpstr>
      <vt:lpstr>OOR Draft Regulations</vt:lpstr>
      <vt:lpstr>OOR Draft Regulations</vt:lpstr>
      <vt:lpstr>OOR Draft Regulations</vt:lpstr>
      <vt:lpstr>OOR Draft Regulations</vt:lpstr>
      <vt:lpstr>Senate Bill 465</vt:lpstr>
      <vt:lpstr>Senate Bill 465</vt:lpstr>
      <vt:lpstr>Senate Bill 465</vt:lpstr>
      <vt:lpstr>Senate Bill 465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83</cp:revision>
  <cp:lastPrinted>2016-09-12T16:48:10Z</cp:lastPrinted>
  <dcterms:created xsi:type="dcterms:W3CDTF">2015-06-09T13:12:04Z</dcterms:created>
  <dcterms:modified xsi:type="dcterms:W3CDTF">2017-03-20T13:39:02Z</dcterms:modified>
</cp:coreProperties>
</file>