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46" r:id="rId3"/>
    <p:sldId id="387" r:id="rId4"/>
    <p:sldId id="347" r:id="rId5"/>
    <p:sldId id="348" r:id="rId6"/>
    <p:sldId id="349" r:id="rId7"/>
    <p:sldId id="388" r:id="rId8"/>
    <p:sldId id="369" r:id="rId9"/>
    <p:sldId id="370" r:id="rId10"/>
    <p:sldId id="368" r:id="rId11"/>
    <p:sldId id="395" r:id="rId12"/>
    <p:sldId id="396" r:id="rId13"/>
    <p:sldId id="397" r:id="rId14"/>
    <p:sldId id="398" r:id="rId15"/>
    <p:sldId id="399" r:id="rId16"/>
    <p:sldId id="400" r:id="rId17"/>
    <p:sldId id="402" r:id="rId18"/>
    <p:sldId id="342" r:id="rId19"/>
    <p:sldId id="341" r:id="rId20"/>
    <p:sldId id="344" r:id="rId21"/>
    <p:sldId id="288" r:id="rId22"/>
    <p:sldId id="307" r:id="rId23"/>
    <p:sldId id="362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5/30/2017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5/30/2017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pa.wordpress.com/" TargetMode="External"/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Public Utility Commission CLE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June 1, 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Key elements of the RTKL:</a:t>
            </a:r>
          </a:p>
          <a:p>
            <a:r>
              <a:rPr lang="en-US" dirty="0" smtClean="0"/>
              <a:t>All gov’t records presumed to be open</a:t>
            </a:r>
          </a:p>
          <a:p>
            <a:r>
              <a:rPr lang="en-US" dirty="0" smtClean="0"/>
              <a:t>If it wants to withhold a record, </a:t>
            </a:r>
            <a:r>
              <a:rPr lang="en-US" b="1" u="sng" dirty="0" smtClean="0">
                <a:solidFill>
                  <a:srgbClr val="FF0000"/>
                </a:solidFill>
              </a:rPr>
              <a:t>agency </a:t>
            </a:r>
            <a:r>
              <a:rPr lang="en-US" b="1" u="sng" dirty="0" smtClean="0">
                <a:solidFill>
                  <a:srgbClr val="FF0000"/>
                </a:solidFill>
              </a:rPr>
              <a:t>bears burden</a:t>
            </a:r>
            <a:r>
              <a:rPr lang="en-US" dirty="0" smtClean="0"/>
              <a:t> </a:t>
            </a:r>
            <a:r>
              <a:rPr lang="en-US" dirty="0" smtClean="0"/>
              <a:t>of proving it’s not </a:t>
            </a:r>
            <a:r>
              <a:rPr lang="en-US" dirty="0" smtClean="0"/>
              <a:t>public</a:t>
            </a:r>
          </a:p>
          <a:p>
            <a:r>
              <a:rPr lang="en-US" dirty="0" smtClean="0"/>
              <a:t>Office </a:t>
            </a:r>
            <a:r>
              <a:rPr lang="en-US" dirty="0"/>
              <a:t>of Open Records (OOR</a:t>
            </a:r>
            <a:r>
              <a:rPr lang="en-US" dirty="0" smtClean="0"/>
              <a:t>)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Decides </a:t>
            </a:r>
            <a:r>
              <a:rPr lang="en-US" dirty="0" smtClean="0"/>
              <a:t>RTKL appeals for most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Provides </a:t>
            </a:r>
            <a:r>
              <a:rPr lang="en-US" dirty="0" smtClean="0"/>
              <a:t>training on RTKL &amp; Sunshine 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All gov’t 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to be public</a:t>
            </a:r>
          </a:p>
          <a:p>
            <a:r>
              <a:rPr lang="en-US" dirty="0" smtClean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42381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Email, paper, audio, video, texts, social media, etc.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to RTK requests</a:t>
            </a:r>
          </a:p>
          <a:p>
            <a:r>
              <a:rPr lang="en-US" dirty="0" smtClean="0"/>
              <a:t>Each agency must have an Agency Open Records Officer (AORO)</a:t>
            </a:r>
          </a:p>
          <a:p>
            <a:r>
              <a:rPr lang="en-US" b="1" u="sng" dirty="0" smtClean="0"/>
              <a:t>Must</a:t>
            </a:r>
            <a:r>
              <a:rPr lang="en-US" dirty="0" smtClean="0"/>
              <a:t> respond </a:t>
            </a:r>
            <a:r>
              <a:rPr lang="en-US" b="1" dirty="0" smtClean="0"/>
              <a:t>within 5 (agency)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Response must be in writing</a:t>
            </a:r>
          </a:p>
          <a:p>
            <a:r>
              <a:rPr lang="en-US" i="1" dirty="0" smtClean="0"/>
              <a:t>Can extend final response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Open Records Officer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AORO responsibilities include:</a:t>
            </a:r>
          </a:p>
          <a:p>
            <a:r>
              <a:rPr lang="en-US" dirty="0"/>
              <a:t>Must post contact information</a:t>
            </a:r>
          </a:p>
          <a:p>
            <a:r>
              <a:rPr lang="en-US" dirty="0" smtClean="0"/>
              <a:t>Receives &amp; processes RTK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staff should forward RTK requests to </a:t>
            </a:r>
            <a:r>
              <a:rPr lang="en-US" dirty="0" smtClean="0"/>
              <a:t>AORO</a:t>
            </a:r>
          </a:p>
          <a:p>
            <a:r>
              <a:rPr lang="en-US" dirty="0" smtClean="0"/>
              <a:t>Gathers &amp; reviews responsive records</a:t>
            </a:r>
          </a:p>
          <a:p>
            <a:r>
              <a:rPr lang="en-US" dirty="0" smtClean="0"/>
              <a:t>Issues responses to RTK requests</a:t>
            </a:r>
          </a:p>
          <a:p>
            <a:r>
              <a:rPr lang="en-US" dirty="0" smtClean="0"/>
              <a:t>Tracks all dates &amp; deadlines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2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Response: Costs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required to issue a </a:t>
            </a:r>
            <a:r>
              <a:rPr lang="en-US" b="1" u="sng" dirty="0" smtClean="0">
                <a:solidFill>
                  <a:srgbClr val="FF0000"/>
                </a:solidFill>
              </a:rPr>
              <a:t>fee schedule</a:t>
            </a:r>
          </a:p>
          <a:p>
            <a:r>
              <a:rPr lang="en-US" dirty="0"/>
              <a:t>Up to </a:t>
            </a:r>
            <a:r>
              <a:rPr lang="en-US" dirty="0" smtClean="0"/>
              <a:t>$0.25/page </a:t>
            </a:r>
            <a:r>
              <a:rPr lang="en-US" dirty="0"/>
              <a:t>for hard copies</a:t>
            </a:r>
          </a:p>
          <a:p>
            <a:r>
              <a:rPr lang="en-US" dirty="0" smtClean="0"/>
              <a:t>No </a:t>
            </a:r>
            <a:r>
              <a:rPr lang="en-US" dirty="0"/>
              <a:t>charge for electronic </a:t>
            </a:r>
            <a:r>
              <a:rPr lang="en-US" dirty="0" smtClean="0"/>
              <a:t>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Redacted records may be at $0.25/page rate</a:t>
            </a:r>
            <a:endParaRPr lang="en-US" i="1" dirty="0"/>
          </a:p>
          <a:p>
            <a:r>
              <a:rPr lang="en-US" dirty="0" smtClean="0"/>
              <a:t>No </a:t>
            </a:r>
            <a:r>
              <a:rPr lang="en-US" dirty="0" smtClean="0"/>
              <a:t>charge for labor, including redaction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 smtClean="0"/>
              <a:t>Other </a:t>
            </a:r>
            <a:r>
              <a:rPr lang="en-US" dirty="0" smtClean="0"/>
              <a:t>legislated charges take precedent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e.g., </a:t>
            </a:r>
            <a:r>
              <a:rPr lang="en-US" dirty="0"/>
              <a:t>a</a:t>
            </a:r>
            <a:r>
              <a:rPr lang="en-US" dirty="0" smtClean="0"/>
              <a:t>ccident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Response: Denials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If an agency </a:t>
            </a:r>
            <a:r>
              <a:rPr lang="en-US" b="1" u="sng" dirty="0" smtClean="0">
                <a:solidFill>
                  <a:srgbClr val="FF0000"/>
                </a:solidFill>
              </a:rPr>
              <a:t>denies a request</a:t>
            </a:r>
            <a:r>
              <a:rPr lang="en-US" b="1" u="sng" dirty="0" smtClean="0"/>
              <a:t>, it must:</a:t>
            </a:r>
          </a:p>
          <a:p>
            <a:r>
              <a:rPr lang="en-US" dirty="0" smtClean="0"/>
              <a:t>Provide the denial in writing</a:t>
            </a:r>
          </a:p>
          <a:p>
            <a:r>
              <a:rPr lang="en-US" dirty="0" smtClean="0"/>
              <a:t>Explain what records are being withheld</a:t>
            </a:r>
          </a:p>
          <a:p>
            <a:r>
              <a:rPr lang="en-US" dirty="0" smtClean="0"/>
              <a:t>Explain why records are being withheld</a:t>
            </a:r>
          </a:p>
          <a:p>
            <a:r>
              <a:rPr lang="en-US" dirty="0" smtClean="0"/>
              <a:t>Explain how to appeal the denial</a:t>
            </a:r>
          </a:p>
          <a:p>
            <a:r>
              <a:rPr lang="en-US" dirty="0" smtClean="0"/>
              <a:t>Failure to respond by the statutory deadline is a “deemed denial” and can be appealed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Appealing a Denial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Most </a:t>
            </a:r>
            <a:r>
              <a:rPr lang="en-US" b="1" u="sng" dirty="0" smtClean="0">
                <a:solidFill>
                  <a:srgbClr val="FF0000"/>
                </a:solidFill>
              </a:rPr>
              <a:t>denials can be </a:t>
            </a:r>
            <a:r>
              <a:rPr lang="en-US" b="1" u="sng" dirty="0" smtClean="0">
                <a:solidFill>
                  <a:srgbClr val="FF0000"/>
                </a:solidFill>
              </a:rPr>
              <a:t>appealed</a:t>
            </a:r>
            <a:r>
              <a:rPr lang="en-US" b="1" u="sng" dirty="0" smtClean="0"/>
              <a:t> to </a:t>
            </a:r>
            <a:r>
              <a:rPr lang="en-US" b="1" u="sng" dirty="0" smtClean="0"/>
              <a:t>the OOR</a:t>
            </a:r>
          </a:p>
          <a:p>
            <a:r>
              <a:rPr lang="en-US" dirty="0"/>
              <a:t>If </a:t>
            </a:r>
            <a:r>
              <a:rPr lang="en-US" dirty="0" smtClean="0"/>
              <a:t>a request is </a:t>
            </a:r>
            <a:r>
              <a:rPr lang="en-US" dirty="0"/>
              <a:t>denied, </a:t>
            </a:r>
            <a:r>
              <a:rPr lang="en-US" dirty="0" smtClean="0"/>
              <a:t>an </a:t>
            </a:r>
            <a:r>
              <a:rPr lang="en-US" dirty="0"/>
              <a:t>appeal </a:t>
            </a:r>
            <a:r>
              <a:rPr lang="en-US" dirty="0" smtClean="0"/>
              <a:t>can be filed within </a:t>
            </a:r>
            <a:r>
              <a:rPr lang="en-US" dirty="0"/>
              <a:t>15 business </a:t>
            </a:r>
            <a:r>
              <a:rPr lang="en-US" dirty="0" smtClean="0"/>
              <a:t>days</a:t>
            </a:r>
            <a:endParaRPr lang="en-US" dirty="0"/>
          </a:p>
          <a:p>
            <a:r>
              <a:rPr lang="en-US" dirty="0"/>
              <a:t>Most appeals </a:t>
            </a:r>
            <a:r>
              <a:rPr lang="en-US" dirty="0" smtClean="0"/>
              <a:t>filed </a:t>
            </a:r>
            <a:r>
              <a:rPr lang="en-US" dirty="0"/>
              <a:t>with the </a:t>
            </a:r>
            <a:r>
              <a:rPr lang="en-US" dirty="0" smtClean="0"/>
              <a:t>OOR, except: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Judiciary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Statewide Row Offices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Local Law Enforcement Records</a:t>
            </a:r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RTKL is NOT a Confidentiality Law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Records may be released outside </a:t>
            </a:r>
            <a:r>
              <a:rPr lang="en-US" b="1" u="sng" dirty="0"/>
              <a:t>of the RTKL</a:t>
            </a:r>
          </a:p>
          <a:p>
            <a:r>
              <a:rPr lang="en-US" dirty="0"/>
              <a:t>An agency may exercise its discretion to make any otherwise exempt record accessible if: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Disclosure is not prohibited by </a:t>
            </a:r>
            <a:r>
              <a:rPr lang="en-US" dirty="0" smtClean="0"/>
              <a:t>federal </a:t>
            </a:r>
            <a:r>
              <a:rPr lang="en-US" dirty="0"/>
              <a:t>or </a:t>
            </a:r>
            <a:r>
              <a:rPr lang="en-US" dirty="0" smtClean="0"/>
              <a:t>state </a:t>
            </a:r>
            <a:r>
              <a:rPr lang="en-US" dirty="0"/>
              <a:t>law or </a:t>
            </a:r>
            <a:r>
              <a:rPr lang="en-US" dirty="0" smtClean="0"/>
              <a:t>regulation; </a:t>
            </a:r>
            <a:r>
              <a:rPr lang="en-US" dirty="0"/>
              <a:t>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record is not protected by privilege;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agency head determines that </a:t>
            </a:r>
            <a:r>
              <a:rPr lang="en-US" dirty="0" smtClean="0"/>
              <a:t>public interest </a:t>
            </a:r>
            <a:r>
              <a:rPr lang="en-US" dirty="0"/>
              <a:t>favoring access outweighs any </a:t>
            </a:r>
            <a:r>
              <a:rPr lang="en-US" dirty="0" smtClean="0"/>
              <a:t>interest </a:t>
            </a:r>
            <a:r>
              <a:rPr lang="en-US" dirty="0"/>
              <a:t>favoring withholding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2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Third-Party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Records submitted to gov’t agencies by third-parties go through the same test</a:t>
            </a:r>
          </a:p>
          <a:p>
            <a:r>
              <a:rPr lang="en-US" dirty="0" smtClean="0"/>
              <a:t>Info submitted to a gov’t agency by a third-party contractor also </a:t>
            </a:r>
            <a:r>
              <a:rPr lang="en-US" b="1" dirty="0" smtClean="0">
                <a:solidFill>
                  <a:srgbClr val="FF0000"/>
                </a:solidFill>
              </a:rPr>
              <a:t>presumed to be public</a:t>
            </a:r>
            <a:endParaRPr lang="en-US" dirty="0" smtClean="0"/>
          </a:p>
          <a:p>
            <a:r>
              <a:rPr lang="en-US" dirty="0" smtClean="0"/>
              <a:t>Common exceptions that may apply: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(b)(10): internal, </a:t>
            </a:r>
            <a:r>
              <a:rPr lang="en-US" dirty="0" err="1" smtClean="0"/>
              <a:t>predecisional</a:t>
            </a:r>
            <a:r>
              <a:rPr lang="en-US" dirty="0" smtClean="0"/>
              <a:t> deliberations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(b)(11): trade secrets &amp; conf. proprietary info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(b)(26): financial information of a bidder</a:t>
            </a:r>
          </a:p>
        </p:txBody>
      </p:sp>
    </p:spTree>
    <p:extLst>
      <p:ext uri="{BB962C8B-B14F-4D97-AF65-F5344CB8AC3E}">
        <p14:creationId xmlns:p14="http://schemas.microsoft.com/office/powerpoint/2010/main" val="26691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Third-Party Contractor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Some </a:t>
            </a:r>
            <a:r>
              <a:rPr lang="en-US" b="1" u="sng" dirty="0" smtClean="0"/>
              <a:t>third-party records </a:t>
            </a:r>
            <a:r>
              <a:rPr lang="en-US" b="1" u="sng" dirty="0" smtClean="0"/>
              <a:t>NOT submitted to gov’t agencies </a:t>
            </a:r>
            <a:r>
              <a:rPr lang="en-US" b="1" u="sng" dirty="0" smtClean="0"/>
              <a:t>may still be public</a:t>
            </a:r>
            <a:endParaRPr lang="en-US" b="1" u="sng" dirty="0" smtClean="0"/>
          </a:p>
          <a:p>
            <a:r>
              <a:rPr lang="en-US" dirty="0" smtClean="0"/>
              <a:t>Section 506(d): “A public record … in the possession of a party with whom the agency has contracted to perform a governmental function … and </a:t>
            </a:r>
            <a:r>
              <a:rPr lang="en-US" b="1" dirty="0" smtClean="0">
                <a:solidFill>
                  <a:srgbClr val="FF0000"/>
                </a:solidFill>
              </a:rPr>
              <a:t>which directly relates to the governmental function</a:t>
            </a:r>
            <a:r>
              <a:rPr lang="en-US" dirty="0" smtClean="0"/>
              <a:t> and is not exempt … shall be considered a public record of the agency for purposes of this act.”</a:t>
            </a:r>
          </a:p>
        </p:txBody>
      </p:sp>
    </p:spTree>
    <p:extLst>
      <p:ext uri="{BB962C8B-B14F-4D97-AF65-F5344CB8AC3E}">
        <p14:creationId xmlns:p14="http://schemas.microsoft.com/office/powerpoint/2010/main" val="406195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Requests for Trade Secrets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Contractors are required to give agencies notice that submitted info includes a trade </a:t>
            </a:r>
            <a:r>
              <a:rPr lang="en-US" b="1" u="sng" dirty="0" smtClean="0"/>
              <a:t>secret</a:t>
            </a:r>
            <a:endParaRPr lang="en-US" b="1" u="sng" dirty="0" smtClean="0"/>
          </a:p>
          <a:p>
            <a:r>
              <a:rPr lang="en-US" dirty="0" smtClean="0"/>
              <a:t>Section 707(b): “An agency shall notify a third party of a request for a record </a:t>
            </a:r>
            <a:r>
              <a:rPr lang="en-US" b="1" dirty="0" smtClean="0">
                <a:solidFill>
                  <a:srgbClr val="FF0000"/>
                </a:solidFill>
              </a:rPr>
              <a:t>IF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 third party provided the record </a:t>
            </a:r>
            <a:r>
              <a:rPr lang="en-US" b="1" dirty="0" smtClean="0">
                <a:solidFill>
                  <a:srgbClr val="FF0000"/>
                </a:solidFill>
              </a:rPr>
              <a:t>AND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included a written statement … that the record contains a trade secret or confidential proprietary information.”</a:t>
            </a:r>
          </a:p>
        </p:txBody>
      </p:sp>
    </p:spTree>
    <p:extLst>
      <p:ext uri="{BB962C8B-B14F-4D97-AF65-F5344CB8AC3E}">
        <p14:creationId xmlns:p14="http://schemas.microsoft.com/office/powerpoint/2010/main" val="33042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Contracts Available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Online State Contract Database</a:t>
            </a:r>
          </a:p>
          <a:p>
            <a:r>
              <a:rPr lang="en-US" dirty="0" smtClean="0"/>
              <a:t>All state agency contracts &gt; $5,000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contracts.patreasury.gov/</a:t>
            </a:r>
            <a:endParaRPr lang="en-US" dirty="0" smtClean="0"/>
          </a:p>
          <a:p>
            <a:pPr marL="0" indent="0">
              <a:buNone/>
            </a:pPr>
            <a:endParaRPr lang="en-US" sz="3200" b="1" u="sng" dirty="0" smtClean="0"/>
          </a:p>
          <a:p>
            <a:pPr marL="0" indent="0">
              <a:buNone/>
            </a:pPr>
            <a:r>
              <a:rPr lang="en-US" sz="3200" b="1" u="sng" dirty="0" smtClean="0"/>
              <a:t>Local contracts </a:t>
            </a:r>
            <a:r>
              <a:rPr lang="en-US" sz="3200" b="1" u="sng" dirty="0" smtClean="0"/>
              <a:t>also available</a:t>
            </a:r>
            <a:r>
              <a:rPr lang="en-US" b="1" u="sng" dirty="0"/>
              <a:t> </a:t>
            </a:r>
            <a:r>
              <a:rPr lang="en-US" b="1" u="sng" dirty="0" smtClean="0"/>
              <a:t>– but </a:t>
            </a:r>
            <a:r>
              <a:rPr lang="en-US" sz="3200" b="1" u="sng" dirty="0" smtClean="0"/>
              <a:t>not online</a:t>
            </a:r>
            <a:endParaRPr lang="en-US" sz="3200" b="1" u="sng" dirty="0" smtClean="0"/>
          </a:p>
          <a:p>
            <a:r>
              <a:rPr lang="en-US" dirty="0"/>
              <a:t>R</a:t>
            </a:r>
            <a:r>
              <a:rPr lang="en-US" sz="3200" dirty="0" smtClean="0"/>
              <a:t>equest </a:t>
            </a:r>
            <a:r>
              <a:rPr lang="en-US" sz="3200" dirty="0" smtClean="0"/>
              <a:t>under </a:t>
            </a:r>
            <a:r>
              <a:rPr lang="en-US" sz="3200" dirty="0" smtClean="0"/>
              <a:t>RTKL</a:t>
            </a:r>
            <a:endParaRPr lang="en-US" sz="3200" dirty="0" smtClean="0"/>
          </a:p>
          <a:p>
            <a:r>
              <a:rPr lang="en-US" dirty="0" smtClean="0"/>
              <a:t>Some r</a:t>
            </a:r>
            <a:r>
              <a:rPr lang="en-US" dirty="0" smtClean="0"/>
              <a:t>edactions </a:t>
            </a:r>
            <a:r>
              <a:rPr lang="en-US" dirty="0" smtClean="0"/>
              <a:t>may be made</a:t>
            </a:r>
          </a:p>
          <a:p>
            <a:r>
              <a:rPr lang="en-US" sz="3200" dirty="0" smtClean="0"/>
              <a:t>Can appeal </a:t>
            </a:r>
            <a:r>
              <a:rPr lang="en-US" sz="3200" dirty="0" smtClean="0"/>
              <a:t>denials/redaction </a:t>
            </a:r>
            <a:r>
              <a:rPr lang="en-US" sz="3200" dirty="0" smtClean="0"/>
              <a:t>to the OOR</a:t>
            </a:r>
          </a:p>
        </p:txBody>
      </p:sp>
    </p:spTree>
    <p:extLst>
      <p:ext uri="{BB962C8B-B14F-4D97-AF65-F5344CB8AC3E}">
        <p14:creationId xmlns:p14="http://schemas.microsoft.com/office/powerpoint/2010/main" val="56629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Procurement Records Available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Procurement Provisions</a:t>
            </a:r>
          </a:p>
          <a:p>
            <a:r>
              <a:rPr lang="en-US" dirty="0" smtClean="0"/>
              <a:t>Records </a:t>
            </a:r>
            <a:r>
              <a:rPr lang="en-US" dirty="0"/>
              <a:t>related to agency procurement or disposal of supplies, services or construction </a:t>
            </a:r>
            <a:r>
              <a:rPr lang="en-US" dirty="0" smtClean="0"/>
              <a:t>are available under </a:t>
            </a:r>
            <a:r>
              <a:rPr lang="en-US" dirty="0" smtClean="0"/>
              <a:t>RTKL after…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A </a:t>
            </a:r>
            <a:r>
              <a:rPr lang="en-US" sz="3200" dirty="0"/>
              <a:t>contract is </a:t>
            </a:r>
            <a:r>
              <a:rPr lang="en-US" sz="3200" dirty="0" smtClean="0"/>
              <a:t>awarded, 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All </a:t>
            </a:r>
            <a:r>
              <a:rPr lang="en-US" sz="3200" dirty="0"/>
              <a:t>bids are </a:t>
            </a:r>
            <a:r>
              <a:rPr lang="en-US" sz="3200" dirty="0" smtClean="0"/>
              <a:t>rejected</a:t>
            </a:r>
          </a:p>
        </p:txBody>
      </p:sp>
    </p:spTree>
    <p:extLst>
      <p:ext uri="{BB962C8B-B14F-4D97-AF65-F5344CB8AC3E}">
        <p14:creationId xmlns:p14="http://schemas.microsoft.com/office/powerpoint/2010/main" val="258842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not address record retention </a:t>
            </a:r>
          </a:p>
          <a:p>
            <a:r>
              <a:rPr lang="en-US" dirty="0" smtClean="0"/>
              <a:t>Goal is a strong, effective retention policy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</a:t>
            </a:r>
            <a:r>
              <a:rPr lang="en-US" sz="3200" i="1" dirty="0" smtClean="0"/>
              <a:t>”</a:t>
            </a:r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13897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 by Year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2,102 appeals filed w/ OOR in 2016</a:t>
            </a:r>
          </a:p>
        </p:txBody>
      </p:sp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5257800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2016, OOR heard </a:t>
            </a:r>
            <a:r>
              <a:rPr lang="en-US" b="1" dirty="0" smtClean="0">
                <a:solidFill>
                  <a:srgbClr val="FF0000"/>
                </a:solidFill>
              </a:rPr>
              <a:t>2,102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67.7%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2016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573 appeals involving state agencies in 2016</a:t>
            </a:r>
          </a:p>
        </p:txBody>
      </p:sp>
      <p:pic>
        <p:nvPicPr>
          <p:cNvPr id="4119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7086600" cy="422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0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49 successful mediations </a:t>
            </a:r>
            <a:r>
              <a:rPr lang="en-US" dirty="0" smtClean="0"/>
              <a:t>in 2016</a:t>
            </a:r>
          </a:p>
          <a:p>
            <a:r>
              <a:rPr lang="en-US" dirty="0" smtClean="0"/>
              <a:t>Both sides agree to confidentiality</a:t>
            </a:r>
          </a:p>
          <a:p>
            <a:r>
              <a:rPr lang="en-US" dirty="0" smtClean="0"/>
              <a:t>OOR provides trained mediator</a:t>
            </a:r>
          </a:p>
          <a:p>
            <a:r>
              <a:rPr lang="en-US" dirty="0" smtClean="0"/>
              <a:t>If mediation successful, appeal is withdrawn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dirty="0" smtClean="0"/>
              <a:t>On-site </a:t>
            </a:r>
            <a:r>
              <a:rPr lang="en-US" dirty="0"/>
              <a:t>training: basics, recent cases 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Resources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 smtClean="0"/>
              <a:t>Website, Twitter, Email Lists &amp; More</a:t>
            </a:r>
          </a:p>
          <a:p>
            <a:r>
              <a:rPr lang="en-US" sz="3200" dirty="0" smtClean="0"/>
              <a:t>Web: </a:t>
            </a:r>
            <a:r>
              <a:rPr lang="en-US" sz="3200" dirty="0" smtClean="0">
                <a:hlinkClick r:id="rId2"/>
              </a:rPr>
              <a:t>http://openrecords.pa.gov</a:t>
            </a:r>
            <a:endParaRPr lang="en-US" sz="3200" dirty="0" smtClean="0"/>
          </a:p>
          <a:p>
            <a:r>
              <a:rPr lang="en-US" dirty="0" smtClean="0"/>
              <a:t>Blog</a:t>
            </a:r>
            <a:r>
              <a:rPr lang="en-US" dirty="0"/>
              <a:t>: </a:t>
            </a:r>
            <a:r>
              <a:rPr lang="en-US" dirty="0" smtClean="0">
                <a:hlinkClick r:id="rId3"/>
              </a:rPr>
              <a:t>http://openrecordspa.wordpress.com</a:t>
            </a:r>
            <a:endParaRPr lang="en-US" dirty="0" smtClean="0"/>
          </a:p>
          <a:p>
            <a:r>
              <a:rPr lang="en-US" sz="3200" dirty="0" smtClean="0"/>
              <a:t>Twitter: @</a:t>
            </a:r>
            <a:r>
              <a:rPr lang="en-US" sz="3200" dirty="0" err="1" smtClean="0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Executive Director: </a:t>
            </a:r>
            <a:r>
              <a:rPr lang="en-US" sz="2800" dirty="0" smtClean="0"/>
              <a:t>@</a:t>
            </a:r>
            <a:r>
              <a:rPr lang="en-US" sz="2800" dirty="0" err="1" smtClean="0"/>
              <a:t>ErikOpenRecords</a:t>
            </a:r>
            <a:endParaRPr lang="en-US" sz="2800" dirty="0" smtClean="0"/>
          </a:p>
          <a:p>
            <a:r>
              <a:rPr lang="en-US" sz="3200" dirty="0" smtClean="0"/>
              <a:t>YouTube Channel</a:t>
            </a:r>
          </a:p>
          <a:p>
            <a:r>
              <a:rPr lang="en-US" sz="3200" dirty="0" smtClean="0"/>
              <a:t>Podcast on iTunes (Open Records in Pennsylvania)</a:t>
            </a:r>
          </a:p>
          <a:p>
            <a:r>
              <a:rPr lang="en-US" dirty="0" smtClean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Sign up at website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3662</TotalTime>
  <Words>1093</Words>
  <Application>Microsoft Office PowerPoint</Application>
  <PresentationFormat>On-screen Show (4:3)</PresentationFormat>
  <Paragraphs>155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Public Utility Commission CLE June 1, 2017</vt:lpstr>
      <vt:lpstr>Right-to-Know Law Basics</vt:lpstr>
      <vt:lpstr>Right-to-Know Law Basics</vt:lpstr>
      <vt:lpstr>What is a Record?</vt:lpstr>
      <vt:lpstr>Records Take Many Shapes</vt:lpstr>
      <vt:lpstr>Who Must Respond to Requests?</vt:lpstr>
      <vt:lpstr>Agency Open Records Officer</vt:lpstr>
      <vt:lpstr>Agency Response: Costs</vt:lpstr>
      <vt:lpstr>Agency Response: Denials</vt:lpstr>
      <vt:lpstr>Appealing a Denial</vt:lpstr>
      <vt:lpstr>RTKL is NOT a Confidentiality Law</vt:lpstr>
      <vt:lpstr>Third-Party Records</vt:lpstr>
      <vt:lpstr>Third-Party Contractor Records</vt:lpstr>
      <vt:lpstr>Requests for Trade Secrets</vt:lpstr>
      <vt:lpstr>Contracts Available</vt:lpstr>
      <vt:lpstr>Procurement Records Available</vt:lpstr>
      <vt:lpstr>Record Retention</vt:lpstr>
      <vt:lpstr>OOR - Appeals Filed by Year</vt:lpstr>
      <vt:lpstr>OOR Caseload</vt:lpstr>
      <vt:lpstr>State Agency Appeals in 2016</vt:lpstr>
      <vt:lpstr>OOR’s Mediation Program</vt:lpstr>
      <vt:lpstr>Training from the OOR</vt:lpstr>
      <vt:lpstr>OOR Resources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122</cp:revision>
  <cp:lastPrinted>2016-09-12T16:48:10Z</cp:lastPrinted>
  <dcterms:created xsi:type="dcterms:W3CDTF">2015-06-09T13:12:04Z</dcterms:created>
  <dcterms:modified xsi:type="dcterms:W3CDTF">2017-05-30T16:56:03Z</dcterms:modified>
</cp:coreProperties>
</file>