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346" r:id="rId3"/>
    <p:sldId id="387" r:id="rId4"/>
    <p:sldId id="396" r:id="rId5"/>
    <p:sldId id="397" r:id="rId6"/>
    <p:sldId id="398" r:id="rId7"/>
    <p:sldId id="399" r:id="rId8"/>
    <p:sldId id="400" r:id="rId9"/>
    <p:sldId id="401" r:id="rId10"/>
    <p:sldId id="307" r:id="rId11"/>
    <p:sldId id="362" r:id="rId12"/>
    <p:sldId id="292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4/27/2018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4/27/2018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pa.wordpress.com/" TargetMode="External"/><Relationship Id="rId2" Type="http://schemas.openxmlformats.org/officeDocument/2006/relationships/hyperlink" Target="https://www.openrecords.pa.gov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witter.com/erikopenrecords" TargetMode="External"/><Relationship Id="rId4" Type="http://schemas.openxmlformats.org/officeDocument/2006/relationships/hyperlink" Target="https://twitter.com/openrecordsp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/>
              <a:t>CCAP</a:t>
            </a:r>
            <a:br>
              <a:rPr lang="en-US" sz="3200" dirty="0"/>
            </a:br>
            <a:r>
              <a:rPr lang="en-US" sz="2800" i="1" dirty="0"/>
              <a:t>May 4,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https://www.openrecords.pa.gov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Two Statewide AORO 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Office of Open Records and the</a:t>
            </a:r>
            <a:br>
              <a:rPr lang="en-US" b="1" u="sng" dirty="0"/>
            </a:br>
            <a:r>
              <a:rPr lang="en-US" b="1" u="sng" dirty="0"/>
              <a:t>Legislative Budget &amp; Finance Committee</a:t>
            </a:r>
          </a:p>
          <a:p>
            <a:r>
              <a:rPr lang="en-US" dirty="0"/>
              <a:t>OOR survey conducted in February 2017</a:t>
            </a:r>
          </a:p>
          <a:p>
            <a:r>
              <a:rPr lang="en-US" dirty="0"/>
              <a:t>LBFC survey conducted later in 2017</a:t>
            </a:r>
          </a:p>
          <a:p>
            <a:r>
              <a:rPr lang="en-US" dirty="0"/>
              <a:t>Each survey sought info from Agency Open Records Officers (AOROs) across agency types</a:t>
            </a:r>
          </a:p>
          <a:p>
            <a:r>
              <a:rPr lang="en-US" dirty="0"/>
              <a:t>Each survey received &gt; 1,000 responses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i="1" dirty="0"/>
              <a:t>OOR received 40 county responses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Full Results from OOR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u="sng" dirty="0"/>
              <a:t>How many RTK requests did you receive in 2016?</a:t>
            </a:r>
          </a:p>
          <a:p>
            <a:r>
              <a:rPr lang="en-US" dirty="0"/>
              <a:t>0-10 requests, 57.5%</a:t>
            </a:r>
          </a:p>
          <a:p>
            <a:r>
              <a:rPr lang="en-US" dirty="0"/>
              <a:t>11-20 requests, 16.9%</a:t>
            </a:r>
          </a:p>
          <a:p>
            <a:r>
              <a:rPr lang="en-US" dirty="0"/>
              <a:t>21-50 requests, 13.0%</a:t>
            </a:r>
          </a:p>
          <a:p>
            <a:r>
              <a:rPr lang="en-US" dirty="0"/>
              <a:t>51-100 requests, 5.3%</a:t>
            </a:r>
          </a:p>
          <a:p>
            <a:r>
              <a:rPr lang="en-US" dirty="0"/>
              <a:t>101+ requests, 7.2%</a:t>
            </a:r>
          </a:p>
          <a:p>
            <a:r>
              <a:rPr lang="en-US" dirty="0"/>
              <a:t>In other words: </a:t>
            </a:r>
            <a:r>
              <a:rPr lang="en-US" b="1" u="sng" dirty="0"/>
              <a:t>87.4% of agencies received fewer than 1 RTK request per week</a:t>
            </a:r>
            <a:r>
              <a:rPr lang="en-US" dirty="0"/>
              <a:t>, while 7.2% received more than 2 requests per week</a:t>
            </a:r>
          </a:p>
        </p:txBody>
      </p:sp>
    </p:spTree>
    <p:extLst>
      <p:ext uri="{BB962C8B-B14F-4D97-AF65-F5344CB8AC3E}">
        <p14:creationId xmlns:p14="http://schemas.microsoft.com/office/powerpoint/2010/main" val="423812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County Results from OOR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b="1" u="sng" dirty="0"/>
              <a:t>How many RTK requests did you receive in 2016?</a:t>
            </a:r>
          </a:p>
          <a:p>
            <a:r>
              <a:rPr lang="en-US" sz="3000" dirty="0"/>
              <a:t>0-10 requests, 5.1%</a:t>
            </a:r>
          </a:p>
          <a:p>
            <a:r>
              <a:rPr lang="en-US" sz="3000" dirty="0"/>
              <a:t>11-20 requests, 10.3%</a:t>
            </a:r>
          </a:p>
          <a:p>
            <a:r>
              <a:rPr lang="en-US" sz="3000" dirty="0"/>
              <a:t>21-50 requests, 18.0%</a:t>
            </a:r>
          </a:p>
          <a:p>
            <a:r>
              <a:rPr lang="en-US" sz="3000" dirty="0"/>
              <a:t>51-100 requests, 30.8%</a:t>
            </a:r>
          </a:p>
          <a:p>
            <a:r>
              <a:rPr lang="en-US" sz="3000" dirty="0"/>
              <a:t>101+ requests, 35.9%</a:t>
            </a:r>
          </a:p>
          <a:p>
            <a:r>
              <a:rPr lang="en-US" sz="3000" dirty="0"/>
              <a:t>In other words: </a:t>
            </a:r>
            <a:r>
              <a:rPr lang="en-US" sz="3000" b="1" u="sng" dirty="0"/>
              <a:t>36.4% of counties received fewer than 1 RTK request per week</a:t>
            </a:r>
            <a:r>
              <a:rPr lang="en-US" sz="3000" dirty="0"/>
              <a:t>, while 35.9% received more than 2 requests per week</a:t>
            </a:r>
          </a:p>
        </p:txBody>
      </p:sp>
    </p:spTree>
    <p:extLst>
      <p:ext uri="{BB962C8B-B14F-4D97-AF65-F5344CB8AC3E}">
        <p14:creationId xmlns:p14="http://schemas.microsoft.com/office/powerpoint/2010/main" val="288239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Full Results from OOR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u="sng" dirty="0"/>
              <a:t>In an average work week, how many hours does your agency spend responding to RTK requests?</a:t>
            </a:r>
          </a:p>
          <a:p>
            <a:r>
              <a:rPr lang="en-US" dirty="0"/>
              <a:t>0-1 hours, 72.8%</a:t>
            </a:r>
          </a:p>
          <a:p>
            <a:r>
              <a:rPr lang="en-US" dirty="0"/>
              <a:t>2-5 hours, 19.0%</a:t>
            </a:r>
          </a:p>
          <a:p>
            <a:r>
              <a:rPr lang="en-US" dirty="0"/>
              <a:t>6-10 hours, 4.7%</a:t>
            </a:r>
          </a:p>
          <a:p>
            <a:r>
              <a:rPr lang="en-US" dirty="0"/>
              <a:t>11-20 hours, 1.7%</a:t>
            </a:r>
          </a:p>
          <a:p>
            <a:r>
              <a:rPr lang="en-US" dirty="0"/>
              <a:t>21-40 hours, 0.9%</a:t>
            </a:r>
          </a:p>
          <a:p>
            <a:r>
              <a:rPr lang="en-US" dirty="0"/>
              <a:t>41+ hours, 0.9%</a:t>
            </a:r>
          </a:p>
          <a:p>
            <a:r>
              <a:rPr lang="en-US" dirty="0"/>
              <a:t>In other words: </a:t>
            </a:r>
            <a:r>
              <a:rPr lang="en-US" b="1" u="sng" dirty="0"/>
              <a:t>96.5% of agencies spent 10 hours or less responding to RTK requests each week</a:t>
            </a:r>
            <a:r>
              <a:rPr lang="en-US" dirty="0"/>
              <a:t> in 2016, while 1.8% spent 21 or more hours per week</a:t>
            </a:r>
          </a:p>
        </p:txBody>
      </p:sp>
    </p:spTree>
    <p:extLst>
      <p:ext uri="{BB962C8B-B14F-4D97-AF65-F5344CB8AC3E}">
        <p14:creationId xmlns:p14="http://schemas.microsoft.com/office/powerpoint/2010/main" val="93724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County Results from OOR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u="sng" dirty="0"/>
              <a:t>In an average work week, how many hours does your agency spend responding to RTK requests?</a:t>
            </a:r>
          </a:p>
          <a:p>
            <a:r>
              <a:rPr lang="en-US" dirty="0"/>
              <a:t>0-1 hours, 12.5%</a:t>
            </a:r>
          </a:p>
          <a:p>
            <a:r>
              <a:rPr lang="en-US" dirty="0"/>
              <a:t>2-5 hours, 42.5%</a:t>
            </a:r>
          </a:p>
          <a:p>
            <a:r>
              <a:rPr lang="en-US" dirty="0"/>
              <a:t>6-10 hours, 27.5%</a:t>
            </a:r>
          </a:p>
          <a:p>
            <a:r>
              <a:rPr lang="en-US" dirty="0"/>
              <a:t>11-20 hours, 10.0%</a:t>
            </a:r>
          </a:p>
          <a:p>
            <a:r>
              <a:rPr lang="en-US" dirty="0"/>
              <a:t>21-40 hours, 2.5%</a:t>
            </a:r>
          </a:p>
          <a:p>
            <a:r>
              <a:rPr lang="en-US" dirty="0"/>
              <a:t>41+ hours, 5.0%</a:t>
            </a:r>
          </a:p>
          <a:p>
            <a:r>
              <a:rPr lang="en-US" dirty="0"/>
              <a:t>In other words: </a:t>
            </a:r>
            <a:r>
              <a:rPr lang="en-US" b="1" u="sng" dirty="0"/>
              <a:t>82.5% of counties spent 10 hours or less responding to RTK requests each week</a:t>
            </a:r>
            <a:r>
              <a:rPr lang="en-US" dirty="0"/>
              <a:t> in 2016, while 7.5% spent 21 or more hours per week</a:t>
            </a:r>
          </a:p>
        </p:txBody>
      </p:sp>
    </p:spTree>
    <p:extLst>
      <p:ext uri="{BB962C8B-B14F-4D97-AF65-F5344CB8AC3E}">
        <p14:creationId xmlns:p14="http://schemas.microsoft.com/office/powerpoint/2010/main" val="205307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Results from LBFC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Annual cost to agencies to comply with RTKL</a:t>
            </a:r>
          </a:p>
          <a:p>
            <a:r>
              <a:rPr lang="en-US" dirty="0"/>
              <a:t>Almost 54 percent of agencies reported an annual cost of $500 or less</a:t>
            </a:r>
          </a:p>
          <a:p>
            <a:r>
              <a:rPr lang="en-US" dirty="0"/>
              <a:t>About 92 percent of agencies reported an annual cost of $10,000 or less</a:t>
            </a:r>
          </a:p>
          <a:p>
            <a:r>
              <a:rPr lang="en-US" dirty="0"/>
              <a:t>Total statewide cost of responding to RTKL requests 2016 estimated at $5.7 to $9.7 million. With more than 6,000 agencies across the state, average cost is $950 to $1,617</a:t>
            </a:r>
          </a:p>
        </p:txBody>
      </p:sp>
    </p:spTree>
    <p:extLst>
      <p:ext uri="{BB962C8B-B14F-4D97-AF65-F5344CB8AC3E}">
        <p14:creationId xmlns:p14="http://schemas.microsoft.com/office/powerpoint/2010/main" val="241760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Results from LBFC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Requests &amp; Appeals</a:t>
            </a:r>
          </a:p>
          <a:p>
            <a:r>
              <a:rPr lang="en-US" dirty="0"/>
              <a:t>An estimated 109,000 RTKL requests were received by all state and local agencies, combined, in 2016</a:t>
            </a:r>
          </a:p>
          <a:p>
            <a:r>
              <a:rPr lang="en-US" dirty="0"/>
              <a:t>Median number of requests per agency = 10</a:t>
            </a:r>
          </a:p>
          <a:p>
            <a:r>
              <a:rPr lang="en-US" dirty="0"/>
              <a:t>Fewer than 3% of requests are appealed</a:t>
            </a:r>
          </a:p>
        </p:txBody>
      </p:sp>
    </p:spTree>
    <p:extLst>
      <p:ext uri="{BB962C8B-B14F-4D97-AF65-F5344CB8AC3E}">
        <p14:creationId xmlns:p14="http://schemas.microsoft.com/office/powerpoint/2010/main" val="157586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Results from LBFC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Commercial Requests</a:t>
            </a:r>
          </a:p>
          <a:p>
            <a:r>
              <a:rPr lang="en-US" dirty="0"/>
              <a:t>35% of requests in 2016 were commercial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/>
              <a:t>Inmate Requests</a:t>
            </a:r>
          </a:p>
          <a:p>
            <a:r>
              <a:rPr lang="en-US" dirty="0"/>
              <a:t>7% of requests in 2016 from inmates</a:t>
            </a:r>
          </a:p>
          <a:p>
            <a:r>
              <a:rPr lang="en-US" dirty="0"/>
              <a:t>DOC received &gt; 50% of inmate requests</a:t>
            </a:r>
          </a:p>
        </p:txBody>
      </p:sp>
    </p:spTree>
    <p:extLst>
      <p:ext uri="{BB962C8B-B14F-4D97-AF65-F5344CB8AC3E}">
        <p14:creationId xmlns:p14="http://schemas.microsoft.com/office/powerpoint/2010/main" val="188474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Training from the OOR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Training on the RTKL &amp; Sunshine Act</a:t>
            </a:r>
          </a:p>
          <a:p>
            <a:r>
              <a:rPr lang="en-US" dirty="0"/>
              <a:t>OOR website filled with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>
                <a:hlinkClick r:id="rId2"/>
              </a:rPr>
              <a:t>https://www.openrecords.pa.gov</a:t>
            </a:r>
            <a:endParaRPr lang="en-US" sz="3200" dirty="0"/>
          </a:p>
          <a:p>
            <a:r>
              <a:rPr lang="en-US" dirty="0"/>
              <a:t>On-site training: basics, recent cases &amp; more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Details on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Or call George Spiess, 717-346-9903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742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sz="3200" dirty="0"/>
              <a:t>Web: </a:t>
            </a:r>
            <a:r>
              <a:rPr lang="en-US" dirty="0">
                <a:hlinkClick r:id="rId2"/>
              </a:rPr>
              <a:t>https://www.openrecords.pa.gov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3"/>
              </a:rPr>
              <a:t>https://openrecordspa.wordpress.com</a:t>
            </a:r>
            <a:endParaRPr lang="en-US" dirty="0"/>
          </a:p>
          <a:p>
            <a:r>
              <a:rPr lang="en-US" sz="3200" dirty="0"/>
              <a:t>Twitter: </a:t>
            </a:r>
            <a:r>
              <a:rPr lang="en-US" sz="3200" dirty="0">
                <a:hlinkClick r:id="rId4"/>
              </a:rPr>
              <a:t>@</a:t>
            </a:r>
            <a:r>
              <a:rPr lang="en-US" sz="3200" dirty="0" err="1">
                <a:hlinkClick r:id="rId4"/>
              </a:rPr>
              <a:t>OpenRecordsPA</a:t>
            </a:r>
            <a:r>
              <a:rPr lang="en-US" sz="3200" dirty="0"/>
              <a:t>, </a:t>
            </a:r>
            <a:r>
              <a:rPr lang="en-US" sz="3200" dirty="0">
                <a:hlinkClick r:id="rId5"/>
              </a:rPr>
              <a:t>@</a:t>
            </a:r>
            <a:r>
              <a:rPr lang="en-US" sz="3000" dirty="0" err="1">
                <a:hlinkClick r:id="rId5"/>
              </a:rPr>
              <a:t>ErikOpenRecords</a:t>
            </a:r>
            <a:endParaRPr lang="en-US" sz="3000" dirty="0"/>
          </a:p>
          <a:p>
            <a:r>
              <a:rPr lang="en-US" sz="3200" dirty="0"/>
              <a:t>YouTube Channel: Office of Open Records</a:t>
            </a:r>
          </a:p>
          <a:p>
            <a:r>
              <a:rPr lang="en-US" dirty="0"/>
              <a:t>Podcast: Open Records in Pennsylvania</a:t>
            </a:r>
            <a:endParaRPr lang="en-US" sz="3200" dirty="0"/>
          </a:p>
          <a:p>
            <a:r>
              <a:rPr lang="en-US" dirty="0"/>
              <a:t>Email lists: Daily FD Digest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Subscribe at OOR website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0599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/>
              <a:t>THANK YOU</a:t>
            </a:r>
            <a:endParaRPr lang="en-US" sz="2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https://www.openrecords.pa.gov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3526</TotalTime>
  <Words>638</Words>
  <Application>Microsoft Office PowerPoint</Application>
  <PresentationFormat>On-screen Show (4:3)</PresentationFormat>
  <Paragraphs>92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Wingdings</vt:lpstr>
      <vt:lpstr>Office Theme</vt:lpstr>
      <vt:lpstr>CCAP May 4, 2018</vt:lpstr>
      <vt:lpstr>Two Statewide AORO Surveys</vt:lpstr>
      <vt:lpstr>Full Results from OOR Survey</vt:lpstr>
      <vt:lpstr>County Results from OOR Survey</vt:lpstr>
      <vt:lpstr>Full Results from OOR Survey</vt:lpstr>
      <vt:lpstr>County Results from OOR Survey</vt:lpstr>
      <vt:lpstr>Results from LBFC Survey</vt:lpstr>
      <vt:lpstr>Results from LBFC Survey</vt:lpstr>
      <vt:lpstr>Results from LBFC Survey</vt:lpstr>
      <vt:lpstr>Training from the OOR</vt:lpstr>
      <vt:lpstr>OOR Resources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126</cp:revision>
  <cp:lastPrinted>2018-04-26T20:12:00Z</cp:lastPrinted>
  <dcterms:created xsi:type="dcterms:W3CDTF">2015-06-09T13:12:04Z</dcterms:created>
  <dcterms:modified xsi:type="dcterms:W3CDTF">2018-04-27T17:05:00Z</dcterms:modified>
</cp:coreProperties>
</file>