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57" r:id="rId3"/>
    <p:sldId id="346" r:id="rId4"/>
    <p:sldId id="387" r:id="rId5"/>
    <p:sldId id="397" r:id="rId6"/>
    <p:sldId id="399" r:id="rId7"/>
    <p:sldId id="400" r:id="rId8"/>
    <p:sldId id="401" r:id="rId9"/>
    <p:sldId id="416" r:id="rId10"/>
    <p:sldId id="417" r:id="rId11"/>
    <p:sldId id="418" r:id="rId12"/>
    <p:sldId id="419" r:id="rId13"/>
    <p:sldId id="420" r:id="rId14"/>
    <p:sldId id="421" r:id="rId15"/>
    <p:sldId id="423" r:id="rId16"/>
    <p:sldId id="402" r:id="rId17"/>
    <p:sldId id="403" r:id="rId18"/>
    <p:sldId id="404" r:id="rId19"/>
    <p:sldId id="405" r:id="rId20"/>
    <p:sldId id="406" r:id="rId21"/>
    <p:sldId id="407" r:id="rId22"/>
    <p:sldId id="408" r:id="rId23"/>
    <p:sldId id="425" r:id="rId24"/>
    <p:sldId id="426" r:id="rId25"/>
    <p:sldId id="428" r:id="rId26"/>
    <p:sldId id="429" r:id="rId27"/>
    <p:sldId id="307" r:id="rId28"/>
    <p:sldId id="362" r:id="rId29"/>
    <p:sldId id="292" r:id="rId3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6/6/2018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6/6/2018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80A21-CFFB-43A8-AEF3-F354244AE398}" type="datetime1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Submit questions for panel discussion at openrecords@pa.gov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417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86B58-5FB7-40B3-9394-852ACADC8E11}" type="datetime1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Submit questions for panel discussion at openrecords@pa.gov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99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4F839-2B62-4EE9-A2AB-BC0C589AF663}" type="datetime1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Submit questions for panel discussion at openrecords@pa.gov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55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0A04A-AB10-40A3-9674-00D0C984FEF9}" type="datetime1">
              <a:rPr lang="en-US" smtClean="0"/>
              <a:t>6/6/2018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Submit questions for panel discussion at openrecords@pa.gov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047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040F1-5212-4E2B-8D91-BE60A7B9273B}" type="datetime1">
              <a:rPr lang="en-US" smtClean="0"/>
              <a:t>6/6/2018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Submit questions for panel discussion at openrecords@pa.gov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639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A53-572F-4663-8CDF-E127FBB209E1}" type="datetime1">
              <a:rPr lang="en-US" smtClean="0"/>
              <a:t>6/6/2018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Submit questions for panel discussion at openrecords@pa.gov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367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69CDB-A3D8-4128-902D-40E85BA3579E}" type="datetime1">
              <a:rPr lang="en-US" smtClean="0"/>
              <a:t>6/6/2018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Submit questions for panel discussion at openrecords@pa.gov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0844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5C989-535B-48DC-BD14-B841ECAF9CF3}" type="datetime1">
              <a:rPr lang="en-US" smtClean="0"/>
              <a:t>6/6/2018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Submit questions for panel discussion at openrecords@pa.gov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229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4562-8F76-4CAA-B028-D544BE85FA2F}" type="datetime1">
              <a:rPr lang="en-US" smtClean="0"/>
              <a:t>6/6/2018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Submit questions for panel discussion at openrecords@pa.gov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60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89A8-EF31-4E5A-99D3-8323D22F7076}" type="datetime1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Submit questions for panel discussion at openrecords@pa.gov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777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E48B-E8F1-4BF5-83E1-5B2A016A4271}" type="datetime1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Submit questions for panel discussion at openrecords@pa.gov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124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23E18-8A79-4A54-95B1-364F8E9A2353}" type="datetime1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Submit questions for panel discussion at openrecords@pa.gov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DD6AA-E689-463F-A975-02F25735A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00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openrecords.pa.gov/" TargetMode="Externa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pa.wordpress.com/" TargetMode="External"/><Relationship Id="rId2" Type="http://schemas.openxmlformats.org/officeDocument/2006/relationships/hyperlink" Target="https://www.openrecords.pa.gov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witter.com/erikopenrecords" TargetMode="External"/><Relationship Id="rId4" Type="http://schemas.openxmlformats.org/officeDocument/2006/relationships/hyperlink" Target="https://twitter.com/openrecordspa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3200" b="1" dirty="0"/>
              <a:t>PA State Association of Boroughs</a:t>
            </a:r>
            <a:br>
              <a:rPr lang="en-US" sz="3200" dirty="0"/>
            </a:br>
            <a:r>
              <a:rPr lang="en-US" sz="2800" i="1" dirty="0"/>
              <a:t>June 11, 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https://www.openrecords.pa.gov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Two Statewide AORO Surveys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Office of Open Records and the</a:t>
            </a:r>
            <a:br>
              <a:rPr lang="en-US" b="1" u="sng" dirty="0"/>
            </a:br>
            <a:r>
              <a:rPr lang="en-US" b="1" u="sng" dirty="0"/>
              <a:t>Legislative Budget &amp; Finance Committee</a:t>
            </a:r>
          </a:p>
          <a:p>
            <a:r>
              <a:rPr lang="en-US" dirty="0"/>
              <a:t>OOR survey conducted in February 2017</a:t>
            </a:r>
          </a:p>
          <a:p>
            <a:r>
              <a:rPr lang="en-US" dirty="0"/>
              <a:t>LBFC survey conducted later in 2017</a:t>
            </a:r>
          </a:p>
          <a:p>
            <a:r>
              <a:rPr lang="en-US" dirty="0"/>
              <a:t>Each survey sought info from Agency Open Records Officers (AOROs) across agency types</a:t>
            </a:r>
          </a:p>
          <a:p>
            <a:r>
              <a:rPr lang="en-US" dirty="0"/>
              <a:t>Each survey received &gt; 1,000 responses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i="1" dirty="0"/>
              <a:t>OOR received 40 county responses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Results from OOR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u="sng" dirty="0"/>
              <a:t>How many RTK requests did you receive in 2016?</a:t>
            </a:r>
          </a:p>
          <a:p>
            <a:r>
              <a:rPr lang="en-US" dirty="0"/>
              <a:t>0-10 requests, 57.5%</a:t>
            </a:r>
          </a:p>
          <a:p>
            <a:r>
              <a:rPr lang="en-US" dirty="0"/>
              <a:t>11-20 requests, 16.9%</a:t>
            </a:r>
          </a:p>
          <a:p>
            <a:r>
              <a:rPr lang="en-US" dirty="0"/>
              <a:t>21-50 requests, 13.0%</a:t>
            </a:r>
          </a:p>
          <a:p>
            <a:r>
              <a:rPr lang="en-US" dirty="0"/>
              <a:t>51-100 requests, 5.3%</a:t>
            </a:r>
          </a:p>
          <a:p>
            <a:r>
              <a:rPr lang="en-US" dirty="0"/>
              <a:t>101+ requests, 7.2%</a:t>
            </a:r>
          </a:p>
          <a:p>
            <a:r>
              <a:rPr lang="en-US" dirty="0"/>
              <a:t>In other words: </a:t>
            </a:r>
            <a:r>
              <a:rPr lang="en-US" b="1" u="sng" dirty="0"/>
              <a:t>87.4% of agencies received fewer than 1 RTK request per week</a:t>
            </a:r>
            <a:r>
              <a:rPr lang="en-US" dirty="0"/>
              <a:t>, while 7.2% received more than 2 requests per week</a:t>
            </a:r>
          </a:p>
        </p:txBody>
      </p:sp>
    </p:spTree>
    <p:extLst>
      <p:ext uri="{BB962C8B-B14F-4D97-AF65-F5344CB8AC3E}">
        <p14:creationId xmlns:p14="http://schemas.microsoft.com/office/powerpoint/2010/main" val="423812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Results from OOR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u="sng" dirty="0"/>
              <a:t>In an average work week, how many hours does your agency spend responding to RTK requests?</a:t>
            </a:r>
          </a:p>
          <a:p>
            <a:r>
              <a:rPr lang="en-US" dirty="0"/>
              <a:t>0-1 hours, 72.8%</a:t>
            </a:r>
          </a:p>
          <a:p>
            <a:r>
              <a:rPr lang="en-US" dirty="0"/>
              <a:t>2-5 hours, 19.0%</a:t>
            </a:r>
          </a:p>
          <a:p>
            <a:r>
              <a:rPr lang="en-US" dirty="0"/>
              <a:t>6-10 hours, 4.7%</a:t>
            </a:r>
          </a:p>
          <a:p>
            <a:r>
              <a:rPr lang="en-US" dirty="0"/>
              <a:t>11-20 hours, 1.7%</a:t>
            </a:r>
          </a:p>
          <a:p>
            <a:r>
              <a:rPr lang="en-US" dirty="0"/>
              <a:t>21-40 hours, 0.9%</a:t>
            </a:r>
          </a:p>
          <a:p>
            <a:r>
              <a:rPr lang="en-US" dirty="0"/>
              <a:t>41+ hours, 0.9%</a:t>
            </a:r>
          </a:p>
          <a:p>
            <a:r>
              <a:rPr lang="en-US" dirty="0"/>
              <a:t>In other words: </a:t>
            </a:r>
            <a:r>
              <a:rPr lang="en-US" b="1" u="sng" dirty="0"/>
              <a:t>96.5% of agencies spent 10 hours or less responding to RTK requests each week</a:t>
            </a:r>
            <a:r>
              <a:rPr lang="en-US" dirty="0"/>
              <a:t> in 2016, while 1.8% spent 21 or more hours per week</a:t>
            </a:r>
          </a:p>
        </p:txBody>
      </p:sp>
    </p:spTree>
    <p:extLst>
      <p:ext uri="{BB962C8B-B14F-4D97-AF65-F5344CB8AC3E}">
        <p14:creationId xmlns:p14="http://schemas.microsoft.com/office/powerpoint/2010/main" val="93724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Results from LBFC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Annual cost to agencies to comply with RTKL</a:t>
            </a:r>
          </a:p>
          <a:p>
            <a:r>
              <a:rPr lang="en-US" dirty="0"/>
              <a:t>Almost 54 percent of agencies reported an annual cost of $500 or less</a:t>
            </a:r>
          </a:p>
          <a:p>
            <a:r>
              <a:rPr lang="en-US" dirty="0"/>
              <a:t>About 92 percent of agencies reported an annual cost of $10,000 or less</a:t>
            </a:r>
          </a:p>
          <a:p>
            <a:r>
              <a:rPr lang="en-US" dirty="0"/>
              <a:t>Total statewide cost of responding to RTKL requests 2016 estimated at $5.7 to $9.7 million. With more than 6,000 agencies across the state, average cost is $950 to $1,617</a:t>
            </a:r>
          </a:p>
        </p:txBody>
      </p:sp>
    </p:spTree>
    <p:extLst>
      <p:ext uri="{BB962C8B-B14F-4D97-AF65-F5344CB8AC3E}">
        <p14:creationId xmlns:p14="http://schemas.microsoft.com/office/powerpoint/2010/main" val="241760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Results from LBFC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Requests &amp; Appeals</a:t>
            </a:r>
          </a:p>
          <a:p>
            <a:r>
              <a:rPr lang="en-US" dirty="0"/>
              <a:t>An estimated 109,000 RTKL requests were received by all state and local agencies, combined, in 2016</a:t>
            </a:r>
          </a:p>
          <a:p>
            <a:r>
              <a:rPr lang="en-US" dirty="0"/>
              <a:t>Median number of requests per agency = 10</a:t>
            </a:r>
          </a:p>
          <a:p>
            <a:r>
              <a:rPr lang="en-US" dirty="0"/>
              <a:t>Fewer than 3% of requests are appealed</a:t>
            </a:r>
          </a:p>
        </p:txBody>
      </p:sp>
    </p:spTree>
    <p:extLst>
      <p:ext uri="{BB962C8B-B14F-4D97-AF65-F5344CB8AC3E}">
        <p14:creationId xmlns:p14="http://schemas.microsoft.com/office/powerpoint/2010/main" val="157586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Results from LBFC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Commercial Requests</a:t>
            </a:r>
          </a:p>
          <a:p>
            <a:r>
              <a:rPr lang="en-US" dirty="0"/>
              <a:t>35% of requests in 2016 were commercial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u="sng" dirty="0"/>
              <a:t>Inmate Requests</a:t>
            </a:r>
          </a:p>
          <a:p>
            <a:r>
              <a:rPr lang="en-US" dirty="0"/>
              <a:t>7% of requests in 2016 from inmates</a:t>
            </a:r>
          </a:p>
          <a:p>
            <a:r>
              <a:rPr lang="en-US" dirty="0"/>
              <a:t>DOC received &gt; 50% of inmate requests</a:t>
            </a:r>
          </a:p>
        </p:txBody>
      </p:sp>
    </p:spTree>
    <p:extLst>
      <p:ext uri="{BB962C8B-B14F-4D97-AF65-F5344CB8AC3E}">
        <p14:creationId xmlns:p14="http://schemas.microsoft.com/office/powerpoint/2010/main" val="188474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RTKL Basics: What is a Record?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Definition of a Record</a:t>
            </a:r>
          </a:p>
          <a:p>
            <a:r>
              <a:rPr lang="en-US" dirty="0"/>
              <a:t>“Any information regardless of its physical form or character that </a:t>
            </a:r>
            <a:r>
              <a:rPr lang="en-US" b="1" dirty="0">
                <a:solidFill>
                  <a:srgbClr val="FF0000"/>
                </a:solidFill>
              </a:rPr>
              <a:t>documents a transaction or activity of an agency </a:t>
            </a:r>
            <a:r>
              <a:rPr lang="en-US" dirty="0"/>
              <a:t>and is created, received, or retained pursuant to law or in connection with a transaction, business or activity of an agency.”</a:t>
            </a:r>
          </a:p>
        </p:txBody>
      </p:sp>
    </p:spTree>
    <p:extLst>
      <p:ext uri="{BB962C8B-B14F-4D97-AF65-F5344CB8AC3E}">
        <p14:creationId xmlns:p14="http://schemas.microsoft.com/office/powerpoint/2010/main" val="179968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RTKL Basics: Specificity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Requests must be specific – three-part test:</a:t>
            </a:r>
          </a:p>
          <a:p>
            <a:r>
              <a:rPr lang="en-US" dirty="0"/>
              <a:t>Subject – Must identify an agency transaction or activity for which the record is sought.</a:t>
            </a:r>
          </a:p>
          <a:p>
            <a:r>
              <a:rPr lang="en-US" dirty="0"/>
              <a:t>Scope – Must identify a discreet group of documents either by type or recipient.</a:t>
            </a:r>
          </a:p>
          <a:p>
            <a:r>
              <a:rPr lang="en-US" dirty="0"/>
              <a:t>Timeframe – Needs to be finite, can be implied.</a:t>
            </a:r>
          </a:p>
        </p:txBody>
      </p:sp>
    </p:spTree>
    <p:extLst>
      <p:ext uri="{BB962C8B-B14F-4D97-AF65-F5344CB8AC3E}">
        <p14:creationId xmlns:p14="http://schemas.microsoft.com/office/powerpoint/2010/main" val="66791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RTKL Basics: Receiving a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Upon receiving a request, the AORO must:</a:t>
            </a:r>
          </a:p>
          <a:p>
            <a:r>
              <a:rPr lang="en-US" dirty="0"/>
              <a:t>Note the date of receipt on the request.</a:t>
            </a:r>
          </a:p>
          <a:p>
            <a:r>
              <a:rPr lang="en-US" dirty="0"/>
              <a:t>Compute the five-day response period and note that date on the written request.</a:t>
            </a:r>
          </a:p>
          <a:p>
            <a:r>
              <a:rPr lang="en-US" dirty="0"/>
              <a:t>Maintain a copy of the Request until it is fulfilled (and, best practice, until all appeals are resolved).</a:t>
            </a:r>
          </a:p>
          <a:p>
            <a:r>
              <a:rPr lang="en-US" dirty="0"/>
              <a:t>If denied, keep the Request for 30 days or, if appealed, until the OOR issues a Final Determination.</a:t>
            </a:r>
          </a:p>
        </p:txBody>
      </p:sp>
    </p:spTree>
    <p:extLst>
      <p:ext uri="{BB962C8B-B14F-4D97-AF65-F5344CB8AC3E}">
        <p14:creationId xmlns:p14="http://schemas.microsoft.com/office/powerpoint/2010/main" val="411636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RTKL Basics: Agency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Upon receiving a request, the AORO must:</a:t>
            </a:r>
          </a:p>
          <a:p>
            <a:r>
              <a:rPr lang="en-US" dirty="0"/>
              <a:t>Agency must send a written response within five business days.</a:t>
            </a:r>
          </a:p>
          <a:p>
            <a:pPr lvl="1"/>
            <a:r>
              <a:rPr lang="en-US" sz="3200" dirty="0"/>
              <a:t>Those are </a:t>
            </a:r>
            <a:r>
              <a:rPr lang="en-US" sz="3200" i="1" dirty="0"/>
              <a:t>agency</a:t>
            </a:r>
            <a:r>
              <a:rPr lang="en-US" sz="3200" dirty="0"/>
              <a:t> business days.</a:t>
            </a:r>
          </a:p>
          <a:p>
            <a:r>
              <a:rPr lang="en-US" dirty="0"/>
              <a:t>A mailed response is not required to be received within five business days; however, it must be placed in outgoing mail within that time frame.</a:t>
            </a:r>
          </a:p>
        </p:txBody>
      </p:sp>
    </p:spTree>
    <p:extLst>
      <p:ext uri="{BB962C8B-B14F-4D97-AF65-F5344CB8AC3E}">
        <p14:creationId xmlns:p14="http://schemas.microsoft.com/office/powerpoint/2010/main" val="143519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RTKL Basics: Extensions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Agencies may invoke a 30-day extension:</a:t>
            </a:r>
          </a:p>
          <a:p>
            <a:r>
              <a:rPr lang="en-US" dirty="0"/>
              <a:t>30 calendar days, but the extension must…</a:t>
            </a:r>
          </a:p>
          <a:p>
            <a:pPr lvl="1"/>
            <a:r>
              <a:rPr lang="en-US" dirty="0"/>
              <a:t>Be within the initial 5 business day window.</a:t>
            </a:r>
          </a:p>
          <a:p>
            <a:pPr lvl="1"/>
            <a:r>
              <a:rPr lang="en-US" dirty="0"/>
              <a:t>Be in writing to the requester.</a:t>
            </a:r>
          </a:p>
          <a:p>
            <a:pPr lvl="1"/>
            <a:r>
              <a:rPr lang="en-US" dirty="0"/>
              <a:t>Provide a reason (see Section 902).</a:t>
            </a:r>
          </a:p>
          <a:p>
            <a:pPr lvl="1"/>
            <a:r>
              <a:rPr lang="en-US" dirty="0"/>
              <a:t>Provide a date by which the requester can expect a response.</a:t>
            </a:r>
          </a:p>
          <a:p>
            <a:pPr lvl="1"/>
            <a:r>
              <a:rPr lang="en-US" dirty="0"/>
              <a:t>Provide an estimate of any costs.</a:t>
            </a:r>
          </a:p>
          <a:p>
            <a:pPr lvl="1"/>
            <a:r>
              <a:rPr lang="en-US" dirty="0"/>
              <a:t>5 + 30 application per Section 902(b)(2).</a:t>
            </a:r>
          </a:p>
        </p:txBody>
      </p:sp>
    </p:spTree>
    <p:extLst>
      <p:ext uri="{BB962C8B-B14F-4D97-AF65-F5344CB8AC3E}">
        <p14:creationId xmlns:p14="http://schemas.microsoft.com/office/powerpoint/2010/main" val="83038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RTKL Basics: Third-Party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Some contractor records subject to access:</a:t>
            </a:r>
          </a:p>
          <a:p>
            <a:r>
              <a:rPr lang="en-US" dirty="0"/>
              <a:t>Contracts are by and large public records.</a:t>
            </a:r>
          </a:p>
          <a:p>
            <a:pPr lvl="1"/>
            <a:r>
              <a:rPr lang="en-US" dirty="0"/>
              <a:t>May be some confidential &amp; proprietary information.</a:t>
            </a:r>
          </a:p>
          <a:p>
            <a:r>
              <a:rPr lang="en-US" dirty="0"/>
              <a:t>Also public: Any record in the possession of a party with whom the agency has contracted to perform a governmental function and is not exempt under the RTKL.</a:t>
            </a:r>
          </a:p>
          <a:p>
            <a:pPr lvl="1"/>
            <a:r>
              <a:rPr lang="en-US" dirty="0"/>
              <a:t>“Governmental function” is the “delegation of some non-ancillary undertaking of government.”</a:t>
            </a:r>
          </a:p>
        </p:txBody>
      </p:sp>
    </p:spTree>
    <p:extLst>
      <p:ext uri="{BB962C8B-B14F-4D97-AF65-F5344CB8AC3E}">
        <p14:creationId xmlns:p14="http://schemas.microsoft.com/office/powerpoint/2010/main" val="305954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RTKL Basics: Mediation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OOR has a free mediation program:</a:t>
            </a:r>
          </a:p>
          <a:p>
            <a:r>
              <a:rPr lang="en-US" dirty="0"/>
              <a:t>Either party may request mediation. If both parties agree, mediation begins.</a:t>
            </a:r>
          </a:p>
          <a:p>
            <a:r>
              <a:rPr lang="en-US" dirty="0"/>
              <a:t>If mediation is unsuccessful, appeal transferred to a different appeals officer for a final determination.</a:t>
            </a:r>
          </a:p>
          <a:p>
            <a:r>
              <a:rPr lang="en-US" dirty="0"/>
              <a:t>Particularly effective where the Request is broad or covers a large number of records that are responsive to the Request, but which the Requester may not have intended to seek.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35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Act 22 of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Governs access to police video &amp; audio</a:t>
            </a:r>
          </a:p>
          <a:p>
            <a:r>
              <a:rPr lang="en-US" dirty="0"/>
              <a:t>Act 22 applies to “any audio recording or video recording made by a law enforcement agency”</a:t>
            </a:r>
          </a:p>
          <a:p>
            <a:r>
              <a:rPr lang="en-US" dirty="0"/>
              <a:t>The Right-to-Know Law </a:t>
            </a:r>
            <a:r>
              <a:rPr lang="en-US" b="1" u="sng" dirty="0"/>
              <a:t>does not apply</a:t>
            </a:r>
            <a:r>
              <a:rPr lang="en-US" dirty="0"/>
              <a:t> to requests for police video &amp; audio</a:t>
            </a:r>
          </a:p>
          <a:p>
            <a:r>
              <a:rPr lang="en-US" dirty="0"/>
              <a:t>New page on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hlinkClick r:id="rId2"/>
              </a:rPr>
              <a:t>http://openrecords.pa.gov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53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Act 22 of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/>
              <a:t>Act 22 defines “law enforcement agency” as</a:t>
            </a:r>
            <a:r>
              <a:rPr lang="en-US" dirty="0"/>
              <a:t>:</a:t>
            </a:r>
          </a:p>
          <a:p>
            <a:r>
              <a:rPr lang="en-US" dirty="0"/>
              <a:t>Office of the Attorney General;</a:t>
            </a:r>
          </a:p>
          <a:p>
            <a:r>
              <a:rPr lang="en-US" dirty="0"/>
              <a:t>District Attorney’s Office; or</a:t>
            </a:r>
          </a:p>
          <a:p>
            <a:r>
              <a:rPr lang="en-US" dirty="0"/>
              <a:t>Agency that employs a law enforcement officer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“Law enforcement officer” includes “an officer of the U.S., the Commonwealth or a political subdivision … who is empowered by law to conduct investigations of or to make arrests for offenses enumerated in this chapter …, a sheriff or deputy sheriff and any attorney authorized by law to prosecute or participate in the prosecution of the offense”</a:t>
            </a:r>
          </a:p>
        </p:txBody>
      </p:sp>
    </p:spTree>
    <p:extLst>
      <p:ext uri="{BB962C8B-B14F-4D97-AF65-F5344CB8AC3E}">
        <p14:creationId xmlns:p14="http://schemas.microsoft.com/office/powerpoint/2010/main" val="88981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Act 22 of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Requests must</a:t>
            </a:r>
            <a:r>
              <a:rPr lang="en-US" dirty="0"/>
              <a:t>:</a:t>
            </a:r>
          </a:p>
          <a:p>
            <a:r>
              <a:rPr lang="en-US" dirty="0"/>
              <a:t>Be sent within 60 days of recorded event</a:t>
            </a:r>
          </a:p>
          <a:p>
            <a:r>
              <a:rPr lang="en-US" dirty="0"/>
              <a:t>Be sent to law enforcement agency’s AORO</a:t>
            </a:r>
          </a:p>
          <a:p>
            <a:r>
              <a:rPr lang="en-US" dirty="0"/>
              <a:t>Include date &amp; time of event</a:t>
            </a:r>
          </a:p>
          <a:p>
            <a:r>
              <a:rPr lang="en-US" dirty="0"/>
              <a:t>Include requester’s relationship to event</a:t>
            </a:r>
          </a:p>
          <a:p>
            <a:r>
              <a:rPr lang="en-US" dirty="0"/>
              <a:t>If recording was inside a residence, identify every person present (unless unknown &amp; not reasonably ascertainable)</a:t>
            </a:r>
          </a:p>
        </p:txBody>
      </p:sp>
    </p:spTree>
    <p:extLst>
      <p:ext uri="{BB962C8B-B14F-4D97-AF65-F5344CB8AC3E}">
        <p14:creationId xmlns:p14="http://schemas.microsoft.com/office/powerpoint/2010/main" val="363432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Act 22 of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/>
              <a:t>Response from agency – within 30 days</a:t>
            </a:r>
            <a:r>
              <a:rPr lang="en-US" dirty="0"/>
              <a:t>:</a:t>
            </a:r>
          </a:p>
          <a:p>
            <a:r>
              <a:rPr lang="en-US" dirty="0"/>
              <a:t>30 calendar days to respond</a:t>
            </a:r>
          </a:p>
          <a:p>
            <a:r>
              <a:rPr lang="en-US" dirty="0"/>
              <a:t>May (w/ MOU) engage DA or AG to respond</a:t>
            </a:r>
          </a:p>
          <a:p>
            <a:r>
              <a:rPr lang="en-US" dirty="0"/>
              <a:t>May deny request if recording includes: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Potential evidence in a criminal matter; 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Information pertaining to an investigation or a matter in which a criminal charge has been filed; 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Confidential information or victim information; and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Reasonable redaction will not safeguard the potential evidence or the 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55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Act 22 of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Response from agency</a:t>
            </a:r>
            <a:r>
              <a:rPr lang="en-US" dirty="0"/>
              <a:t>:</a:t>
            </a:r>
          </a:p>
          <a:p>
            <a:r>
              <a:rPr lang="en-US" dirty="0"/>
              <a:t>Granted requests can charge “reasonable fees” (undefined) for copy of recording</a:t>
            </a:r>
          </a:p>
          <a:p>
            <a:r>
              <a:rPr lang="en-US" dirty="0"/>
              <a:t>If no response issued in 30 days, deemed denied &amp; can be appealed</a:t>
            </a:r>
          </a:p>
        </p:txBody>
      </p:sp>
    </p:spTree>
    <p:extLst>
      <p:ext uri="{BB962C8B-B14F-4D97-AF65-F5344CB8AC3E}">
        <p14:creationId xmlns:p14="http://schemas.microsoft.com/office/powerpoint/2010/main" val="47844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Act 22 of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Appealing an agency denial</a:t>
            </a:r>
            <a:r>
              <a:rPr lang="en-US" dirty="0"/>
              <a:t>:</a:t>
            </a:r>
          </a:p>
          <a:p>
            <a:r>
              <a:rPr lang="en-US" dirty="0"/>
              <a:t>30 days to file an appeal</a:t>
            </a:r>
          </a:p>
          <a:p>
            <a:r>
              <a:rPr lang="en-US" dirty="0"/>
              <a:t>Appeal to appropriate Court of Common Pleas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$125 filing fee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Copies of request &amp; any responses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Proof AORO was served with appeal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inside a residence, must also serve everyone who was in the residence unless unknown &amp; not reasonably ascertainable</a:t>
            </a:r>
          </a:p>
        </p:txBody>
      </p:sp>
    </p:spTree>
    <p:extLst>
      <p:ext uri="{BB962C8B-B14F-4D97-AF65-F5344CB8AC3E}">
        <p14:creationId xmlns:p14="http://schemas.microsoft.com/office/powerpoint/2010/main" val="1223468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Act 22 of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Discretionary Release of Recordings</a:t>
            </a:r>
            <a:endParaRPr lang="en-US" dirty="0"/>
          </a:p>
          <a:p>
            <a:r>
              <a:rPr lang="en-US" dirty="0"/>
              <a:t>Nothing in Act 22 precludes a law enforcement agency or a prosecuting attorney with jurisdiction from choosing to release an audio or video recording, with or without a written request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 certain cases, the law enforcement agency can only release the recording with the written permission of the prosecuting attorney</a:t>
            </a:r>
          </a:p>
        </p:txBody>
      </p:sp>
    </p:spTree>
    <p:extLst>
      <p:ext uri="{BB962C8B-B14F-4D97-AF65-F5344CB8AC3E}">
        <p14:creationId xmlns:p14="http://schemas.microsoft.com/office/powerpoint/2010/main" val="423264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Personal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u="sng" dirty="0"/>
              <a:t>Much personal information is exempt:</a:t>
            </a:r>
          </a:p>
          <a:p>
            <a:r>
              <a:rPr lang="en-US" dirty="0"/>
              <a:t>Social Security numbers, driver’s license numbers, personal email addresses, home and cellular telephone numbers, and personal financial information (other than salary and other compensation).</a:t>
            </a:r>
          </a:p>
          <a:p>
            <a:r>
              <a:rPr lang="en-US" dirty="0"/>
              <a:t>Spouse’s name, marital status, beneficiary or dependent information.</a:t>
            </a:r>
          </a:p>
        </p:txBody>
      </p:sp>
    </p:spTree>
    <p:extLst>
      <p:ext uri="{BB962C8B-B14F-4D97-AF65-F5344CB8AC3E}">
        <p14:creationId xmlns:p14="http://schemas.microsoft.com/office/powerpoint/2010/main" val="309611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Home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u="sng" dirty="0"/>
              <a:t>Home addresses generally:</a:t>
            </a:r>
          </a:p>
          <a:p>
            <a:r>
              <a:rPr lang="en-US" dirty="0"/>
              <a:t>RTKL exempts home addresses of law enforcement officers and judges.</a:t>
            </a:r>
          </a:p>
          <a:p>
            <a:r>
              <a:rPr lang="en-US" dirty="0"/>
              <a:t>Supreme Court case: </a:t>
            </a:r>
            <a:r>
              <a:rPr lang="en-US" i="1" dirty="0"/>
              <a:t>PSEA v. OOR</a:t>
            </a:r>
          </a:p>
          <a:p>
            <a:pPr lvl="1"/>
            <a:r>
              <a:rPr lang="en-US" sz="3200" dirty="0"/>
              <a:t>Right to privacy in home addresses and other personal information.</a:t>
            </a:r>
          </a:p>
          <a:p>
            <a:pPr lvl="1"/>
            <a:r>
              <a:rPr lang="en-US" sz="3200" dirty="0"/>
              <a:t>Balancing test: Does the right to privacy outweigh the public’s interest in dissemination?</a:t>
            </a:r>
          </a:p>
        </p:txBody>
      </p:sp>
    </p:spTree>
    <p:extLst>
      <p:ext uri="{BB962C8B-B14F-4D97-AF65-F5344CB8AC3E}">
        <p14:creationId xmlns:p14="http://schemas.microsoft.com/office/powerpoint/2010/main" val="44780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Home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b="1" u="sng" dirty="0"/>
              <a:t>Some practical examples:</a:t>
            </a:r>
          </a:p>
          <a:p>
            <a:r>
              <a:rPr lang="en-US" dirty="0"/>
              <a:t>Elected officials with residency requirements.</a:t>
            </a:r>
          </a:p>
          <a:p>
            <a:pPr lvl="1"/>
            <a:r>
              <a:rPr lang="en-US" dirty="0"/>
              <a:t>Other permits (e.g., liquor) w/ residency requirements.</a:t>
            </a:r>
          </a:p>
          <a:p>
            <a:r>
              <a:rPr lang="en-US" dirty="0"/>
              <a:t>Property tax rolls / assessment information.</a:t>
            </a:r>
          </a:p>
          <a:p>
            <a:r>
              <a:rPr lang="en-US" dirty="0"/>
              <a:t>Building permits.</a:t>
            </a:r>
          </a:p>
          <a:p>
            <a:r>
              <a:rPr lang="en-US" dirty="0"/>
              <a:t>Health issues re: lead levels in water.</a:t>
            </a:r>
          </a:p>
          <a:p>
            <a:pPr lvl="1"/>
            <a:r>
              <a:rPr lang="en-US" dirty="0"/>
              <a:t>Ordered release of block-level information.</a:t>
            </a:r>
          </a:p>
          <a:p>
            <a:r>
              <a:rPr lang="en-US" dirty="0">
                <a:solidFill>
                  <a:schemeClr val="bg1"/>
                </a:solidFill>
              </a:rPr>
              <a:t>Home address of the guy driving the snowplow who knocked over my mailbox.</a:t>
            </a:r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96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Home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b="1" u="sng" dirty="0"/>
              <a:t>Some practical examples:</a:t>
            </a:r>
          </a:p>
          <a:p>
            <a:r>
              <a:rPr lang="en-US" dirty="0"/>
              <a:t>Elected officials with residency requirements.</a:t>
            </a:r>
          </a:p>
          <a:p>
            <a:pPr lvl="1"/>
            <a:r>
              <a:rPr lang="en-US" dirty="0"/>
              <a:t>Other permits (e.g., liquor) w/ residency requirements.</a:t>
            </a:r>
          </a:p>
          <a:p>
            <a:r>
              <a:rPr lang="en-US" dirty="0"/>
              <a:t>Property tax rolls / assessment information.</a:t>
            </a:r>
          </a:p>
          <a:p>
            <a:r>
              <a:rPr lang="en-US" dirty="0"/>
              <a:t>Building permits.</a:t>
            </a:r>
          </a:p>
          <a:p>
            <a:r>
              <a:rPr lang="en-US" dirty="0"/>
              <a:t>Health issues re: lead levels in water.</a:t>
            </a:r>
          </a:p>
          <a:p>
            <a:pPr lvl="1"/>
            <a:r>
              <a:rPr lang="en-US" dirty="0"/>
              <a:t>Ordered release of block-level information.</a:t>
            </a:r>
          </a:p>
          <a:p>
            <a:r>
              <a:rPr lang="en-US" dirty="0"/>
              <a:t>Home address of the guy driving the snowplow that knocked over my mailbox.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43629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Training from the OOR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Training on the RTKL &amp; Sunshine Act</a:t>
            </a:r>
          </a:p>
          <a:p>
            <a:r>
              <a:rPr lang="en-US" dirty="0"/>
              <a:t>OOR website filled with information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>
                <a:hlinkClick r:id="rId2"/>
              </a:rPr>
              <a:t>https://www.openrecords.pa.gov</a:t>
            </a:r>
            <a:endParaRPr lang="en-US" sz="3200" dirty="0"/>
          </a:p>
          <a:p>
            <a:r>
              <a:rPr lang="en-US" dirty="0"/>
              <a:t>On-site training: basics, recent cases &amp; more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Details on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Or call George Spiess, 717-346-9903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7420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Website, Twitter, Email Lists &amp; More</a:t>
            </a:r>
          </a:p>
          <a:p>
            <a:r>
              <a:rPr lang="en-US" sz="3200" dirty="0"/>
              <a:t>Web: </a:t>
            </a:r>
            <a:r>
              <a:rPr lang="en-US" dirty="0">
                <a:hlinkClick r:id="rId2"/>
              </a:rPr>
              <a:t>https://www.openrecords.pa.gov</a:t>
            </a:r>
            <a:endParaRPr lang="en-US" dirty="0"/>
          </a:p>
          <a:p>
            <a:r>
              <a:rPr lang="en-US" dirty="0"/>
              <a:t>Blog: </a:t>
            </a:r>
            <a:r>
              <a:rPr lang="en-US" dirty="0">
                <a:hlinkClick r:id="rId3"/>
              </a:rPr>
              <a:t>https://openrecordspa.wordpress.com</a:t>
            </a:r>
            <a:endParaRPr lang="en-US" dirty="0"/>
          </a:p>
          <a:p>
            <a:r>
              <a:rPr lang="en-US" sz="3200" dirty="0"/>
              <a:t>Twitter: </a:t>
            </a:r>
            <a:r>
              <a:rPr lang="en-US" sz="3200" dirty="0">
                <a:hlinkClick r:id="rId4"/>
              </a:rPr>
              <a:t>@</a:t>
            </a:r>
            <a:r>
              <a:rPr lang="en-US" sz="3200" dirty="0" err="1">
                <a:hlinkClick r:id="rId4"/>
              </a:rPr>
              <a:t>OpenRecordsPA</a:t>
            </a:r>
            <a:r>
              <a:rPr lang="en-US" sz="3200" dirty="0"/>
              <a:t>, </a:t>
            </a:r>
            <a:r>
              <a:rPr lang="en-US" sz="3200" dirty="0">
                <a:hlinkClick r:id="rId5"/>
              </a:rPr>
              <a:t>@</a:t>
            </a:r>
            <a:r>
              <a:rPr lang="en-US" sz="3000" dirty="0" err="1">
                <a:hlinkClick r:id="rId5"/>
              </a:rPr>
              <a:t>ErikOpenRecords</a:t>
            </a:r>
            <a:endParaRPr lang="en-US" sz="3000" dirty="0"/>
          </a:p>
          <a:p>
            <a:r>
              <a:rPr lang="en-US" sz="3200" dirty="0"/>
              <a:t>YouTube Channel: Office of Open Records</a:t>
            </a:r>
          </a:p>
          <a:p>
            <a:r>
              <a:rPr lang="en-US" dirty="0"/>
              <a:t>Podcast: Open Records in Pennsylvania</a:t>
            </a:r>
            <a:endParaRPr lang="en-US" sz="3200" dirty="0"/>
          </a:p>
          <a:p>
            <a:r>
              <a:rPr lang="en-US" dirty="0"/>
              <a:t>Email lists: Daily FD Digest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/>
              <a:t>Subscribe at OOR website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0599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/>
              <a:t>THANK YOU</a:t>
            </a:r>
            <a:endParaRPr lang="en-US" sz="2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https://www.openrecords.pa.gov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3589</TotalTime>
  <Words>1626</Words>
  <Application>Microsoft Office PowerPoint</Application>
  <PresentationFormat>On-screen Show (4:3)</PresentationFormat>
  <Paragraphs>186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Arial Black</vt:lpstr>
      <vt:lpstr>Calibri</vt:lpstr>
      <vt:lpstr>Wingdings</vt:lpstr>
      <vt:lpstr>Office Theme</vt:lpstr>
      <vt:lpstr>1_Office Theme</vt:lpstr>
      <vt:lpstr>PA State Association of Boroughs June 11, 2018</vt:lpstr>
      <vt:lpstr>Two Statewide AORO Surveys</vt:lpstr>
      <vt:lpstr>Results from OOR Survey</vt:lpstr>
      <vt:lpstr>Results from OOR Survey</vt:lpstr>
      <vt:lpstr>Results from LBFC Survey</vt:lpstr>
      <vt:lpstr>Results from LBFC Survey</vt:lpstr>
      <vt:lpstr>Results from LBFC Survey</vt:lpstr>
      <vt:lpstr>RTKL Basics: What is a Record?</vt:lpstr>
      <vt:lpstr>RTKL Basics: Specificity</vt:lpstr>
      <vt:lpstr>RTKL Basics: Receiving a Request</vt:lpstr>
      <vt:lpstr>RTKL Basics: Agency Response</vt:lpstr>
      <vt:lpstr>RTKL Basics: Extensions</vt:lpstr>
      <vt:lpstr>RTKL Basics: Third-Party Records</vt:lpstr>
      <vt:lpstr>RTKL Basics: Mediation</vt:lpstr>
      <vt:lpstr>Act 22 of 2017</vt:lpstr>
      <vt:lpstr>Act 22 of 2017</vt:lpstr>
      <vt:lpstr>Act 22 of 2017</vt:lpstr>
      <vt:lpstr>Act 22 of 2017</vt:lpstr>
      <vt:lpstr>Act 22 of 2017</vt:lpstr>
      <vt:lpstr>Act 22 of 2017</vt:lpstr>
      <vt:lpstr>Act 22 of 2017</vt:lpstr>
      <vt:lpstr>Personal Information</vt:lpstr>
      <vt:lpstr>Home Addresses</vt:lpstr>
      <vt:lpstr>Home Addresses</vt:lpstr>
      <vt:lpstr>Home Addresses</vt:lpstr>
      <vt:lpstr>Training from the OOR</vt:lpstr>
      <vt:lpstr>OOR Resources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Arneson, Erik</cp:lastModifiedBy>
  <cp:revision>131</cp:revision>
  <cp:lastPrinted>2018-04-26T20:12:00Z</cp:lastPrinted>
  <dcterms:created xsi:type="dcterms:W3CDTF">2015-06-09T13:12:04Z</dcterms:created>
  <dcterms:modified xsi:type="dcterms:W3CDTF">2018-06-06T18:44:49Z</dcterms:modified>
</cp:coreProperties>
</file>