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346" r:id="rId3"/>
    <p:sldId id="347" r:id="rId4"/>
    <p:sldId id="348" r:id="rId5"/>
    <p:sldId id="363" r:id="rId6"/>
    <p:sldId id="364" r:id="rId7"/>
    <p:sldId id="365" r:id="rId8"/>
    <p:sldId id="349" r:id="rId9"/>
    <p:sldId id="367" r:id="rId10"/>
    <p:sldId id="369" r:id="rId11"/>
    <p:sldId id="370" r:id="rId12"/>
    <p:sldId id="339" r:id="rId13"/>
    <p:sldId id="368" r:id="rId14"/>
    <p:sldId id="337" r:id="rId15"/>
    <p:sldId id="340" r:id="rId16"/>
    <p:sldId id="342" r:id="rId17"/>
    <p:sldId id="341" r:id="rId18"/>
    <p:sldId id="343" r:id="rId19"/>
    <p:sldId id="344" r:id="rId20"/>
    <p:sldId id="352" r:id="rId21"/>
    <p:sldId id="374" r:id="rId22"/>
    <p:sldId id="362" r:id="rId23"/>
    <p:sldId id="29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8/2/2018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8/2/2018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pa.wordpress.com/" TargetMode="External"/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Committee of Seventy Interns</a:t>
            </a:r>
            <a:br>
              <a:rPr lang="en-US" sz="3200" dirty="0"/>
            </a:br>
            <a:r>
              <a:rPr lang="en-US" sz="2800" i="1" dirty="0"/>
              <a:t>July 31,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2259" y="241300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3048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341" y="990601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gov’t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</a:t>
            </a:r>
            <a:r>
              <a:rPr lang="en-US" dirty="0" err="1"/>
              <a:t>agg</a:t>
            </a:r>
            <a:r>
              <a:rPr lang="en-US" dirty="0"/>
              <a:t>. data</a:t>
            </a:r>
          </a:p>
          <a:p>
            <a:r>
              <a:rPr lang="en-US" dirty="0"/>
              <a:t>Exceptions in other laws &amp; regulations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those recognized by Pennsylvania courts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the “self-critical evaluation” privilege</a:t>
            </a:r>
          </a:p>
          <a:p>
            <a:r>
              <a:rPr lang="en-US" dirty="0"/>
              <a:t>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audio, video, social media, texts,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devices &amp; personal devices (or agency/personal email)</a:t>
            </a:r>
          </a:p>
          <a:p>
            <a:r>
              <a:rPr lang="en-US" dirty="0"/>
              <a:t>All the matters: Is the document, email, etc. a “record”? And if so, is it a “public record”?</a:t>
            </a:r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Records, Not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/>
              <a:t>Seek access to records, don’t ask questions</a:t>
            </a:r>
          </a:p>
          <a:p>
            <a:r>
              <a:rPr lang="en-US" dirty="0"/>
              <a:t>The RTKL gives access to public records – it’s  not a way to ask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Why did the Chairman vote yes?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Request meeting minutes &amp; audio recording of meeting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Why did Company A get this contract?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Request copies of all submitted bids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How many times were streets plowed in January?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Request plowing schedule &amp; records of any modifications</a:t>
            </a:r>
          </a:p>
          <a:p>
            <a:r>
              <a:rPr lang="en-US" dirty="0"/>
              <a:t>Agencies may deny requests which ask questions</a:t>
            </a:r>
          </a:p>
        </p:txBody>
      </p:sp>
    </p:spTree>
    <p:extLst>
      <p:ext uri="{BB962C8B-B14F-4D97-AF65-F5344CB8AC3E}">
        <p14:creationId xmlns:p14="http://schemas.microsoft.com/office/powerpoint/2010/main" val="3255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File: Possession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Submit requests to the agency that actually has the record (generally not the OOR)</a:t>
            </a:r>
          </a:p>
          <a:p>
            <a:r>
              <a:rPr lang="en-US" dirty="0"/>
              <a:t>Address requests to the Agency Open Records Officer (AORO)</a:t>
            </a:r>
          </a:p>
          <a:p>
            <a:r>
              <a:rPr lang="en-US" dirty="0"/>
              <a:t>AORO database available on OOR website</a:t>
            </a:r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File: Using the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Use the appropriate form to request records</a:t>
            </a:r>
          </a:p>
          <a:p>
            <a:r>
              <a:rPr lang="en-US" dirty="0"/>
              <a:t>Agencies may have their own form, but must accept the OOR’s Uniform RTK Request Form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when describing records: subject matter, date range, type of record, etc.</a:t>
            </a:r>
          </a:p>
          <a:p>
            <a:r>
              <a:rPr lang="en-US" dirty="0"/>
              <a:t>Requests can be emailed, mailed, faxed, or hand delivered</a:t>
            </a:r>
          </a:p>
        </p:txBody>
      </p:sp>
    </p:spTree>
    <p:extLst>
      <p:ext uri="{BB962C8B-B14F-4D97-AF65-F5344CB8AC3E}">
        <p14:creationId xmlns:p14="http://schemas.microsoft.com/office/powerpoint/2010/main" val="163774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Who Must Respond to Requests?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Every government agency (state &amp; local) </a:t>
            </a:r>
            <a:r>
              <a:rPr lang="en-US" b="1" u="sng" dirty="0">
                <a:solidFill>
                  <a:srgbClr val="FF0000"/>
                </a:solidFill>
              </a:rPr>
              <a:t>must</a:t>
            </a:r>
            <a:r>
              <a:rPr lang="en-US" b="1" u="sng" dirty="0"/>
              <a:t> respond to RTK requests</a:t>
            </a:r>
          </a:p>
          <a:p>
            <a:r>
              <a:rPr lang="en-US" dirty="0"/>
              <a:t>Every agency has an AORO</a:t>
            </a:r>
          </a:p>
          <a:p>
            <a:r>
              <a:rPr lang="en-US" dirty="0"/>
              <a:t>Must respond </a:t>
            </a:r>
            <a:r>
              <a:rPr lang="en-US" b="1" dirty="0"/>
              <a:t>within 5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Response must be in writing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Allow time for mailing</a:t>
            </a:r>
          </a:p>
          <a:p>
            <a:r>
              <a:rPr lang="en-US" dirty="0"/>
              <a:t>Can extend the timeline by 30 calendar days</a:t>
            </a:r>
          </a:p>
          <a:p>
            <a:r>
              <a:rPr lang="en-US" dirty="0"/>
              <a:t>Response: grant, deny, or a mix of both</a:t>
            </a:r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Agencies can invoke a 30-day extension</a:t>
            </a:r>
          </a:p>
          <a:p>
            <a:r>
              <a:rPr lang="en-US" dirty="0"/>
              <a:t>Within the initial 5-day window, an agency can invoke a </a:t>
            </a:r>
            <a:r>
              <a:rPr lang="en-US" b="1" dirty="0"/>
              <a:t>30 calendar day </a:t>
            </a:r>
            <a:r>
              <a:rPr lang="en-US" dirty="0"/>
              <a:t>extension</a:t>
            </a:r>
          </a:p>
          <a:p>
            <a:r>
              <a:rPr lang="en-US" dirty="0"/>
              <a:t>You must be notified </a:t>
            </a:r>
            <a:r>
              <a:rPr lang="en-US" b="1" dirty="0"/>
              <a:t>in writing</a:t>
            </a:r>
            <a:r>
              <a:rPr lang="en-US" dirty="0"/>
              <a:t>, with a reason and a date to expect a response</a:t>
            </a:r>
          </a:p>
          <a:p>
            <a:r>
              <a:rPr lang="en-US" b="1" dirty="0"/>
              <a:t>Keep track of </a:t>
            </a:r>
            <a:r>
              <a:rPr lang="en-US" b="1" u="sng" dirty="0">
                <a:solidFill>
                  <a:srgbClr val="FF0000"/>
                </a:solidFill>
              </a:rPr>
              <a:t>all dates &amp; deadlines</a:t>
            </a:r>
            <a:r>
              <a:rPr lang="en-US" dirty="0"/>
              <a:t> in case you need to appeal</a:t>
            </a:r>
          </a:p>
        </p:txBody>
      </p:sp>
    </p:spTree>
    <p:extLst>
      <p:ext uri="{BB962C8B-B14F-4D97-AF65-F5344CB8AC3E}">
        <p14:creationId xmlns:p14="http://schemas.microsoft.com/office/powerpoint/2010/main" val="417026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OOR has developed a fee schedule</a:t>
            </a:r>
          </a:p>
          <a:p>
            <a:r>
              <a:rPr lang="en-US" dirty="0"/>
              <a:t>No charge for electronic records</a:t>
            </a:r>
          </a:p>
          <a:p>
            <a:r>
              <a:rPr lang="en-US" dirty="0"/>
              <a:t>Up to $.25/page for hard copies</a:t>
            </a:r>
          </a:p>
          <a:p>
            <a:r>
              <a:rPr lang="en-US" dirty="0"/>
              <a:t>Agencies do not have to create a record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only required to provide records in existing format (hard copy or electronic)</a:t>
            </a:r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Denials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If an agency denies a request, it must:</a:t>
            </a:r>
          </a:p>
          <a:p>
            <a:r>
              <a:rPr lang="en-US" dirty="0"/>
              <a:t>Provide the denial in writing</a:t>
            </a:r>
          </a:p>
          <a:p>
            <a:r>
              <a:rPr lang="en-US" dirty="0"/>
              <a:t>Explain what records are being withheld</a:t>
            </a:r>
          </a:p>
          <a:p>
            <a:r>
              <a:rPr lang="en-US" dirty="0"/>
              <a:t>Explain why records are being withheld</a:t>
            </a:r>
          </a:p>
          <a:p>
            <a:r>
              <a:rPr lang="en-US" dirty="0"/>
              <a:t>Explain how to appeal the denial</a:t>
            </a:r>
          </a:p>
          <a:p>
            <a:r>
              <a:rPr lang="en-US" dirty="0"/>
              <a:t>Failure to respond by the statutory deadline is a “deemed denial” and can be appealed</a:t>
            </a:r>
          </a:p>
        </p:txBody>
      </p:sp>
    </p:spTree>
    <p:extLst>
      <p:ext uri="{BB962C8B-B14F-4D97-AF65-F5344CB8AC3E}">
        <p14:creationId xmlns:p14="http://schemas.microsoft.com/office/powerpoint/2010/main" val="73007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Office of Open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Created by RTKL: Independent &amp; quasi-judicial</a:t>
            </a:r>
          </a:p>
          <a:p>
            <a:r>
              <a:rPr lang="en-US" dirty="0"/>
              <a:t>Decide appeals filed by people denied access to records (approx. 2,400 per year)</a:t>
            </a:r>
          </a:p>
          <a:p>
            <a:r>
              <a:rPr lang="en-US" dirty="0"/>
              <a:t>Provide RTKL &amp; Sunshine Act training</a:t>
            </a:r>
          </a:p>
          <a:p>
            <a:r>
              <a:rPr lang="en-US" b="1" dirty="0"/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12 Attorneys (incl. 10 Appeals Officers)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3 Administrative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a request is denied, an appeal can be filed within 15 business days</a:t>
            </a:r>
          </a:p>
          <a:p>
            <a:r>
              <a:rPr lang="en-US" dirty="0"/>
              <a:t>Most appeals filed with the OOR</a:t>
            </a:r>
          </a:p>
          <a:p>
            <a:pPr lvl="1"/>
            <a:r>
              <a:rPr lang="en-US" dirty="0"/>
              <a:t>Not Attorney General, Auditor General, Treasurer</a:t>
            </a:r>
          </a:p>
          <a:p>
            <a:pPr lvl="1"/>
            <a:r>
              <a:rPr lang="en-US" dirty="0"/>
              <a:t>Not Courts, General Assembly</a:t>
            </a:r>
          </a:p>
          <a:p>
            <a:pPr lvl="1"/>
            <a:r>
              <a:rPr lang="en-US" dirty="0"/>
              <a:t>Denials from local agencies based on criminal investigatory records appealed to county DA</a:t>
            </a:r>
            <a:br>
              <a:rPr lang="en-US" dirty="0"/>
            </a:br>
            <a:r>
              <a:rPr lang="en-US" dirty="0"/>
              <a:t>(but PSP denials appealed to OOR)</a:t>
            </a:r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Criminal Investigative Records of a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latin typeface="Arial Black" panose="020B0A04020102020204" pitchFamily="34" charset="0"/>
              </a:rPr>
              <a:t>Local Law Enforcement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Section 503(d)(2):</a:t>
            </a:r>
          </a:p>
          <a:p>
            <a:r>
              <a:rPr lang="en-US" dirty="0"/>
              <a:t>“The district attorney of a county shall designate one or more appeals officers to hear appeals … relating to access to criminal investigative records in possession of a local agency of that county.”</a:t>
            </a:r>
          </a:p>
          <a:p>
            <a:r>
              <a:rPr lang="en-US" dirty="0"/>
              <a:t>OOR transfers such cases to the DA</a:t>
            </a:r>
          </a:p>
          <a:p>
            <a:r>
              <a:rPr lang="en-US" dirty="0"/>
              <a:t>OOR hears cases involving PSP</a:t>
            </a:r>
          </a:p>
        </p:txBody>
      </p:sp>
    </p:spTree>
    <p:extLst>
      <p:ext uri="{BB962C8B-B14F-4D97-AF65-F5344CB8AC3E}">
        <p14:creationId xmlns:p14="http://schemas.microsoft.com/office/powerpoint/2010/main" val="236212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appeal process is simple</a:t>
            </a:r>
          </a:p>
          <a:p>
            <a:r>
              <a:rPr lang="en-US" dirty="0"/>
              <a:t>Appeal can be filed using OOR’s online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10 to 15 minutes to fill out</a:t>
            </a:r>
          </a:p>
          <a:p>
            <a:r>
              <a:rPr lang="en-US" dirty="0"/>
              <a:t>No lawyer necessary</a:t>
            </a:r>
          </a:p>
          <a:p>
            <a:r>
              <a:rPr lang="en-US" dirty="0"/>
              <a:t>OOR assigns Appeals Officer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– Appeals Filed in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2,434 appeals filed w/ OOR in 2017</a:t>
            </a:r>
          </a:p>
        </p:txBody>
      </p:sp>
      <p:pic>
        <p:nvPicPr>
          <p:cNvPr id="3094" name="Picture 22">
            <a:extLst>
              <a:ext uri="{FF2B5EF4-FFF2-40B4-BE49-F238E27FC236}">
                <a16:creationId xmlns:a16="http://schemas.microsoft.com/office/drawing/2014/main" id="{6421E586-E128-4355-878F-469A1954C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41160"/>
            <a:ext cx="6096000" cy="4335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9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Caseload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Thousands of RTK appeals are filed every year</a:t>
            </a:r>
          </a:p>
          <a:p>
            <a:r>
              <a:rPr lang="en-US" dirty="0"/>
              <a:t>In 2017, OOR heard </a:t>
            </a:r>
            <a:r>
              <a:rPr lang="en-US" b="1" dirty="0">
                <a:solidFill>
                  <a:srgbClr val="FF0000"/>
                </a:solidFill>
              </a:rPr>
              <a:t>2,434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No central database of # of requests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LBFC Study: 109,000 requests received by state &amp; local agencies, combined, in 2016</a:t>
            </a:r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Local Agency Appeals in 2017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DEDB7BD-7E99-41E2-8364-0A3E34040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1600200"/>
            <a:ext cx="6848475" cy="476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91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State Agency Appeals in 2017</a:t>
            </a:r>
          </a:p>
        </p:txBody>
      </p:sp>
      <p:pic>
        <p:nvPicPr>
          <p:cNvPr id="4118" name="Picture 22">
            <a:extLst>
              <a:ext uri="{FF2B5EF4-FFF2-40B4-BE49-F238E27FC236}">
                <a16:creationId xmlns:a16="http://schemas.microsoft.com/office/drawing/2014/main" id="{547CA687-2D35-4BA2-AB2B-FC838F796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1600200"/>
            <a:ext cx="7234237" cy="465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0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Other RTKL-Related Legislation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Other </a:t>
            </a:r>
            <a:r>
              <a:rPr lang="en-US" b="1" u="sng" dirty="0">
                <a:solidFill>
                  <a:srgbClr val="FF0000"/>
                </a:solidFill>
              </a:rPr>
              <a:t>bills &amp; recent laws</a:t>
            </a:r>
            <a:r>
              <a:rPr lang="en-US" b="1" u="sng" dirty="0"/>
              <a:t> w/ RTK issues:</a:t>
            </a:r>
          </a:p>
          <a:p>
            <a:r>
              <a:rPr lang="en-US" dirty="0"/>
              <a:t>Police video &amp; audio (e.g., bodycams)</a:t>
            </a:r>
          </a:p>
          <a:p>
            <a:r>
              <a:rPr lang="en-US" dirty="0"/>
              <a:t>Medical Marijuana</a:t>
            </a:r>
          </a:p>
          <a:p>
            <a:r>
              <a:rPr lang="en-US" dirty="0"/>
              <a:t>Uber / Lyft</a:t>
            </a:r>
          </a:p>
          <a:p>
            <a:r>
              <a:rPr lang="en-US" dirty="0"/>
              <a:t>Police shootings (officer names)</a:t>
            </a:r>
          </a:p>
          <a:p>
            <a:r>
              <a:rPr lang="en-US" dirty="0"/>
              <a:t>Coroner’s records (manner &amp; cause of death)</a:t>
            </a:r>
          </a:p>
          <a:p>
            <a:r>
              <a:rPr lang="en-US" dirty="0"/>
              <a:t>Names of lottery winners</a:t>
            </a:r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Cost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Legislative Budget &amp; Finance Committee Study:</a:t>
            </a:r>
          </a:p>
          <a:p>
            <a:r>
              <a:rPr lang="en-US" dirty="0"/>
              <a:t>54% of agencies reported $500 or less</a:t>
            </a:r>
          </a:p>
          <a:p>
            <a:r>
              <a:rPr lang="en-US" dirty="0"/>
              <a:t>92% of agencies reported $10,000 or less</a:t>
            </a:r>
          </a:p>
          <a:p>
            <a:r>
              <a:rPr lang="en-US" dirty="0"/>
              <a:t>Total cost (all agencies, 2016) ~ $5.7 million to $9.7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More than 6,000 agencies: avg. cost just $950 to $1,617 per agency</a:t>
            </a:r>
          </a:p>
        </p:txBody>
      </p:sp>
    </p:spTree>
    <p:extLst>
      <p:ext uri="{BB962C8B-B14F-4D97-AF65-F5344CB8AC3E}">
        <p14:creationId xmlns:p14="http://schemas.microsoft.com/office/powerpoint/2010/main" val="2827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http://openrecords.pa.gov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http://openrecordspa.wordpress.com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Podcast on iTunes (Open Records in Pennsylvania)</a:t>
            </a:r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Sign up at website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/>
              <a:t>THANK YOU</a:t>
            </a:r>
            <a:endParaRPr lang="en-US" sz="2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2259" y="241300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3048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341" y="990601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2984</TotalTime>
  <Words>1114</Words>
  <Application>Microsoft Office PowerPoint</Application>
  <PresentationFormat>Widescreen</PresentationFormat>
  <Paragraphs>146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Arial Black</vt:lpstr>
      <vt:lpstr>Calibri</vt:lpstr>
      <vt:lpstr>Wingdings</vt:lpstr>
      <vt:lpstr>Office Theme</vt:lpstr>
      <vt:lpstr>Committee of Seventy Interns July 31, 2018</vt:lpstr>
      <vt:lpstr>Right-to-Know Law Basics</vt:lpstr>
      <vt:lpstr>What is a Record?</vt:lpstr>
      <vt:lpstr>Records Take Many Shapes</vt:lpstr>
      <vt:lpstr>Records, Not Questions</vt:lpstr>
      <vt:lpstr>How to File: Possession</vt:lpstr>
      <vt:lpstr>How to File: Using the Form</vt:lpstr>
      <vt:lpstr>Who Must Respond to Requests?</vt:lpstr>
      <vt:lpstr>Agency Response: Extensions</vt:lpstr>
      <vt:lpstr>Agency Response: Costs &amp; Format</vt:lpstr>
      <vt:lpstr>Agency Response: Denials</vt:lpstr>
      <vt:lpstr>Office of Open Records</vt:lpstr>
      <vt:lpstr>Appealing a Denial</vt:lpstr>
      <vt:lpstr>Criminal Investigative Records of a Local Law Enforcement Agency</vt:lpstr>
      <vt:lpstr>Appeal Process</vt:lpstr>
      <vt:lpstr>OOR – Appeals Filed in 2017</vt:lpstr>
      <vt:lpstr>OOR Caseload</vt:lpstr>
      <vt:lpstr>Local Agency Appeals in 2017</vt:lpstr>
      <vt:lpstr>State Agency Appeals in 2017</vt:lpstr>
      <vt:lpstr>Other RTKL-Related Legislation</vt:lpstr>
      <vt:lpstr>Cost of the RTKL</vt:lpstr>
      <vt:lpstr>OOR Resources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109</cp:revision>
  <cp:lastPrinted>2016-09-12T16:48:10Z</cp:lastPrinted>
  <dcterms:created xsi:type="dcterms:W3CDTF">2015-06-09T13:12:04Z</dcterms:created>
  <dcterms:modified xsi:type="dcterms:W3CDTF">2018-08-02T19:07:17Z</dcterms:modified>
</cp:coreProperties>
</file>