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sldIdLst>
    <p:sldId id="284" r:id="rId2"/>
    <p:sldId id="279" r:id="rId3"/>
    <p:sldId id="283" r:id="rId4"/>
    <p:sldId id="277" r:id="rId5"/>
    <p:sldId id="257" r:id="rId6"/>
    <p:sldId id="258" r:id="rId7"/>
    <p:sldId id="263" r:id="rId8"/>
    <p:sldId id="259" r:id="rId9"/>
    <p:sldId id="265" r:id="rId10"/>
    <p:sldId id="264" r:id="rId11"/>
    <p:sldId id="266" r:id="rId12"/>
    <p:sldId id="267" r:id="rId13"/>
    <p:sldId id="262" r:id="rId14"/>
    <p:sldId id="269" r:id="rId15"/>
    <p:sldId id="275" r:id="rId16"/>
    <p:sldId id="280" r:id="rId17"/>
    <p:sldId id="273" r:id="rId18"/>
    <p:sldId id="274" r:id="rId19"/>
    <p:sldId id="272" r:id="rId20"/>
    <p:sldId id="282" r:id="rId21"/>
    <p:sldId id="276" r:id="rId22"/>
    <p:sldId id="281" r:id="rId23"/>
    <p:sldId id="278" r:id="rId24"/>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782" autoAdjust="0"/>
    <p:restoredTop sz="94660"/>
  </p:normalViewPr>
  <p:slideViewPr>
    <p:cSldViewPr snapToGrid="0">
      <p:cViewPr varScale="1">
        <p:scale>
          <a:sx n="114" d="100"/>
          <a:sy n="114" d="100"/>
        </p:scale>
        <p:origin x="312"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70338" y="0"/>
            <a:ext cx="3038475" cy="466725"/>
          </a:xfrm>
          <a:prstGeom prst="rect">
            <a:avLst/>
          </a:prstGeom>
        </p:spPr>
        <p:txBody>
          <a:bodyPr vert="horz" lIns="91440" tIns="45720" rIns="91440" bIns="45720" rtlCol="0"/>
          <a:lstStyle>
            <a:lvl1pPr algn="r">
              <a:defRPr sz="1200"/>
            </a:lvl1pPr>
          </a:lstStyle>
          <a:p>
            <a:fld id="{7446F917-EBD7-4DCB-BD86-146544F721CE}" type="datetimeFigureOut">
              <a:rPr lang="en-US" smtClean="0"/>
              <a:t>8/9/2018</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1675" y="4473575"/>
            <a:ext cx="5607050" cy="3660775"/>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70338" y="8829675"/>
            <a:ext cx="3038475" cy="466725"/>
          </a:xfrm>
          <a:prstGeom prst="rect">
            <a:avLst/>
          </a:prstGeom>
        </p:spPr>
        <p:txBody>
          <a:bodyPr vert="horz" lIns="91440" tIns="45720" rIns="91440" bIns="45720" rtlCol="0" anchor="b"/>
          <a:lstStyle>
            <a:lvl1pPr algn="r">
              <a:defRPr sz="1200"/>
            </a:lvl1pPr>
          </a:lstStyle>
          <a:p>
            <a:fld id="{1A8B4148-E8D1-4AB2-9803-BCB689A3B93D}" type="slidenum">
              <a:rPr lang="en-US" smtClean="0"/>
              <a:t>‹#›</a:t>
            </a:fld>
            <a:endParaRPr lang="en-US"/>
          </a:p>
        </p:txBody>
      </p:sp>
    </p:spTree>
    <p:extLst>
      <p:ext uri="{BB962C8B-B14F-4D97-AF65-F5344CB8AC3E}">
        <p14:creationId xmlns:p14="http://schemas.microsoft.com/office/powerpoint/2010/main" val="42305936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dirty="0"/>
          </a:p>
        </p:txBody>
      </p:sp>
      <p:sp>
        <p:nvSpPr>
          <p:cNvPr id="4" name="Slide Number Placeholder 3"/>
          <p:cNvSpPr>
            <a:spLocks noGrp="1"/>
          </p:cNvSpPr>
          <p:nvPr>
            <p:ph type="sldNum" sz="quarter" idx="5"/>
          </p:nvPr>
        </p:nvSpPr>
        <p:spPr/>
        <p:txBody>
          <a:bodyPr/>
          <a:lstStyle/>
          <a:p>
            <a:pPr>
              <a:defRPr/>
            </a:pPr>
            <a:fld id="{5F49486D-9363-49E6-BF19-37CB170AE220}" type="slidenum">
              <a:rPr lang="en-US" smtClean="0"/>
              <a:pPr>
                <a:defRPr/>
              </a:pPr>
              <a:t>1</a:t>
            </a:fld>
            <a:endParaRPr lang="en-US" dirty="0"/>
          </a:p>
        </p:txBody>
      </p:sp>
      <p:sp>
        <p:nvSpPr>
          <p:cNvPr id="2" name="Date Placeholder 1"/>
          <p:cNvSpPr>
            <a:spLocks noGrp="1"/>
          </p:cNvSpPr>
          <p:nvPr>
            <p:ph type="dt" idx="10"/>
          </p:nvPr>
        </p:nvSpPr>
        <p:spPr/>
        <p:txBody>
          <a:bodyPr/>
          <a:lstStyle/>
          <a:p>
            <a:pPr>
              <a:defRPr/>
            </a:pPr>
            <a:fld id="{87D97407-3732-41E2-A0A6-2A43D2BD5353}" type="datetime1">
              <a:rPr lang="en-US" smtClean="0"/>
              <a:t>8/9/2018</a:t>
            </a:fld>
            <a:endParaRPr lang="en-US" dirty="0"/>
          </a:p>
        </p:txBody>
      </p:sp>
    </p:spTree>
    <p:extLst>
      <p:ext uri="{BB962C8B-B14F-4D97-AF65-F5344CB8AC3E}">
        <p14:creationId xmlns:p14="http://schemas.microsoft.com/office/powerpoint/2010/main" val="3689608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5E50CF-939E-4F29-BB9E-33DB1800D73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630C8EC-F3B0-4782-9C3F-12E3001850D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826F447C-8483-4954-BB0E-1CDD6EFB9CDB}"/>
              </a:ext>
            </a:extLst>
          </p:cNvPr>
          <p:cNvSpPr>
            <a:spLocks noGrp="1"/>
          </p:cNvSpPr>
          <p:nvPr>
            <p:ph type="dt" sz="half" idx="10"/>
          </p:nvPr>
        </p:nvSpPr>
        <p:spPr/>
        <p:txBody>
          <a:bodyPr/>
          <a:lstStyle/>
          <a:p>
            <a:fld id="{F7398554-545A-4884-ABA7-97E39D2A60C6}" type="datetimeFigureOut">
              <a:rPr lang="en-US" smtClean="0"/>
              <a:t>8/9/2018</a:t>
            </a:fld>
            <a:endParaRPr lang="en-US" dirty="0"/>
          </a:p>
        </p:txBody>
      </p:sp>
      <p:sp>
        <p:nvSpPr>
          <p:cNvPr id="5" name="Footer Placeholder 4">
            <a:extLst>
              <a:ext uri="{FF2B5EF4-FFF2-40B4-BE49-F238E27FC236}">
                <a16:creationId xmlns:a16="http://schemas.microsoft.com/office/drawing/2014/main" id="{32F85DB1-38E9-413B-89FB-40513EBEACB2}"/>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CD593118-1484-4C87-8AB8-34D37B924A8D}"/>
              </a:ext>
            </a:extLst>
          </p:cNvPr>
          <p:cNvSpPr>
            <a:spLocks noGrp="1"/>
          </p:cNvSpPr>
          <p:nvPr>
            <p:ph type="sldNum" sz="quarter" idx="12"/>
          </p:nvPr>
        </p:nvSpPr>
        <p:spPr/>
        <p:txBody>
          <a:bodyPr/>
          <a:lstStyle/>
          <a:p>
            <a:fld id="{D8E3C806-8E5B-44E6-9281-B77DC232A819}" type="slidenum">
              <a:rPr lang="en-US" smtClean="0"/>
              <a:t>‹#›</a:t>
            </a:fld>
            <a:endParaRPr lang="en-US" dirty="0"/>
          </a:p>
        </p:txBody>
      </p:sp>
    </p:spTree>
    <p:extLst>
      <p:ext uri="{BB962C8B-B14F-4D97-AF65-F5344CB8AC3E}">
        <p14:creationId xmlns:p14="http://schemas.microsoft.com/office/powerpoint/2010/main" val="4800569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3624EF-ED99-4958-8FF2-4068D43C450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C66C46E-BF96-4F28-A6FB-8B675445AFBC}"/>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5B3E478-9E91-4434-991C-0073E07415AE}"/>
              </a:ext>
            </a:extLst>
          </p:cNvPr>
          <p:cNvSpPr>
            <a:spLocks noGrp="1"/>
          </p:cNvSpPr>
          <p:nvPr>
            <p:ph type="dt" sz="half" idx="10"/>
          </p:nvPr>
        </p:nvSpPr>
        <p:spPr/>
        <p:txBody>
          <a:bodyPr/>
          <a:lstStyle/>
          <a:p>
            <a:fld id="{F7398554-545A-4884-ABA7-97E39D2A60C6}" type="datetimeFigureOut">
              <a:rPr lang="en-US" smtClean="0"/>
              <a:t>8/9/2018</a:t>
            </a:fld>
            <a:endParaRPr lang="en-US" dirty="0"/>
          </a:p>
        </p:txBody>
      </p:sp>
      <p:sp>
        <p:nvSpPr>
          <p:cNvPr id="5" name="Footer Placeholder 4">
            <a:extLst>
              <a:ext uri="{FF2B5EF4-FFF2-40B4-BE49-F238E27FC236}">
                <a16:creationId xmlns:a16="http://schemas.microsoft.com/office/drawing/2014/main" id="{4A403AA1-2CCA-4B92-9232-EFD7683B7CF6}"/>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146025E7-A7D0-479F-8B40-A2A65974C6FE}"/>
              </a:ext>
            </a:extLst>
          </p:cNvPr>
          <p:cNvSpPr>
            <a:spLocks noGrp="1"/>
          </p:cNvSpPr>
          <p:nvPr>
            <p:ph type="sldNum" sz="quarter" idx="12"/>
          </p:nvPr>
        </p:nvSpPr>
        <p:spPr/>
        <p:txBody>
          <a:bodyPr/>
          <a:lstStyle/>
          <a:p>
            <a:fld id="{D8E3C806-8E5B-44E6-9281-B77DC232A819}" type="slidenum">
              <a:rPr lang="en-US" smtClean="0"/>
              <a:t>‹#›</a:t>
            </a:fld>
            <a:endParaRPr lang="en-US" dirty="0"/>
          </a:p>
        </p:txBody>
      </p:sp>
    </p:spTree>
    <p:extLst>
      <p:ext uri="{BB962C8B-B14F-4D97-AF65-F5344CB8AC3E}">
        <p14:creationId xmlns:p14="http://schemas.microsoft.com/office/powerpoint/2010/main" val="6997019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7E712C-2088-4F4C-BF38-C84BDA157D7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2F401DB-5B61-43D9-ACF3-1217FA35A0A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8434204F-46C5-48E2-BFF1-E28CC747E63C}"/>
              </a:ext>
            </a:extLst>
          </p:cNvPr>
          <p:cNvSpPr>
            <a:spLocks noGrp="1"/>
          </p:cNvSpPr>
          <p:nvPr>
            <p:ph type="dt" sz="half" idx="10"/>
          </p:nvPr>
        </p:nvSpPr>
        <p:spPr/>
        <p:txBody>
          <a:bodyPr/>
          <a:lstStyle/>
          <a:p>
            <a:fld id="{F7398554-545A-4884-ABA7-97E39D2A60C6}" type="datetimeFigureOut">
              <a:rPr lang="en-US" smtClean="0"/>
              <a:t>8/9/2018</a:t>
            </a:fld>
            <a:endParaRPr lang="en-US" dirty="0"/>
          </a:p>
        </p:txBody>
      </p:sp>
      <p:sp>
        <p:nvSpPr>
          <p:cNvPr id="5" name="Footer Placeholder 4">
            <a:extLst>
              <a:ext uri="{FF2B5EF4-FFF2-40B4-BE49-F238E27FC236}">
                <a16:creationId xmlns:a16="http://schemas.microsoft.com/office/drawing/2014/main" id="{0E99A6C9-526A-4309-9233-2855D1F87B00}"/>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59869DCB-65BE-4F69-9B59-8F5F965A96FB}"/>
              </a:ext>
            </a:extLst>
          </p:cNvPr>
          <p:cNvSpPr>
            <a:spLocks noGrp="1"/>
          </p:cNvSpPr>
          <p:nvPr>
            <p:ph type="sldNum" sz="quarter" idx="12"/>
          </p:nvPr>
        </p:nvSpPr>
        <p:spPr/>
        <p:txBody>
          <a:bodyPr/>
          <a:lstStyle/>
          <a:p>
            <a:fld id="{D8E3C806-8E5B-44E6-9281-B77DC232A819}" type="slidenum">
              <a:rPr lang="en-US" smtClean="0"/>
              <a:t>‹#›</a:t>
            </a:fld>
            <a:endParaRPr lang="en-US" dirty="0"/>
          </a:p>
        </p:txBody>
      </p:sp>
    </p:spTree>
    <p:extLst>
      <p:ext uri="{BB962C8B-B14F-4D97-AF65-F5344CB8AC3E}">
        <p14:creationId xmlns:p14="http://schemas.microsoft.com/office/powerpoint/2010/main" val="52952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342EF0-D589-49A2-9B76-70022886264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C5F056F-BD46-4823-987D-13C343D4E60B}"/>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86476D7-6BF0-4E58-B7DF-CA14AB948EAD}"/>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39145AD-F4BA-4FF3-AA02-79CCEE614E84}"/>
              </a:ext>
            </a:extLst>
          </p:cNvPr>
          <p:cNvSpPr>
            <a:spLocks noGrp="1"/>
          </p:cNvSpPr>
          <p:nvPr>
            <p:ph type="dt" sz="half" idx="10"/>
          </p:nvPr>
        </p:nvSpPr>
        <p:spPr/>
        <p:txBody>
          <a:bodyPr/>
          <a:lstStyle/>
          <a:p>
            <a:fld id="{F7398554-545A-4884-ABA7-97E39D2A60C6}" type="datetimeFigureOut">
              <a:rPr lang="en-US" smtClean="0"/>
              <a:t>8/9/2018</a:t>
            </a:fld>
            <a:endParaRPr lang="en-US" dirty="0"/>
          </a:p>
        </p:txBody>
      </p:sp>
      <p:sp>
        <p:nvSpPr>
          <p:cNvPr id="6" name="Footer Placeholder 5">
            <a:extLst>
              <a:ext uri="{FF2B5EF4-FFF2-40B4-BE49-F238E27FC236}">
                <a16:creationId xmlns:a16="http://schemas.microsoft.com/office/drawing/2014/main" id="{B6751F1B-B509-4D7D-9929-03F7A394220B}"/>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D39307E9-344C-4A51-899B-2FE2224BADCE}"/>
              </a:ext>
            </a:extLst>
          </p:cNvPr>
          <p:cNvSpPr>
            <a:spLocks noGrp="1"/>
          </p:cNvSpPr>
          <p:nvPr>
            <p:ph type="sldNum" sz="quarter" idx="12"/>
          </p:nvPr>
        </p:nvSpPr>
        <p:spPr/>
        <p:txBody>
          <a:bodyPr/>
          <a:lstStyle/>
          <a:p>
            <a:fld id="{D8E3C806-8E5B-44E6-9281-B77DC232A819}" type="slidenum">
              <a:rPr lang="en-US" smtClean="0"/>
              <a:t>‹#›</a:t>
            </a:fld>
            <a:endParaRPr lang="en-US" dirty="0"/>
          </a:p>
        </p:txBody>
      </p:sp>
    </p:spTree>
    <p:extLst>
      <p:ext uri="{BB962C8B-B14F-4D97-AF65-F5344CB8AC3E}">
        <p14:creationId xmlns:p14="http://schemas.microsoft.com/office/powerpoint/2010/main" val="12442274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6CD988-A44F-4D7B-9FF1-8582C23C374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DF3A172-4A08-45B3-82DE-1DD7D2DF8EE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D856656B-3F89-4627-A366-C5AA4A940638}"/>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9959E86-3ABB-4372-AF6F-CAFEFFDC824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1A496D70-09D7-4262-9B93-3FFAFCA8E784}"/>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A64F08A-BD5C-4BA7-A6FE-E8CDE2BE28F0}"/>
              </a:ext>
            </a:extLst>
          </p:cNvPr>
          <p:cNvSpPr>
            <a:spLocks noGrp="1"/>
          </p:cNvSpPr>
          <p:nvPr>
            <p:ph type="dt" sz="half" idx="10"/>
          </p:nvPr>
        </p:nvSpPr>
        <p:spPr/>
        <p:txBody>
          <a:bodyPr/>
          <a:lstStyle/>
          <a:p>
            <a:fld id="{F7398554-545A-4884-ABA7-97E39D2A60C6}" type="datetimeFigureOut">
              <a:rPr lang="en-US" smtClean="0"/>
              <a:t>8/9/2018</a:t>
            </a:fld>
            <a:endParaRPr lang="en-US" dirty="0"/>
          </a:p>
        </p:txBody>
      </p:sp>
      <p:sp>
        <p:nvSpPr>
          <p:cNvPr id="8" name="Footer Placeholder 7">
            <a:extLst>
              <a:ext uri="{FF2B5EF4-FFF2-40B4-BE49-F238E27FC236}">
                <a16:creationId xmlns:a16="http://schemas.microsoft.com/office/drawing/2014/main" id="{C44AF8B6-F4AA-4F73-BEE4-767BE1551587}"/>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1D95347E-365B-44DD-BF5C-B27D5C31A4E7}"/>
              </a:ext>
            </a:extLst>
          </p:cNvPr>
          <p:cNvSpPr>
            <a:spLocks noGrp="1"/>
          </p:cNvSpPr>
          <p:nvPr>
            <p:ph type="sldNum" sz="quarter" idx="12"/>
          </p:nvPr>
        </p:nvSpPr>
        <p:spPr/>
        <p:txBody>
          <a:bodyPr/>
          <a:lstStyle/>
          <a:p>
            <a:fld id="{D8E3C806-8E5B-44E6-9281-B77DC232A819}" type="slidenum">
              <a:rPr lang="en-US" smtClean="0"/>
              <a:t>‹#›</a:t>
            </a:fld>
            <a:endParaRPr lang="en-US" dirty="0"/>
          </a:p>
        </p:txBody>
      </p:sp>
    </p:spTree>
    <p:extLst>
      <p:ext uri="{BB962C8B-B14F-4D97-AF65-F5344CB8AC3E}">
        <p14:creationId xmlns:p14="http://schemas.microsoft.com/office/powerpoint/2010/main" val="40562303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4E0792-5018-4E88-B6B6-4205F6C1A4B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33BD089-7390-4166-A371-09E7DD065CCC}"/>
              </a:ext>
            </a:extLst>
          </p:cNvPr>
          <p:cNvSpPr>
            <a:spLocks noGrp="1"/>
          </p:cNvSpPr>
          <p:nvPr>
            <p:ph type="dt" sz="half" idx="10"/>
          </p:nvPr>
        </p:nvSpPr>
        <p:spPr/>
        <p:txBody>
          <a:bodyPr/>
          <a:lstStyle/>
          <a:p>
            <a:fld id="{F7398554-545A-4884-ABA7-97E39D2A60C6}" type="datetimeFigureOut">
              <a:rPr lang="en-US" smtClean="0"/>
              <a:t>8/9/2018</a:t>
            </a:fld>
            <a:endParaRPr lang="en-US" dirty="0"/>
          </a:p>
        </p:txBody>
      </p:sp>
      <p:sp>
        <p:nvSpPr>
          <p:cNvPr id="4" name="Footer Placeholder 3">
            <a:extLst>
              <a:ext uri="{FF2B5EF4-FFF2-40B4-BE49-F238E27FC236}">
                <a16:creationId xmlns:a16="http://schemas.microsoft.com/office/drawing/2014/main" id="{75886133-F38B-41E9-BE3C-D8766EA227F0}"/>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60E8A311-A796-45CA-8893-192C8F28F50F}"/>
              </a:ext>
            </a:extLst>
          </p:cNvPr>
          <p:cNvSpPr>
            <a:spLocks noGrp="1"/>
          </p:cNvSpPr>
          <p:nvPr>
            <p:ph type="sldNum" sz="quarter" idx="12"/>
          </p:nvPr>
        </p:nvSpPr>
        <p:spPr/>
        <p:txBody>
          <a:bodyPr/>
          <a:lstStyle/>
          <a:p>
            <a:fld id="{D8E3C806-8E5B-44E6-9281-B77DC232A819}" type="slidenum">
              <a:rPr lang="en-US" smtClean="0"/>
              <a:t>‹#›</a:t>
            </a:fld>
            <a:endParaRPr lang="en-US" dirty="0"/>
          </a:p>
        </p:txBody>
      </p:sp>
    </p:spTree>
    <p:extLst>
      <p:ext uri="{BB962C8B-B14F-4D97-AF65-F5344CB8AC3E}">
        <p14:creationId xmlns:p14="http://schemas.microsoft.com/office/powerpoint/2010/main" val="15525177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257D015-290A-46A8-9022-08B0AAB2043D}"/>
              </a:ext>
            </a:extLst>
          </p:cNvPr>
          <p:cNvSpPr>
            <a:spLocks noGrp="1"/>
          </p:cNvSpPr>
          <p:nvPr>
            <p:ph type="dt" sz="half" idx="10"/>
          </p:nvPr>
        </p:nvSpPr>
        <p:spPr/>
        <p:txBody>
          <a:bodyPr/>
          <a:lstStyle/>
          <a:p>
            <a:fld id="{F7398554-545A-4884-ABA7-97E39D2A60C6}" type="datetimeFigureOut">
              <a:rPr lang="en-US" smtClean="0"/>
              <a:t>8/9/2018</a:t>
            </a:fld>
            <a:endParaRPr lang="en-US" dirty="0"/>
          </a:p>
        </p:txBody>
      </p:sp>
      <p:sp>
        <p:nvSpPr>
          <p:cNvPr id="3" name="Footer Placeholder 2">
            <a:extLst>
              <a:ext uri="{FF2B5EF4-FFF2-40B4-BE49-F238E27FC236}">
                <a16:creationId xmlns:a16="http://schemas.microsoft.com/office/drawing/2014/main" id="{278ECBF3-38EC-4164-AA72-BD512834A542}"/>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665BC784-8D15-4611-9A8A-20C64E7B50B7}"/>
              </a:ext>
            </a:extLst>
          </p:cNvPr>
          <p:cNvSpPr>
            <a:spLocks noGrp="1"/>
          </p:cNvSpPr>
          <p:nvPr>
            <p:ph type="sldNum" sz="quarter" idx="12"/>
          </p:nvPr>
        </p:nvSpPr>
        <p:spPr/>
        <p:txBody>
          <a:bodyPr/>
          <a:lstStyle/>
          <a:p>
            <a:fld id="{D8E3C806-8E5B-44E6-9281-B77DC232A819}" type="slidenum">
              <a:rPr lang="en-US" smtClean="0"/>
              <a:t>‹#›</a:t>
            </a:fld>
            <a:endParaRPr lang="en-US" dirty="0"/>
          </a:p>
        </p:txBody>
      </p:sp>
    </p:spTree>
    <p:extLst>
      <p:ext uri="{BB962C8B-B14F-4D97-AF65-F5344CB8AC3E}">
        <p14:creationId xmlns:p14="http://schemas.microsoft.com/office/powerpoint/2010/main" val="38401536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D1E0CB-D011-4B6E-B442-D08A2F3EC93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9677E22-D7DC-468B-977E-C9913EE63D2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DB1A550-B3C8-4CAC-AE4F-EB877FBE1B9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E5404FC6-C780-40A1-9919-B072E0E0149E}"/>
              </a:ext>
            </a:extLst>
          </p:cNvPr>
          <p:cNvSpPr>
            <a:spLocks noGrp="1"/>
          </p:cNvSpPr>
          <p:nvPr>
            <p:ph type="dt" sz="half" idx="10"/>
          </p:nvPr>
        </p:nvSpPr>
        <p:spPr/>
        <p:txBody>
          <a:bodyPr/>
          <a:lstStyle/>
          <a:p>
            <a:fld id="{F7398554-545A-4884-ABA7-97E39D2A60C6}" type="datetimeFigureOut">
              <a:rPr lang="en-US" smtClean="0"/>
              <a:t>8/9/2018</a:t>
            </a:fld>
            <a:endParaRPr lang="en-US" dirty="0"/>
          </a:p>
        </p:txBody>
      </p:sp>
      <p:sp>
        <p:nvSpPr>
          <p:cNvPr id="6" name="Footer Placeholder 5">
            <a:extLst>
              <a:ext uri="{FF2B5EF4-FFF2-40B4-BE49-F238E27FC236}">
                <a16:creationId xmlns:a16="http://schemas.microsoft.com/office/drawing/2014/main" id="{218D6CC8-7146-4B72-B8E2-8B9512DCF2A9}"/>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92753305-0D70-4487-B786-C6D4737BD9E4}"/>
              </a:ext>
            </a:extLst>
          </p:cNvPr>
          <p:cNvSpPr>
            <a:spLocks noGrp="1"/>
          </p:cNvSpPr>
          <p:nvPr>
            <p:ph type="sldNum" sz="quarter" idx="12"/>
          </p:nvPr>
        </p:nvSpPr>
        <p:spPr/>
        <p:txBody>
          <a:bodyPr/>
          <a:lstStyle/>
          <a:p>
            <a:fld id="{D8E3C806-8E5B-44E6-9281-B77DC232A819}" type="slidenum">
              <a:rPr lang="en-US" smtClean="0"/>
              <a:t>‹#›</a:t>
            </a:fld>
            <a:endParaRPr lang="en-US" dirty="0"/>
          </a:p>
        </p:txBody>
      </p:sp>
    </p:spTree>
    <p:extLst>
      <p:ext uri="{BB962C8B-B14F-4D97-AF65-F5344CB8AC3E}">
        <p14:creationId xmlns:p14="http://schemas.microsoft.com/office/powerpoint/2010/main" val="24422697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A4A19E-E458-40A6-A342-4EA4EB004A2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5E1D5D8-93AA-4455-A775-9FD054ABDEA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D770B6AF-551D-4443-8CAE-E9DA00C79CF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5BAE7124-41C9-4D0D-BC76-2E4B46173273}"/>
              </a:ext>
            </a:extLst>
          </p:cNvPr>
          <p:cNvSpPr>
            <a:spLocks noGrp="1"/>
          </p:cNvSpPr>
          <p:nvPr>
            <p:ph type="dt" sz="half" idx="10"/>
          </p:nvPr>
        </p:nvSpPr>
        <p:spPr/>
        <p:txBody>
          <a:bodyPr/>
          <a:lstStyle/>
          <a:p>
            <a:fld id="{F7398554-545A-4884-ABA7-97E39D2A60C6}" type="datetimeFigureOut">
              <a:rPr lang="en-US" smtClean="0"/>
              <a:t>8/9/2018</a:t>
            </a:fld>
            <a:endParaRPr lang="en-US" dirty="0"/>
          </a:p>
        </p:txBody>
      </p:sp>
      <p:sp>
        <p:nvSpPr>
          <p:cNvPr id="6" name="Footer Placeholder 5">
            <a:extLst>
              <a:ext uri="{FF2B5EF4-FFF2-40B4-BE49-F238E27FC236}">
                <a16:creationId xmlns:a16="http://schemas.microsoft.com/office/drawing/2014/main" id="{4E20C957-1EA1-463B-B9BC-35734365B49E}"/>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E389CA4C-6747-4583-B067-AFB2C18CBC22}"/>
              </a:ext>
            </a:extLst>
          </p:cNvPr>
          <p:cNvSpPr>
            <a:spLocks noGrp="1"/>
          </p:cNvSpPr>
          <p:nvPr>
            <p:ph type="sldNum" sz="quarter" idx="12"/>
          </p:nvPr>
        </p:nvSpPr>
        <p:spPr/>
        <p:txBody>
          <a:bodyPr/>
          <a:lstStyle/>
          <a:p>
            <a:fld id="{D8E3C806-8E5B-44E6-9281-B77DC232A819}" type="slidenum">
              <a:rPr lang="en-US" smtClean="0"/>
              <a:t>‹#›</a:t>
            </a:fld>
            <a:endParaRPr lang="en-US" dirty="0"/>
          </a:p>
        </p:txBody>
      </p:sp>
    </p:spTree>
    <p:extLst>
      <p:ext uri="{BB962C8B-B14F-4D97-AF65-F5344CB8AC3E}">
        <p14:creationId xmlns:p14="http://schemas.microsoft.com/office/powerpoint/2010/main" val="35522707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75684B-9807-4E26-89EC-2C4027B8803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2B4EBF2-C9E6-4BF6-AD34-8F551E78B9BD}"/>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C2B50F5-60F2-47CA-A827-18F067BD8025}"/>
              </a:ext>
            </a:extLst>
          </p:cNvPr>
          <p:cNvSpPr>
            <a:spLocks noGrp="1"/>
          </p:cNvSpPr>
          <p:nvPr>
            <p:ph type="dt" sz="half" idx="10"/>
          </p:nvPr>
        </p:nvSpPr>
        <p:spPr/>
        <p:txBody>
          <a:bodyPr/>
          <a:lstStyle/>
          <a:p>
            <a:fld id="{F7398554-545A-4884-ABA7-97E39D2A60C6}" type="datetimeFigureOut">
              <a:rPr lang="en-US" smtClean="0"/>
              <a:t>8/9/2018</a:t>
            </a:fld>
            <a:endParaRPr lang="en-US" dirty="0"/>
          </a:p>
        </p:txBody>
      </p:sp>
      <p:sp>
        <p:nvSpPr>
          <p:cNvPr id="5" name="Footer Placeholder 4">
            <a:extLst>
              <a:ext uri="{FF2B5EF4-FFF2-40B4-BE49-F238E27FC236}">
                <a16:creationId xmlns:a16="http://schemas.microsoft.com/office/drawing/2014/main" id="{C16A3AFD-90A7-4786-8B38-E2197D5311C0}"/>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3F1828C0-CC58-4DE0-AED1-84BADA1D3CFB}"/>
              </a:ext>
            </a:extLst>
          </p:cNvPr>
          <p:cNvSpPr>
            <a:spLocks noGrp="1"/>
          </p:cNvSpPr>
          <p:nvPr>
            <p:ph type="sldNum" sz="quarter" idx="12"/>
          </p:nvPr>
        </p:nvSpPr>
        <p:spPr/>
        <p:txBody>
          <a:bodyPr/>
          <a:lstStyle/>
          <a:p>
            <a:fld id="{D8E3C806-8E5B-44E6-9281-B77DC232A819}" type="slidenum">
              <a:rPr lang="en-US" smtClean="0"/>
              <a:t>‹#›</a:t>
            </a:fld>
            <a:endParaRPr lang="en-US" dirty="0"/>
          </a:p>
        </p:txBody>
      </p:sp>
    </p:spTree>
    <p:extLst>
      <p:ext uri="{BB962C8B-B14F-4D97-AF65-F5344CB8AC3E}">
        <p14:creationId xmlns:p14="http://schemas.microsoft.com/office/powerpoint/2010/main" val="37061700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5C59B01-EF6E-47FF-82C0-9D648439A63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1E9FF24-4ECF-406D-B1EB-B981A60367A0}"/>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E329C08-6E67-4375-9BD9-201D6B90DF67}"/>
              </a:ext>
            </a:extLst>
          </p:cNvPr>
          <p:cNvSpPr>
            <a:spLocks noGrp="1"/>
          </p:cNvSpPr>
          <p:nvPr>
            <p:ph type="dt" sz="half" idx="10"/>
          </p:nvPr>
        </p:nvSpPr>
        <p:spPr/>
        <p:txBody>
          <a:bodyPr/>
          <a:lstStyle/>
          <a:p>
            <a:fld id="{F7398554-545A-4884-ABA7-97E39D2A60C6}" type="datetimeFigureOut">
              <a:rPr lang="en-US" smtClean="0"/>
              <a:t>8/9/2018</a:t>
            </a:fld>
            <a:endParaRPr lang="en-US" dirty="0"/>
          </a:p>
        </p:txBody>
      </p:sp>
      <p:sp>
        <p:nvSpPr>
          <p:cNvPr id="5" name="Footer Placeholder 4">
            <a:extLst>
              <a:ext uri="{FF2B5EF4-FFF2-40B4-BE49-F238E27FC236}">
                <a16:creationId xmlns:a16="http://schemas.microsoft.com/office/drawing/2014/main" id="{41E1ACD4-F504-4208-B28E-0C8095F255E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222BD243-1ECA-42E4-A95C-17B432619BA0}"/>
              </a:ext>
            </a:extLst>
          </p:cNvPr>
          <p:cNvSpPr>
            <a:spLocks noGrp="1"/>
          </p:cNvSpPr>
          <p:nvPr>
            <p:ph type="sldNum" sz="quarter" idx="12"/>
          </p:nvPr>
        </p:nvSpPr>
        <p:spPr/>
        <p:txBody>
          <a:bodyPr/>
          <a:lstStyle/>
          <a:p>
            <a:fld id="{D8E3C806-8E5B-44E6-9281-B77DC232A819}" type="slidenum">
              <a:rPr lang="en-US" smtClean="0"/>
              <a:t>‹#›</a:t>
            </a:fld>
            <a:endParaRPr lang="en-US" dirty="0"/>
          </a:p>
        </p:txBody>
      </p:sp>
    </p:spTree>
    <p:extLst>
      <p:ext uri="{BB962C8B-B14F-4D97-AF65-F5344CB8AC3E}">
        <p14:creationId xmlns:p14="http://schemas.microsoft.com/office/powerpoint/2010/main" val="27972303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E882110-072F-4753-B4D9-3921A208CA1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E7DD255-6311-43EA-8D19-EB9710D153C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8987A28-5EC9-4470-B81F-864342C096C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7398554-545A-4884-ABA7-97E39D2A60C6}" type="datetimeFigureOut">
              <a:rPr lang="en-US" smtClean="0"/>
              <a:t>8/9/2018</a:t>
            </a:fld>
            <a:endParaRPr lang="en-US" dirty="0"/>
          </a:p>
        </p:txBody>
      </p:sp>
      <p:sp>
        <p:nvSpPr>
          <p:cNvPr id="5" name="Footer Placeholder 4">
            <a:extLst>
              <a:ext uri="{FF2B5EF4-FFF2-40B4-BE49-F238E27FC236}">
                <a16:creationId xmlns:a16="http://schemas.microsoft.com/office/drawing/2014/main" id="{7C6CA43C-8E7C-43A0-A759-B96B4E43940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138DFC30-CF06-4016-B422-E21B2F7667F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8E3C806-8E5B-44E6-9281-B77DC232A819}" type="slidenum">
              <a:rPr lang="en-US" smtClean="0"/>
              <a:t>‹#›</a:t>
            </a:fld>
            <a:endParaRPr lang="en-US" dirty="0"/>
          </a:p>
        </p:txBody>
      </p:sp>
    </p:spTree>
    <p:extLst>
      <p:ext uri="{BB962C8B-B14F-4D97-AF65-F5344CB8AC3E}">
        <p14:creationId xmlns:p14="http://schemas.microsoft.com/office/powerpoint/2010/main" val="269118863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itle 1"/>
          <p:cNvSpPr>
            <a:spLocks noGrp="1"/>
          </p:cNvSpPr>
          <p:nvPr>
            <p:ph type="ctrTitle"/>
          </p:nvPr>
        </p:nvSpPr>
        <p:spPr>
          <a:xfrm>
            <a:off x="1510019" y="2590802"/>
            <a:ext cx="9320168" cy="1612082"/>
          </a:xfrm>
        </p:spPr>
        <p:txBody>
          <a:bodyPr>
            <a:noAutofit/>
          </a:bodyPr>
          <a:lstStyle/>
          <a:p>
            <a:pPr eaLnBrk="1" hangingPunct="1"/>
            <a:r>
              <a:rPr lang="en-US" sz="5400" b="1" dirty="0">
                <a:solidFill>
                  <a:srgbClr val="FF0000"/>
                </a:solidFill>
              </a:rPr>
              <a:t>Right to Know Law Legal Update</a:t>
            </a:r>
            <a:br>
              <a:rPr lang="en-US" sz="4400" b="1" dirty="0">
                <a:solidFill>
                  <a:srgbClr val="FF0000"/>
                </a:solidFill>
              </a:rPr>
            </a:br>
            <a:r>
              <a:rPr lang="en-US" sz="3600" b="1" dirty="0"/>
              <a:t>PA State Association of Boroughs</a:t>
            </a:r>
            <a:endParaRPr lang="en-US" sz="4400" b="1" dirty="0"/>
          </a:p>
        </p:txBody>
      </p:sp>
      <p:sp>
        <p:nvSpPr>
          <p:cNvPr id="3" name="Subtitle 2"/>
          <p:cNvSpPr>
            <a:spLocks noGrp="1"/>
          </p:cNvSpPr>
          <p:nvPr>
            <p:ph type="subTitle" idx="1"/>
          </p:nvPr>
        </p:nvSpPr>
        <p:spPr>
          <a:xfrm>
            <a:off x="2895600" y="2133602"/>
            <a:ext cx="6400800" cy="457199"/>
          </a:xfrm>
        </p:spPr>
        <p:txBody>
          <a:bodyPr rtlCol="0">
            <a:normAutofit/>
          </a:bodyPr>
          <a:lstStyle/>
          <a:p>
            <a:pPr>
              <a:defRPr/>
            </a:pPr>
            <a:r>
              <a:rPr lang="en-US" dirty="0">
                <a:solidFill>
                  <a:schemeClr val="tx2"/>
                </a:solidFill>
              </a:rPr>
              <a:t>Erik Arneson, Executive Director</a:t>
            </a:r>
          </a:p>
        </p:txBody>
      </p:sp>
      <p:sp>
        <p:nvSpPr>
          <p:cNvPr id="2053" name="TextBox 5"/>
          <p:cNvSpPr txBox="1">
            <a:spLocks noChangeArrowheads="1"/>
          </p:cNvSpPr>
          <p:nvPr/>
        </p:nvSpPr>
        <p:spPr bwMode="auto">
          <a:xfrm>
            <a:off x="3048000" y="5065722"/>
            <a:ext cx="6400800" cy="461665"/>
          </a:xfrm>
          <a:prstGeom prst="rect">
            <a:avLst/>
          </a:prstGeom>
          <a:solidFill>
            <a:schemeClr val="accent1"/>
          </a:solidFill>
          <a:ln>
            <a:noFill/>
          </a:ln>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US" sz="2400" dirty="0">
                <a:solidFill>
                  <a:schemeClr val="bg1"/>
                </a:solidFill>
                <a:latin typeface="Calibri" pitchFamily="34" charset="0"/>
              </a:rPr>
              <a:t>Presented by Nathanial Byerly and George Spiess</a:t>
            </a:r>
          </a:p>
        </p:txBody>
      </p:sp>
      <p:pic>
        <p:nvPicPr>
          <p:cNvPr id="1026" name="Picture 2" descr="O:\ExecutiveOffice_241010100\OOR_Logos_and_Pictures\Open Records_Logo elongated.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685801"/>
            <a:ext cx="5962118" cy="1447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723194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DCD092-58C6-4E8D-9F64-5098D34E431B}"/>
              </a:ext>
            </a:extLst>
          </p:cNvPr>
          <p:cNvSpPr>
            <a:spLocks noGrp="1"/>
          </p:cNvSpPr>
          <p:nvPr>
            <p:ph type="title"/>
          </p:nvPr>
        </p:nvSpPr>
        <p:spPr>
          <a:solidFill>
            <a:schemeClr val="accent1"/>
          </a:solidFill>
        </p:spPr>
        <p:txBody>
          <a:bodyPr/>
          <a:lstStyle/>
          <a:p>
            <a:r>
              <a:rPr lang="en-US" b="1" dirty="0">
                <a:solidFill>
                  <a:schemeClr val="bg1"/>
                </a:solidFill>
              </a:rPr>
              <a:t>OOR Update</a:t>
            </a:r>
          </a:p>
        </p:txBody>
      </p:sp>
      <p:sp>
        <p:nvSpPr>
          <p:cNvPr id="3" name="Content Placeholder 2">
            <a:extLst>
              <a:ext uri="{FF2B5EF4-FFF2-40B4-BE49-F238E27FC236}">
                <a16:creationId xmlns:a16="http://schemas.microsoft.com/office/drawing/2014/main" id="{6BEC0ACE-C61A-4A64-9D91-9D1222FF422D}"/>
              </a:ext>
            </a:extLst>
          </p:cNvPr>
          <p:cNvSpPr>
            <a:spLocks noGrp="1"/>
          </p:cNvSpPr>
          <p:nvPr>
            <p:ph idx="1"/>
          </p:nvPr>
        </p:nvSpPr>
        <p:spPr/>
        <p:txBody>
          <a:bodyPr>
            <a:normAutofit lnSpcReduction="10000"/>
          </a:bodyPr>
          <a:lstStyle/>
          <a:p>
            <a:r>
              <a:rPr lang="en-US" dirty="0"/>
              <a:t>Numbers</a:t>
            </a:r>
          </a:p>
          <a:p>
            <a:pPr lvl="1"/>
            <a:r>
              <a:rPr lang="en-US" dirty="0"/>
              <a:t>Appeals</a:t>
            </a:r>
          </a:p>
          <a:p>
            <a:pPr lvl="2"/>
            <a:r>
              <a:rPr lang="en-US" dirty="0"/>
              <a:t>1,400 appeals through end of July</a:t>
            </a:r>
          </a:p>
          <a:p>
            <a:pPr lvl="2"/>
            <a:r>
              <a:rPr lang="en-US" dirty="0"/>
              <a:t>Average last five years has been around  2,500 per year</a:t>
            </a:r>
          </a:p>
          <a:p>
            <a:pPr lvl="1"/>
            <a:r>
              <a:rPr lang="en-US" dirty="0"/>
              <a:t>RTKL requests</a:t>
            </a:r>
          </a:p>
          <a:p>
            <a:pPr lvl="2"/>
            <a:r>
              <a:rPr lang="en-US" dirty="0"/>
              <a:t>Increasing requests to OOR for OOR records</a:t>
            </a:r>
          </a:p>
          <a:p>
            <a:pPr lvl="2"/>
            <a:r>
              <a:rPr lang="en-US" dirty="0"/>
              <a:t>900 to 1,000 per year</a:t>
            </a:r>
          </a:p>
          <a:p>
            <a:r>
              <a:rPr lang="en-US" dirty="0"/>
              <a:t>Legal Issues</a:t>
            </a:r>
          </a:p>
          <a:p>
            <a:pPr lvl="1"/>
            <a:r>
              <a:rPr lang="en-US" dirty="0"/>
              <a:t>More complex</a:t>
            </a:r>
          </a:p>
          <a:p>
            <a:pPr lvl="1"/>
            <a:r>
              <a:rPr lang="en-US" dirty="0"/>
              <a:t>Revisiting issues</a:t>
            </a:r>
          </a:p>
          <a:p>
            <a:r>
              <a:rPr lang="en-US" dirty="0"/>
              <a:t>New Location – 333 Market Street 16</a:t>
            </a:r>
            <a:r>
              <a:rPr lang="en-US" baseline="30000" dirty="0"/>
              <a:t>th</a:t>
            </a:r>
            <a:r>
              <a:rPr lang="en-US" dirty="0"/>
              <a:t> Floor, Harrisburg, PA 17101</a:t>
            </a:r>
          </a:p>
          <a:p>
            <a:pPr lvl="1"/>
            <a:endParaRPr lang="en-US" dirty="0"/>
          </a:p>
          <a:p>
            <a:pPr lvl="1"/>
            <a:endParaRPr lang="en-US" dirty="0"/>
          </a:p>
          <a:p>
            <a:pPr lvl="2"/>
            <a:endParaRPr lang="en-US" dirty="0"/>
          </a:p>
          <a:p>
            <a:pPr lvl="1"/>
            <a:endParaRPr lang="en-US" dirty="0"/>
          </a:p>
          <a:p>
            <a:endParaRPr lang="en-US" dirty="0"/>
          </a:p>
        </p:txBody>
      </p:sp>
    </p:spTree>
    <p:extLst>
      <p:ext uri="{BB962C8B-B14F-4D97-AF65-F5344CB8AC3E}">
        <p14:creationId xmlns:p14="http://schemas.microsoft.com/office/powerpoint/2010/main" val="35267085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4F1307-3B76-430C-94AE-1978E73F5EB7}"/>
              </a:ext>
            </a:extLst>
          </p:cNvPr>
          <p:cNvSpPr>
            <a:spLocks noGrp="1"/>
          </p:cNvSpPr>
          <p:nvPr>
            <p:ph type="title"/>
          </p:nvPr>
        </p:nvSpPr>
        <p:spPr>
          <a:solidFill>
            <a:schemeClr val="accent1"/>
          </a:solidFill>
        </p:spPr>
        <p:txBody>
          <a:bodyPr/>
          <a:lstStyle/>
          <a:p>
            <a:r>
              <a:rPr lang="en-US" b="1" dirty="0">
                <a:solidFill>
                  <a:schemeClr val="bg1"/>
                </a:solidFill>
              </a:rPr>
              <a:t>Resources</a:t>
            </a:r>
            <a:r>
              <a:rPr lang="en-US" dirty="0"/>
              <a:t>	</a:t>
            </a:r>
          </a:p>
        </p:txBody>
      </p:sp>
      <p:sp>
        <p:nvSpPr>
          <p:cNvPr id="3" name="Content Placeholder 2">
            <a:extLst>
              <a:ext uri="{FF2B5EF4-FFF2-40B4-BE49-F238E27FC236}">
                <a16:creationId xmlns:a16="http://schemas.microsoft.com/office/drawing/2014/main" id="{07B70684-5038-437F-BE77-9AED50260440}"/>
              </a:ext>
            </a:extLst>
          </p:cNvPr>
          <p:cNvSpPr>
            <a:spLocks noGrp="1"/>
          </p:cNvSpPr>
          <p:nvPr>
            <p:ph idx="1"/>
          </p:nvPr>
        </p:nvSpPr>
        <p:spPr/>
        <p:txBody>
          <a:bodyPr>
            <a:normAutofit fontScale="92500" lnSpcReduction="10000"/>
          </a:bodyPr>
          <a:lstStyle/>
          <a:p>
            <a:r>
              <a:rPr lang="en-US" dirty="0"/>
              <a:t>Daily Emails</a:t>
            </a:r>
          </a:p>
          <a:p>
            <a:r>
              <a:rPr lang="en-US" dirty="0"/>
              <a:t>Twitter</a:t>
            </a:r>
          </a:p>
          <a:p>
            <a:r>
              <a:rPr lang="en-US" dirty="0"/>
              <a:t>Updated Court Decisions Chart</a:t>
            </a:r>
          </a:p>
          <a:p>
            <a:r>
              <a:rPr lang="en-US" dirty="0"/>
              <a:t>Searchable case database</a:t>
            </a:r>
          </a:p>
          <a:p>
            <a:pPr lvl="1"/>
            <a:r>
              <a:rPr lang="en-US" dirty="0"/>
              <a:t>Alert us to court appeals/decisions</a:t>
            </a:r>
          </a:p>
          <a:p>
            <a:r>
              <a:rPr lang="en-US" dirty="0"/>
              <a:t>Searchable AORO database</a:t>
            </a:r>
          </a:p>
          <a:p>
            <a:pPr lvl="1"/>
            <a:r>
              <a:rPr lang="en-US" dirty="0"/>
              <a:t>Alert us to changes with AOROs</a:t>
            </a:r>
          </a:p>
          <a:p>
            <a:r>
              <a:rPr lang="en-US" dirty="0"/>
              <a:t>Webinars</a:t>
            </a:r>
          </a:p>
          <a:p>
            <a:r>
              <a:rPr lang="en-US" dirty="0"/>
              <a:t>Annual Training</a:t>
            </a:r>
          </a:p>
          <a:p>
            <a:pPr marL="0" indent="0">
              <a:buNone/>
            </a:pPr>
            <a:r>
              <a:rPr lang="en-US" dirty="0"/>
              <a:t> 	</a:t>
            </a:r>
          </a:p>
        </p:txBody>
      </p:sp>
    </p:spTree>
    <p:extLst>
      <p:ext uri="{BB962C8B-B14F-4D97-AF65-F5344CB8AC3E}">
        <p14:creationId xmlns:p14="http://schemas.microsoft.com/office/powerpoint/2010/main" val="22142668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AA0B88-2D31-4AD7-AED5-32B58A003BB2}"/>
              </a:ext>
            </a:extLst>
          </p:cNvPr>
          <p:cNvSpPr>
            <a:spLocks noGrp="1"/>
          </p:cNvSpPr>
          <p:nvPr>
            <p:ph type="title"/>
          </p:nvPr>
        </p:nvSpPr>
        <p:spPr>
          <a:solidFill>
            <a:schemeClr val="accent1"/>
          </a:solidFill>
        </p:spPr>
        <p:txBody>
          <a:bodyPr/>
          <a:lstStyle/>
          <a:p>
            <a:r>
              <a:rPr lang="en-US" b="1" dirty="0">
                <a:solidFill>
                  <a:schemeClr val="bg1"/>
                </a:solidFill>
              </a:rPr>
              <a:t>Issues</a:t>
            </a:r>
            <a:r>
              <a:rPr lang="en-US" dirty="0"/>
              <a:t>	</a:t>
            </a:r>
          </a:p>
        </p:txBody>
      </p:sp>
      <p:sp>
        <p:nvSpPr>
          <p:cNvPr id="3" name="Content Placeholder 2">
            <a:extLst>
              <a:ext uri="{FF2B5EF4-FFF2-40B4-BE49-F238E27FC236}">
                <a16:creationId xmlns:a16="http://schemas.microsoft.com/office/drawing/2014/main" id="{3CAEE394-753A-4E97-8220-EADCE477987C}"/>
              </a:ext>
            </a:extLst>
          </p:cNvPr>
          <p:cNvSpPr>
            <a:spLocks noGrp="1"/>
          </p:cNvSpPr>
          <p:nvPr>
            <p:ph idx="1"/>
          </p:nvPr>
        </p:nvSpPr>
        <p:spPr/>
        <p:txBody>
          <a:bodyPr/>
          <a:lstStyle/>
          <a:p>
            <a:r>
              <a:rPr lang="en-US" dirty="0"/>
              <a:t>Record of the Agency</a:t>
            </a:r>
          </a:p>
          <a:p>
            <a:r>
              <a:rPr lang="en-US" dirty="0"/>
              <a:t>Affidavits</a:t>
            </a:r>
          </a:p>
          <a:p>
            <a:r>
              <a:rPr lang="en-US" dirty="0"/>
              <a:t>Outstanding Fees</a:t>
            </a:r>
          </a:p>
          <a:p>
            <a:r>
              <a:rPr lang="en-US" dirty="0"/>
              <a:t>Home Addresses and Right to Privacy</a:t>
            </a:r>
          </a:p>
          <a:p>
            <a:r>
              <a:rPr lang="en-US" dirty="0"/>
              <a:t>Good Faith Search vs. Bad Faith</a:t>
            </a:r>
          </a:p>
          <a:p>
            <a:r>
              <a:rPr lang="en-US" dirty="0"/>
              <a:t>Cost of RTKL </a:t>
            </a:r>
          </a:p>
          <a:p>
            <a:r>
              <a:rPr lang="en-US" dirty="0"/>
              <a:t>Other cases worth review</a:t>
            </a:r>
          </a:p>
          <a:p>
            <a:endParaRPr lang="en-US" dirty="0"/>
          </a:p>
        </p:txBody>
      </p:sp>
    </p:spTree>
    <p:extLst>
      <p:ext uri="{BB962C8B-B14F-4D97-AF65-F5344CB8AC3E}">
        <p14:creationId xmlns:p14="http://schemas.microsoft.com/office/powerpoint/2010/main" val="27976170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5B2B64-6676-4AE7-AD50-177FE16C5C6C}"/>
              </a:ext>
            </a:extLst>
          </p:cNvPr>
          <p:cNvSpPr>
            <a:spLocks noGrp="1"/>
          </p:cNvSpPr>
          <p:nvPr>
            <p:ph type="title"/>
          </p:nvPr>
        </p:nvSpPr>
        <p:spPr>
          <a:solidFill>
            <a:schemeClr val="accent1"/>
          </a:solidFill>
        </p:spPr>
        <p:txBody>
          <a:bodyPr/>
          <a:lstStyle/>
          <a:p>
            <a:r>
              <a:rPr lang="en-US" b="1" dirty="0">
                <a:solidFill>
                  <a:schemeClr val="bg1"/>
                </a:solidFill>
              </a:rPr>
              <a:t>Two Separate RTKL Issues</a:t>
            </a:r>
            <a:r>
              <a:rPr lang="en-US" dirty="0"/>
              <a:t>	</a:t>
            </a:r>
          </a:p>
        </p:txBody>
      </p:sp>
      <p:sp>
        <p:nvSpPr>
          <p:cNvPr id="3" name="Content Placeholder 2">
            <a:extLst>
              <a:ext uri="{FF2B5EF4-FFF2-40B4-BE49-F238E27FC236}">
                <a16:creationId xmlns:a16="http://schemas.microsoft.com/office/drawing/2014/main" id="{A1E7132C-2AFE-4196-8D12-34F4F9E7052B}"/>
              </a:ext>
            </a:extLst>
          </p:cNvPr>
          <p:cNvSpPr>
            <a:spLocks noGrp="1"/>
          </p:cNvSpPr>
          <p:nvPr>
            <p:ph idx="1"/>
          </p:nvPr>
        </p:nvSpPr>
        <p:spPr/>
        <p:txBody>
          <a:bodyPr/>
          <a:lstStyle/>
          <a:p>
            <a:r>
              <a:rPr lang="en-US" dirty="0"/>
              <a:t>What is a record</a:t>
            </a:r>
          </a:p>
          <a:p>
            <a:r>
              <a:rPr lang="en-US" dirty="0"/>
              <a:t>What is a public record</a:t>
            </a:r>
          </a:p>
          <a:p>
            <a:endParaRPr lang="en-US" dirty="0"/>
          </a:p>
          <a:p>
            <a:r>
              <a:rPr lang="en-US" dirty="0"/>
              <a:t>A case by case fact specific determination.</a:t>
            </a:r>
          </a:p>
          <a:p>
            <a:pPr marL="0" indent="0">
              <a:buNone/>
            </a:pPr>
            <a:r>
              <a:rPr lang="en-US" dirty="0"/>
              <a:t> </a:t>
            </a:r>
          </a:p>
        </p:txBody>
      </p:sp>
    </p:spTree>
    <p:extLst>
      <p:ext uri="{BB962C8B-B14F-4D97-AF65-F5344CB8AC3E}">
        <p14:creationId xmlns:p14="http://schemas.microsoft.com/office/powerpoint/2010/main" val="11039247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EC078A-DA9E-4C01-B12C-A697E449CF44}"/>
              </a:ext>
            </a:extLst>
          </p:cNvPr>
          <p:cNvSpPr>
            <a:spLocks noGrp="1"/>
          </p:cNvSpPr>
          <p:nvPr>
            <p:ph type="title"/>
          </p:nvPr>
        </p:nvSpPr>
        <p:spPr>
          <a:solidFill>
            <a:schemeClr val="accent1"/>
          </a:solidFill>
        </p:spPr>
        <p:txBody>
          <a:bodyPr/>
          <a:lstStyle/>
          <a:p>
            <a:r>
              <a:rPr lang="en-US" b="1" dirty="0">
                <a:solidFill>
                  <a:schemeClr val="bg1"/>
                </a:solidFill>
              </a:rPr>
              <a:t>Statutory Definition</a:t>
            </a:r>
          </a:p>
        </p:txBody>
      </p:sp>
      <p:sp>
        <p:nvSpPr>
          <p:cNvPr id="3" name="Content Placeholder 2">
            <a:extLst>
              <a:ext uri="{FF2B5EF4-FFF2-40B4-BE49-F238E27FC236}">
                <a16:creationId xmlns:a16="http://schemas.microsoft.com/office/drawing/2014/main" id="{D6941B73-1B89-40E5-BAD6-C479C6FE9A2A}"/>
              </a:ext>
            </a:extLst>
          </p:cNvPr>
          <p:cNvSpPr>
            <a:spLocks noGrp="1"/>
          </p:cNvSpPr>
          <p:nvPr>
            <p:ph idx="1"/>
          </p:nvPr>
        </p:nvSpPr>
        <p:spPr/>
        <p:txBody>
          <a:bodyPr/>
          <a:lstStyle/>
          <a:p>
            <a:pPr marL="0" indent="0">
              <a:buNone/>
            </a:pPr>
            <a:r>
              <a:rPr lang="en-US" b="1" u="sng" dirty="0"/>
              <a:t>§ 102 </a:t>
            </a:r>
          </a:p>
          <a:p>
            <a:pPr marL="0" indent="0">
              <a:buNone/>
            </a:pPr>
            <a:r>
              <a:rPr lang="en-US" b="1" u="sng" dirty="0"/>
              <a:t>A record is…</a:t>
            </a:r>
          </a:p>
          <a:p>
            <a:r>
              <a:rPr lang="en-US" dirty="0"/>
              <a:t>“information, regardless of physical form or characteristics, that </a:t>
            </a:r>
            <a:r>
              <a:rPr lang="en-US" b="1" u="sng" dirty="0">
                <a:solidFill>
                  <a:srgbClr val="FF0000"/>
                </a:solidFill>
              </a:rPr>
              <a:t>documents a transaction or activity of an agency</a:t>
            </a:r>
            <a:r>
              <a:rPr lang="en-US" b="1" dirty="0">
                <a:solidFill>
                  <a:srgbClr val="FF0000"/>
                </a:solidFill>
              </a:rPr>
              <a:t> </a:t>
            </a:r>
            <a:r>
              <a:rPr lang="en-US" b="1" dirty="0"/>
              <a:t>AND</a:t>
            </a:r>
            <a:r>
              <a:rPr lang="en-US" dirty="0"/>
              <a:t> </a:t>
            </a:r>
            <a:r>
              <a:rPr lang="en-US" b="1" u="sng" dirty="0">
                <a:solidFill>
                  <a:schemeClr val="accent5"/>
                </a:solidFill>
              </a:rPr>
              <a:t>that is created, received or retained pursuant to law or in connection with a transaction, business or activity of the agency</a:t>
            </a:r>
            <a:r>
              <a:rPr lang="en-US" dirty="0"/>
              <a:t>”</a:t>
            </a:r>
          </a:p>
          <a:p>
            <a:r>
              <a:rPr lang="en-US" dirty="0"/>
              <a:t>Includes transitory records</a:t>
            </a:r>
          </a:p>
          <a:p>
            <a:endParaRPr lang="en-US" dirty="0"/>
          </a:p>
        </p:txBody>
      </p:sp>
    </p:spTree>
    <p:extLst>
      <p:ext uri="{BB962C8B-B14F-4D97-AF65-F5344CB8AC3E}">
        <p14:creationId xmlns:p14="http://schemas.microsoft.com/office/powerpoint/2010/main" val="33743222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ED2EA2-25E3-4872-8E26-680242141C12}"/>
              </a:ext>
            </a:extLst>
          </p:cNvPr>
          <p:cNvSpPr>
            <a:spLocks noGrp="1"/>
          </p:cNvSpPr>
          <p:nvPr>
            <p:ph type="title"/>
          </p:nvPr>
        </p:nvSpPr>
        <p:spPr>
          <a:xfrm>
            <a:off x="838200" y="232611"/>
            <a:ext cx="10515600" cy="1458077"/>
          </a:xfrm>
          <a:solidFill>
            <a:schemeClr val="accent1"/>
          </a:solidFill>
        </p:spPr>
        <p:txBody>
          <a:bodyPr/>
          <a:lstStyle/>
          <a:p>
            <a:r>
              <a:rPr lang="en-US" dirty="0">
                <a:solidFill>
                  <a:schemeClr val="bg1"/>
                </a:solidFill>
              </a:rPr>
              <a:t>Case Law: 	</a:t>
            </a:r>
            <a:r>
              <a:rPr lang="en-US" b="1" u="sng" dirty="0">
                <a:solidFill>
                  <a:schemeClr val="bg1"/>
                </a:solidFill>
              </a:rPr>
              <a:t>In re Silberstein</a:t>
            </a:r>
            <a:r>
              <a:rPr lang="en-US" dirty="0">
                <a:solidFill>
                  <a:schemeClr val="bg1"/>
                </a:solidFill>
              </a:rPr>
              <a:t>, 11 A.3d 629        			(Pa. Cmwlth. 2011)</a:t>
            </a:r>
          </a:p>
        </p:txBody>
      </p:sp>
      <p:sp>
        <p:nvSpPr>
          <p:cNvPr id="3" name="Content Placeholder 2">
            <a:extLst>
              <a:ext uri="{FF2B5EF4-FFF2-40B4-BE49-F238E27FC236}">
                <a16:creationId xmlns:a16="http://schemas.microsoft.com/office/drawing/2014/main" id="{C2DB115F-280C-404D-9EF6-D57BE495CBEE}"/>
              </a:ext>
            </a:extLst>
          </p:cNvPr>
          <p:cNvSpPr>
            <a:spLocks noGrp="1"/>
          </p:cNvSpPr>
          <p:nvPr>
            <p:ph idx="1"/>
          </p:nvPr>
        </p:nvSpPr>
        <p:spPr/>
        <p:txBody>
          <a:bodyPr>
            <a:normAutofit fontScale="85000" lnSpcReduction="20000"/>
          </a:bodyPr>
          <a:lstStyle/>
          <a:p>
            <a:r>
              <a:rPr lang="en-US" dirty="0"/>
              <a:t>Request was for electronic communications or written correspondence between two Commissioners and various third parties (citizens, contractor, private attorneys).   </a:t>
            </a:r>
          </a:p>
          <a:p>
            <a:pPr lvl="1"/>
            <a:r>
              <a:rPr lang="en-US" dirty="0"/>
              <a:t>Records of the agency? No</a:t>
            </a:r>
            <a:br>
              <a:rPr lang="en-US" dirty="0"/>
            </a:br>
            <a:endParaRPr lang="en-US" dirty="0"/>
          </a:p>
          <a:p>
            <a:pPr lvl="1"/>
            <a:r>
              <a:rPr lang="en-US" dirty="0"/>
              <a:t>Why not?</a:t>
            </a:r>
            <a:br>
              <a:rPr lang="en-US" dirty="0"/>
            </a:br>
            <a:endParaRPr lang="en-US" dirty="0"/>
          </a:p>
          <a:p>
            <a:r>
              <a:rPr lang="en-US" dirty="0"/>
              <a:t>A distinction must be made between transactions or activities of an agency which may be a public record under the RTKL and the emails or documents of an individual public office holder.</a:t>
            </a:r>
          </a:p>
          <a:p>
            <a:r>
              <a:rPr lang="en-US" dirty="0"/>
              <a:t>Because a Commissioner is not a governmental entity but is an individual public official with no authority to act alone on behalf of the agency.  </a:t>
            </a:r>
          </a:p>
          <a:p>
            <a:r>
              <a:rPr lang="en-US" dirty="0"/>
              <a:t>Unless the emails and other requested documents were produced with the authority of York Township as a local agency or were later ratified adopted or confirmed by the Township they are not records of the agency.</a:t>
            </a:r>
          </a:p>
          <a:p>
            <a:endParaRPr lang="en-US" dirty="0"/>
          </a:p>
        </p:txBody>
      </p:sp>
    </p:spTree>
    <p:extLst>
      <p:ext uri="{BB962C8B-B14F-4D97-AF65-F5344CB8AC3E}">
        <p14:creationId xmlns:p14="http://schemas.microsoft.com/office/powerpoint/2010/main" val="30711395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262C24-9E7D-4057-AB85-154F6D21962B}"/>
              </a:ext>
            </a:extLst>
          </p:cNvPr>
          <p:cNvSpPr>
            <a:spLocks noGrp="1"/>
          </p:cNvSpPr>
          <p:nvPr>
            <p:ph type="title"/>
          </p:nvPr>
        </p:nvSpPr>
        <p:spPr>
          <a:xfrm>
            <a:off x="838200" y="156411"/>
            <a:ext cx="10515600" cy="1534277"/>
          </a:xfrm>
          <a:solidFill>
            <a:schemeClr val="accent1"/>
          </a:solidFill>
        </p:spPr>
        <p:txBody>
          <a:bodyPr>
            <a:normAutofit fontScale="90000"/>
          </a:bodyPr>
          <a:lstStyle/>
          <a:p>
            <a:r>
              <a:rPr lang="en-US" dirty="0">
                <a:solidFill>
                  <a:schemeClr val="bg1"/>
                </a:solidFill>
              </a:rPr>
              <a:t>Case Law: 	</a:t>
            </a:r>
            <a:r>
              <a:rPr lang="en-US" b="1" u="sng" dirty="0">
                <a:solidFill>
                  <a:schemeClr val="bg1"/>
                </a:solidFill>
              </a:rPr>
              <a:t>Mollick v. Worcester Township</a:t>
            </a:r>
            <a:r>
              <a:rPr lang="en-US" u="sng" dirty="0">
                <a:solidFill>
                  <a:schemeClr val="bg1"/>
                </a:solidFill>
              </a:rPr>
              <a:t>,</a:t>
            </a:r>
            <a:br>
              <a:rPr lang="en-US" u="sng" dirty="0">
                <a:solidFill>
                  <a:schemeClr val="bg1"/>
                </a:solidFill>
              </a:rPr>
            </a:br>
            <a:r>
              <a:rPr lang="en-US" dirty="0">
                <a:solidFill>
                  <a:schemeClr val="bg1"/>
                </a:solidFill>
              </a:rPr>
              <a:t>			32 A.3d 859 (Pa. Cmwlth. 2011)</a:t>
            </a:r>
            <a:br>
              <a:rPr lang="en-US" dirty="0"/>
            </a:br>
            <a:endParaRPr lang="en-US" dirty="0"/>
          </a:p>
        </p:txBody>
      </p:sp>
      <p:sp>
        <p:nvSpPr>
          <p:cNvPr id="3" name="Content Placeholder 2">
            <a:extLst>
              <a:ext uri="{FF2B5EF4-FFF2-40B4-BE49-F238E27FC236}">
                <a16:creationId xmlns:a16="http://schemas.microsoft.com/office/drawing/2014/main" id="{5C50E7C1-1FB0-4247-8C1D-4AFF5E767FE2}"/>
              </a:ext>
            </a:extLst>
          </p:cNvPr>
          <p:cNvSpPr>
            <a:spLocks noGrp="1"/>
          </p:cNvSpPr>
          <p:nvPr>
            <p:ph idx="1"/>
          </p:nvPr>
        </p:nvSpPr>
        <p:spPr/>
        <p:txBody>
          <a:bodyPr>
            <a:normAutofit fontScale="85000" lnSpcReduction="20000"/>
          </a:bodyPr>
          <a:lstStyle/>
          <a:p>
            <a:r>
              <a:rPr lang="en-US" dirty="0"/>
              <a:t>Request was for emails sent on personal devices between Township Supervisors discussing Township business.  </a:t>
            </a:r>
          </a:p>
          <a:p>
            <a:r>
              <a:rPr lang="en-US" dirty="0"/>
              <a:t>Key legal point:  Emails exchanged between a quorum of elected public officials discussing agency business or activity are records of the agency. </a:t>
            </a:r>
          </a:p>
          <a:p>
            <a:pPr lvl="1"/>
            <a:r>
              <a:rPr lang="en-US" dirty="0"/>
              <a:t>Records of the agency?  Yes</a:t>
            </a:r>
            <a:br>
              <a:rPr lang="en-US" dirty="0"/>
            </a:br>
            <a:endParaRPr lang="en-US" dirty="0"/>
          </a:p>
          <a:p>
            <a:pPr lvl="1"/>
            <a:r>
              <a:rPr lang="en-US" dirty="0"/>
              <a:t>Why?</a:t>
            </a:r>
            <a:br>
              <a:rPr lang="en-US" dirty="0"/>
            </a:br>
            <a:endParaRPr lang="en-US" dirty="0"/>
          </a:p>
          <a:p>
            <a:r>
              <a:rPr lang="en-US" dirty="0"/>
              <a:t>Because the device used doesn’t matter.  </a:t>
            </a:r>
          </a:p>
          <a:p>
            <a:r>
              <a:rPr lang="en-US" dirty="0"/>
              <a:t>Because on their face the requests sought information that documents an activity of the Township through its Supervisors in connection with the business of the township.  Unlike Silberstein, the emails being sought were exchanged between two of the three supervisors.  Requestor was not seeking emails in which a supervisor acted individually, alone, or communicated only with an outside third party.  Therefore these are records of the agency.   </a:t>
            </a:r>
          </a:p>
          <a:p>
            <a:endParaRPr lang="en-US" dirty="0"/>
          </a:p>
          <a:p>
            <a:endParaRPr lang="en-US" dirty="0"/>
          </a:p>
        </p:txBody>
      </p:sp>
    </p:spTree>
    <p:extLst>
      <p:ext uri="{BB962C8B-B14F-4D97-AF65-F5344CB8AC3E}">
        <p14:creationId xmlns:p14="http://schemas.microsoft.com/office/powerpoint/2010/main" val="27018983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1DC227-E4CC-4D6B-A724-CF5D95EF7397}"/>
              </a:ext>
            </a:extLst>
          </p:cNvPr>
          <p:cNvSpPr>
            <a:spLocks noGrp="1"/>
          </p:cNvSpPr>
          <p:nvPr>
            <p:ph type="title"/>
          </p:nvPr>
        </p:nvSpPr>
        <p:spPr>
          <a:xfrm>
            <a:off x="838200" y="144379"/>
            <a:ext cx="10515600" cy="1546309"/>
          </a:xfrm>
          <a:solidFill>
            <a:schemeClr val="accent1"/>
          </a:solidFill>
        </p:spPr>
        <p:txBody>
          <a:bodyPr>
            <a:normAutofit fontScale="90000"/>
          </a:bodyPr>
          <a:lstStyle/>
          <a:p>
            <a:r>
              <a:rPr lang="en-US" b="1" u="sng" dirty="0">
                <a:solidFill>
                  <a:schemeClr val="bg1"/>
                </a:solidFill>
              </a:rPr>
              <a:t>Barkeyville Borough v. Stearns</a:t>
            </a:r>
            <a:r>
              <a:rPr lang="en-US" b="1" dirty="0">
                <a:solidFill>
                  <a:schemeClr val="bg1"/>
                </a:solidFill>
              </a:rPr>
              <a:t>, </a:t>
            </a:r>
            <a:r>
              <a:rPr lang="en-US" dirty="0">
                <a:solidFill>
                  <a:schemeClr val="bg1"/>
                </a:solidFill>
              </a:rPr>
              <a:t>35 A.3d 91 (Pa. Cmwlth. 2012) </a:t>
            </a:r>
            <a:br>
              <a:rPr lang="en-US" dirty="0">
                <a:solidFill>
                  <a:schemeClr val="bg1"/>
                </a:solidFill>
              </a:rPr>
            </a:br>
            <a:endParaRPr lang="en-US" dirty="0">
              <a:solidFill>
                <a:schemeClr val="bg1"/>
              </a:solidFill>
            </a:endParaRPr>
          </a:p>
        </p:txBody>
      </p:sp>
      <p:sp>
        <p:nvSpPr>
          <p:cNvPr id="3" name="Content Placeholder 2">
            <a:extLst>
              <a:ext uri="{FF2B5EF4-FFF2-40B4-BE49-F238E27FC236}">
                <a16:creationId xmlns:a16="http://schemas.microsoft.com/office/drawing/2014/main" id="{099B4EE6-8825-4DE6-81D8-00E7E2CCB848}"/>
              </a:ext>
            </a:extLst>
          </p:cNvPr>
          <p:cNvSpPr>
            <a:spLocks noGrp="1"/>
          </p:cNvSpPr>
          <p:nvPr>
            <p:ph idx="1"/>
          </p:nvPr>
        </p:nvSpPr>
        <p:spPr/>
        <p:txBody>
          <a:bodyPr>
            <a:normAutofit lnSpcReduction="10000"/>
          </a:bodyPr>
          <a:lstStyle/>
          <a:p>
            <a:r>
              <a:rPr lang="en-US" dirty="0"/>
              <a:t>Request was for all emails, faxes, and handwritten notes between council members regarding land development plans. </a:t>
            </a:r>
          </a:p>
          <a:p>
            <a:pPr lvl="1"/>
            <a:r>
              <a:rPr lang="en-US" dirty="0"/>
              <a:t>Records of the agency?  Yes.</a:t>
            </a:r>
            <a:br>
              <a:rPr lang="en-US" dirty="0"/>
            </a:br>
            <a:endParaRPr lang="en-US" dirty="0"/>
          </a:p>
          <a:p>
            <a:pPr lvl="1"/>
            <a:r>
              <a:rPr lang="en-US" dirty="0"/>
              <a:t>Why?</a:t>
            </a:r>
            <a:br>
              <a:rPr lang="en-US" dirty="0"/>
            </a:br>
            <a:endParaRPr lang="en-US" dirty="0"/>
          </a:p>
          <a:p>
            <a:r>
              <a:rPr lang="en-US" dirty="0"/>
              <a:t>Because the emails were between council members discussing borough business. Those discussions involved borough activity, namely the borough's consideration of land development plans. Thus, because the emails were created by council members, in connection with their positions as public officials, the e-mails requested met the definition of record found in the RTKL.</a:t>
            </a:r>
          </a:p>
          <a:p>
            <a:endParaRPr lang="en-US" dirty="0"/>
          </a:p>
        </p:txBody>
      </p:sp>
    </p:spTree>
    <p:extLst>
      <p:ext uri="{BB962C8B-B14F-4D97-AF65-F5344CB8AC3E}">
        <p14:creationId xmlns:p14="http://schemas.microsoft.com/office/powerpoint/2010/main" val="41052324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8E61AD-8C1D-4D2F-838A-BF5B84270540}"/>
              </a:ext>
            </a:extLst>
          </p:cNvPr>
          <p:cNvSpPr>
            <a:spLocks noGrp="1"/>
          </p:cNvSpPr>
          <p:nvPr>
            <p:ph type="title"/>
          </p:nvPr>
        </p:nvSpPr>
        <p:spPr>
          <a:xfrm>
            <a:off x="838200" y="90237"/>
            <a:ext cx="10515600" cy="1600451"/>
          </a:xfrm>
          <a:solidFill>
            <a:schemeClr val="accent1"/>
          </a:solidFill>
        </p:spPr>
        <p:txBody>
          <a:bodyPr>
            <a:normAutofit fontScale="90000"/>
          </a:bodyPr>
          <a:lstStyle/>
          <a:p>
            <a:r>
              <a:rPr lang="en-US" b="1" u="sng" dirty="0">
                <a:solidFill>
                  <a:schemeClr val="bg1"/>
                </a:solidFill>
              </a:rPr>
              <a:t>Easton Area School District v. Baxter</a:t>
            </a:r>
            <a:r>
              <a:rPr lang="en-US" b="1" dirty="0">
                <a:solidFill>
                  <a:schemeClr val="bg1"/>
                </a:solidFill>
              </a:rPr>
              <a:t>, </a:t>
            </a:r>
            <a:r>
              <a:rPr lang="en-US" dirty="0">
                <a:solidFill>
                  <a:schemeClr val="bg1"/>
                </a:solidFill>
              </a:rPr>
              <a:t>35 A.3d 1259 (Pa. Cmwlth. 2012)</a:t>
            </a:r>
            <a:br>
              <a:rPr lang="en-US" dirty="0">
                <a:solidFill>
                  <a:schemeClr val="bg1"/>
                </a:solidFill>
              </a:rPr>
            </a:br>
            <a:endParaRPr lang="en-US" dirty="0">
              <a:solidFill>
                <a:schemeClr val="bg1"/>
              </a:solidFill>
            </a:endParaRPr>
          </a:p>
        </p:txBody>
      </p:sp>
      <p:sp>
        <p:nvSpPr>
          <p:cNvPr id="3" name="Content Placeholder 2">
            <a:extLst>
              <a:ext uri="{FF2B5EF4-FFF2-40B4-BE49-F238E27FC236}">
                <a16:creationId xmlns:a16="http://schemas.microsoft.com/office/drawing/2014/main" id="{5A2F9F1D-ED64-4CF3-85CD-6407418B78B0}"/>
              </a:ext>
            </a:extLst>
          </p:cNvPr>
          <p:cNvSpPr>
            <a:spLocks noGrp="1"/>
          </p:cNvSpPr>
          <p:nvPr>
            <p:ph idx="1"/>
          </p:nvPr>
        </p:nvSpPr>
        <p:spPr/>
        <p:txBody>
          <a:bodyPr>
            <a:normAutofit fontScale="85000" lnSpcReduction="20000"/>
          </a:bodyPr>
          <a:lstStyle/>
          <a:p>
            <a:r>
              <a:rPr lang="en-US" dirty="0"/>
              <a:t>Request was for copies of all emails sent and received between Oct. 1 and Oct. 31 from email addresses of board members, the superintendent, and the school district. </a:t>
            </a:r>
          </a:p>
          <a:p>
            <a:pPr lvl="1"/>
            <a:r>
              <a:rPr lang="en-US" dirty="0"/>
              <a:t>Records of the agency? Yes.</a:t>
            </a:r>
            <a:br>
              <a:rPr lang="en-US" dirty="0"/>
            </a:br>
            <a:endParaRPr lang="en-US" dirty="0"/>
          </a:p>
          <a:p>
            <a:pPr lvl="1"/>
            <a:r>
              <a:rPr lang="en-US" dirty="0"/>
              <a:t>Why?</a:t>
            </a:r>
            <a:br>
              <a:rPr lang="en-US" dirty="0"/>
            </a:br>
            <a:endParaRPr lang="en-US" dirty="0"/>
          </a:p>
          <a:p>
            <a:r>
              <a:rPr lang="en-US" dirty="0"/>
              <a:t>Because while an individual school board member lacked the authority to take final action on behalf of the entire board, that individual acting in his or her official capacity constituted agency activity when discussing agency business.  Personal emails that do not document a transaction or activity of the agency are not records. </a:t>
            </a:r>
          </a:p>
          <a:p>
            <a:r>
              <a:rPr lang="en-US" dirty="0"/>
              <a:t>Emails were not considered "records" under the RTKL just because they were sent or received using an agency email address or are on an agency-owned computer.</a:t>
            </a:r>
          </a:p>
          <a:p>
            <a:endParaRPr lang="en-US" dirty="0"/>
          </a:p>
        </p:txBody>
      </p:sp>
    </p:spTree>
    <p:extLst>
      <p:ext uri="{BB962C8B-B14F-4D97-AF65-F5344CB8AC3E}">
        <p14:creationId xmlns:p14="http://schemas.microsoft.com/office/powerpoint/2010/main" val="26422132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BFADC0-A546-47DD-A455-32381B464885}"/>
              </a:ext>
            </a:extLst>
          </p:cNvPr>
          <p:cNvSpPr>
            <a:spLocks noGrp="1"/>
          </p:cNvSpPr>
          <p:nvPr>
            <p:ph type="title"/>
          </p:nvPr>
        </p:nvSpPr>
        <p:spPr>
          <a:xfrm>
            <a:off x="838200" y="78205"/>
            <a:ext cx="10515600" cy="1612483"/>
          </a:xfrm>
          <a:solidFill>
            <a:schemeClr val="accent1"/>
          </a:solidFill>
        </p:spPr>
        <p:txBody>
          <a:bodyPr>
            <a:normAutofit fontScale="90000"/>
          </a:bodyPr>
          <a:lstStyle/>
          <a:p>
            <a:r>
              <a:rPr lang="en-US" b="1" u="sng" dirty="0">
                <a:solidFill>
                  <a:schemeClr val="bg1"/>
                </a:solidFill>
              </a:rPr>
              <a:t>Office of the Attorney General v. the Philadelphia Inquirer,</a:t>
            </a:r>
            <a:r>
              <a:rPr lang="en-US" dirty="0">
                <a:solidFill>
                  <a:schemeClr val="bg1"/>
                </a:solidFill>
              </a:rPr>
              <a:t> 127 A.3d 57 (Pa. Cmwlth. 2015)</a:t>
            </a:r>
            <a:br>
              <a:rPr lang="en-US" dirty="0">
                <a:solidFill>
                  <a:schemeClr val="bg1"/>
                </a:solidFill>
              </a:rPr>
            </a:br>
            <a:endParaRPr lang="en-US" dirty="0">
              <a:solidFill>
                <a:schemeClr val="bg1"/>
              </a:solidFill>
            </a:endParaRPr>
          </a:p>
        </p:txBody>
      </p:sp>
      <p:sp>
        <p:nvSpPr>
          <p:cNvPr id="3" name="Content Placeholder 2">
            <a:extLst>
              <a:ext uri="{FF2B5EF4-FFF2-40B4-BE49-F238E27FC236}">
                <a16:creationId xmlns:a16="http://schemas.microsoft.com/office/drawing/2014/main" id="{EC17AD8F-6C36-4875-BC76-B20EDD727353}"/>
              </a:ext>
            </a:extLst>
          </p:cNvPr>
          <p:cNvSpPr>
            <a:spLocks noGrp="1"/>
          </p:cNvSpPr>
          <p:nvPr>
            <p:ph idx="1"/>
          </p:nvPr>
        </p:nvSpPr>
        <p:spPr/>
        <p:txBody>
          <a:bodyPr>
            <a:normAutofit fontScale="85000" lnSpcReduction="20000"/>
          </a:bodyPr>
          <a:lstStyle/>
          <a:p>
            <a:r>
              <a:rPr lang="en-US" dirty="0"/>
              <a:t>Request was for all emails that were "of a personal nature and involve[] pornographic or otherwise inappropriate material" to or from the accounts of three former OAG employees.</a:t>
            </a:r>
          </a:p>
          <a:p>
            <a:pPr lvl="1"/>
            <a:r>
              <a:rPr lang="en-US" dirty="0"/>
              <a:t>Record of the agency? No.</a:t>
            </a:r>
            <a:br>
              <a:rPr lang="en-US" dirty="0"/>
            </a:br>
            <a:endParaRPr lang="en-US" dirty="0"/>
          </a:p>
          <a:p>
            <a:pPr lvl="1"/>
            <a:r>
              <a:rPr lang="en-US" dirty="0"/>
              <a:t>Why not?</a:t>
            </a:r>
            <a:br>
              <a:rPr lang="en-US" dirty="0"/>
            </a:br>
            <a:endParaRPr lang="en-US" dirty="0"/>
          </a:p>
          <a:p>
            <a:r>
              <a:rPr lang="en-US" dirty="0"/>
              <a:t>Because personal email that violates agency policy does not become a record of the agency.</a:t>
            </a:r>
          </a:p>
          <a:p>
            <a:r>
              <a:rPr lang="en-US" dirty="0"/>
              <a:t>Broadly worded test for agency (government entity):  “For emails to qualify as records of an agency, we only look to see if the subject matter of the records relate to the agency’s operations.”</a:t>
            </a:r>
          </a:p>
          <a:p>
            <a:r>
              <a:rPr lang="en-US" dirty="0"/>
              <a:t>None of the requested emails remotely related to OAG operations or any "transaction" or "activity" of that agency. The emails only related to personal activity of individuals.  </a:t>
            </a:r>
          </a:p>
        </p:txBody>
      </p:sp>
    </p:spTree>
    <p:extLst>
      <p:ext uri="{BB962C8B-B14F-4D97-AF65-F5344CB8AC3E}">
        <p14:creationId xmlns:p14="http://schemas.microsoft.com/office/powerpoint/2010/main" val="31364359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2AB79D-5D56-4B16-89C7-7634571DBF22}"/>
              </a:ext>
            </a:extLst>
          </p:cNvPr>
          <p:cNvSpPr>
            <a:spLocks noGrp="1"/>
          </p:cNvSpPr>
          <p:nvPr>
            <p:ph type="title"/>
          </p:nvPr>
        </p:nvSpPr>
        <p:spPr>
          <a:solidFill>
            <a:schemeClr val="accent1"/>
          </a:solidFill>
        </p:spPr>
        <p:txBody>
          <a:bodyPr/>
          <a:lstStyle/>
          <a:p>
            <a:r>
              <a:rPr lang="en-US" b="1" u="sng" dirty="0">
                <a:solidFill>
                  <a:schemeClr val="bg1"/>
                </a:solidFill>
              </a:rPr>
              <a:t>Clearfield County v. Bigler Boyz</a:t>
            </a:r>
            <a:r>
              <a:rPr lang="en-US" dirty="0">
                <a:solidFill>
                  <a:schemeClr val="bg1"/>
                </a:solidFill>
              </a:rPr>
              <a:t>, 144 A.3d 258 (Pa. Cmwlth. 2016)</a:t>
            </a:r>
          </a:p>
        </p:txBody>
      </p:sp>
      <p:sp>
        <p:nvSpPr>
          <p:cNvPr id="3" name="Content Placeholder 2">
            <a:extLst>
              <a:ext uri="{FF2B5EF4-FFF2-40B4-BE49-F238E27FC236}">
                <a16:creationId xmlns:a16="http://schemas.microsoft.com/office/drawing/2014/main" id="{62CDFFDB-0B8C-4D7E-A17E-FE36579DFC9B}"/>
              </a:ext>
            </a:extLst>
          </p:cNvPr>
          <p:cNvSpPr>
            <a:spLocks noGrp="1"/>
          </p:cNvSpPr>
          <p:nvPr>
            <p:ph idx="1"/>
          </p:nvPr>
        </p:nvSpPr>
        <p:spPr/>
        <p:txBody>
          <a:bodyPr>
            <a:normAutofit fontScale="77500" lnSpcReduction="20000"/>
          </a:bodyPr>
          <a:lstStyle/>
          <a:p>
            <a:r>
              <a:rPr lang="en-US" dirty="0"/>
              <a:t>Request for handwritten notes made by a County Commissioner concerning two unsolicited phone calls received from private individuals regarding the replacement of one company with another as the county’s one primary HAZMAT response team.</a:t>
            </a:r>
          </a:p>
          <a:p>
            <a:pPr lvl="1"/>
            <a:r>
              <a:rPr lang="en-US" dirty="0"/>
              <a:t>Records of agency?  No.</a:t>
            </a:r>
            <a:br>
              <a:rPr lang="en-US" dirty="0"/>
            </a:br>
            <a:endParaRPr lang="en-US" dirty="0"/>
          </a:p>
          <a:p>
            <a:pPr lvl="1"/>
            <a:r>
              <a:rPr lang="en-US" dirty="0"/>
              <a:t>Why not?</a:t>
            </a:r>
            <a:br>
              <a:rPr lang="en-US" dirty="0"/>
            </a:br>
            <a:endParaRPr lang="en-US" dirty="0"/>
          </a:p>
          <a:p>
            <a:r>
              <a:rPr lang="en-US" dirty="0"/>
              <a:t>Because, as in </a:t>
            </a:r>
            <a:r>
              <a:rPr lang="en-US" u="sng" dirty="0"/>
              <a:t>Silberstein</a:t>
            </a:r>
            <a:r>
              <a:rPr lang="en-US" dirty="0"/>
              <a:t>, the notes were not "produced with the authority of" the County or later "ratified, adopted or confirmed by" the County</a:t>
            </a:r>
          </a:p>
          <a:p>
            <a:r>
              <a:rPr lang="en-US" dirty="0"/>
              <a:t>Because the notes documented citizen input, which was communicated to an individual commissioner  </a:t>
            </a:r>
          </a:p>
          <a:p>
            <a:pPr lvl="1"/>
            <a:r>
              <a:rPr lang="en-US" dirty="0"/>
              <a:t>who did not rely on the information to make a decision</a:t>
            </a:r>
          </a:p>
          <a:p>
            <a:pPr lvl="1"/>
            <a:r>
              <a:rPr lang="en-US" dirty="0"/>
              <a:t>who did not share the notes or their contents with other Commissioners</a:t>
            </a:r>
          </a:p>
          <a:p>
            <a:pPr lvl="1"/>
            <a:r>
              <a:rPr lang="en-US" dirty="0"/>
              <a:t>who was not authorized to speak for or bind the County regarding a proposal that was never acted upon</a:t>
            </a:r>
          </a:p>
          <a:p>
            <a:endParaRPr lang="en-US" dirty="0"/>
          </a:p>
        </p:txBody>
      </p:sp>
    </p:spTree>
    <p:extLst>
      <p:ext uri="{BB962C8B-B14F-4D97-AF65-F5344CB8AC3E}">
        <p14:creationId xmlns:p14="http://schemas.microsoft.com/office/powerpoint/2010/main" val="40751804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31CB3B-4FF7-43A2-AD82-310BBED9D339}"/>
              </a:ext>
            </a:extLst>
          </p:cNvPr>
          <p:cNvSpPr>
            <a:spLocks noGrp="1"/>
          </p:cNvSpPr>
          <p:nvPr>
            <p:ph type="title"/>
          </p:nvPr>
        </p:nvSpPr>
        <p:spPr>
          <a:solidFill>
            <a:schemeClr val="accent1"/>
          </a:solidFill>
        </p:spPr>
        <p:txBody>
          <a:bodyPr/>
          <a:lstStyle/>
          <a:p>
            <a:r>
              <a:rPr lang="en-US" b="1" dirty="0">
                <a:solidFill>
                  <a:schemeClr val="bg1"/>
                </a:solidFill>
              </a:rPr>
              <a:t>General Observations</a:t>
            </a:r>
            <a:r>
              <a:rPr lang="en-US" b="1" dirty="0"/>
              <a:t>	</a:t>
            </a:r>
          </a:p>
        </p:txBody>
      </p:sp>
      <p:sp>
        <p:nvSpPr>
          <p:cNvPr id="3" name="Content Placeholder 2">
            <a:extLst>
              <a:ext uri="{FF2B5EF4-FFF2-40B4-BE49-F238E27FC236}">
                <a16:creationId xmlns:a16="http://schemas.microsoft.com/office/drawing/2014/main" id="{3BBBC158-517F-4948-9D4A-21C09C7E47DA}"/>
              </a:ext>
            </a:extLst>
          </p:cNvPr>
          <p:cNvSpPr>
            <a:spLocks noGrp="1"/>
          </p:cNvSpPr>
          <p:nvPr>
            <p:ph idx="1"/>
          </p:nvPr>
        </p:nvSpPr>
        <p:spPr/>
        <p:txBody>
          <a:bodyPr>
            <a:normAutofit/>
          </a:bodyPr>
          <a:lstStyle/>
          <a:p>
            <a:r>
              <a:rPr lang="en-US" dirty="0"/>
              <a:t>Governmental entity will involve different analysis than an elected  public official</a:t>
            </a:r>
          </a:p>
          <a:p>
            <a:r>
              <a:rPr lang="en-US" dirty="0"/>
              <a:t>Personal or public device does not matter; its the character/subject matter of the record</a:t>
            </a:r>
          </a:p>
          <a:p>
            <a:r>
              <a:rPr lang="en-US" dirty="0"/>
              <a:t>Communications between public officials (boards and councils) and outside third parties less likely to be records unless later used for agency business</a:t>
            </a:r>
          </a:p>
          <a:p>
            <a:r>
              <a:rPr lang="en-US" dirty="0"/>
              <a:t>Communications between elected officials (boards and councils) and other officials more likely records of the agency</a:t>
            </a:r>
          </a:p>
          <a:p>
            <a:pPr marL="0" indent="0">
              <a:buNone/>
            </a:pPr>
            <a:endParaRPr lang="en-US" dirty="0"/>
          </a:p>
          <a:p>
            <a:endParaRPr lang="en-US" dirty="0"/>
          </a:p>
          <a:p>
            <a:endParaRPr lang="en-US" dirty="0"/>
          </a:p>
        </p:txBody>
      </p:sp>
    </p:spTree>
    <p:extLst>
      <p:ext uri="{BB962C8B-B14F-4D97-AF65-F5344CB8AC3E}">
        <p14:creationId xmlns:p14="http://schemas.microsoft.com/office/powerpoint/2010/main" val="55286537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6ED6DF-63E6-4642-93B0-82E4DE7B9125}"/>
              </a:ext>
            </a:extLst>
          </p:cNvPr>
          <p:cNvSpPr>
            <a:spLocks noGrp="1"/>
          </p:cNvSpPr>
          <p:nvPr>
            <p:ph type="title"/>
          </p:nvPr>
        </p:nvSpPr>
        <p:spPr>
          <a:solidFill>
            <a:schemeClr val="accent1"/>
          </a:solidFill>
        </p:spPr>
        <p:txBody>
          <a:bodyPr/>
          <a:lstStyle/>
          <a:p>
            <a:r>
              <a:rPr lang="en-US" b="1" dirty="0">
                <a:solidFill>
                  <a:schemeClr val="bg1"/>
                </a:solidFill>
              </a:rPr>
              <a:t>Affidavits</a:t>
            </a:r>
            <a:r>
              <a:rPr lang="en-US" dirty="0"/>
              <a:t>	</a:t>
            </a:r>
          </a:p>
        </p:txBody>
      </p:sp>
      <p:sp>
        <p:nvSpPr>
          <p:cNvPr id="3" name="Content Placeholder 2">
            <a:extLst>
              <a:ext uri="{FF2B5EF4-FFF2-40B4-BE49-F238E27FC236}">
                <a16:creationId xmlns:a16="http://schemas.microsoft.com/office/drawing/2014/main" id="{4BCC8401-B8FA-42B0-AFD4-172056B054CE}"/>
              </a:ext>
            </a:extLst>
          </p:cNvPr>
          <p:cNvSpPr>
            <a:spLocks noGrp="1"/>
          </p:cNvSpPr>
          <p:nvPr>
            <p:ph idx="1"/>
          </p:nvPr>
        </p:nvSpPr>
        <p:spPr/>
        <p:txBody>
          <a:bodyPr/>
          <a:lstStyle/>
          <a:p>
            <a:r>
              <a:rPr lang="en-US" dirty="0"/>
              <a:t>Insufficient to say: The agency looked.  They do not have any records.</a:t>
            </a:r>
          </a:p>
          <a:p>
            <a:r>
              <a:rPr lang="en-US" dirty="0"/>
              <a:t>Level of detail critical to meeting burden</a:t>
            </a:r>
          </a:p>
          <a:p>
            <a:r>
              <a:rPr lang="en-US" dirty="0"/>
              <a:t>Establish a nexus between the exemption and any redactions</a:t>
            </a:r>
          </a:p>
          <a:p>
            <a:pPr lvl="1"/>
            <a:r>
              <a:rPr lang="en-US" dirty="0"/>
              <a:t>Who</a:t>
            </a:r>
          </a:p>
          <a:p>
            <a:pPr lvl="1"/>
            <a:r>
              <a:rPr lang="en-US" dirty="0"/>
              <a:t>What</a:t>
            </a:r>
          </a:p>
          <a:p>
            <a:pPr lvl="1"/>
            <a:r>
              <a:rPr lang="en-US" dirty="0"/>
              <a:t>Where</a:t>
            </a:r>
          </a:p>
          <a:p>
            <a:pPr lvl="1"/>
            <a:r>
              <a:rPr lang="en-US" dirty="0"/>
              <a:t>When</a:t>
            </a:r>
          </a:p>
          <a:p>
            <a:pPr lvl="1"/>
            <a:r>
              <a:rPr lang="en-US" dirty="0"/>
              <a:t>How</a:t>
            </a:r>
          </a:p>
          <a:p>
            <a:pPr lvl="1"/>
            <a:r>
              <a:rPr lang="en-US" dirty="0"/>
              <a:t>Why</a:t>
            </a:r>
          </a:p>
        </p:txBody>
      </p:sp>
    </p:spTree>
    <p:extLst>
      <p:ext uri="{BB962C8B-B14F-4D97-AF65-F5344CB8AC3E}">
        <p14:creationId xmlns:p14="http://schemas.microsoft.com/office/powerpoint/2010/main" val="324690173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AB35D9-FA35-4CFB-8960-E65556318BA4}"/>
              </a:ext>
            </a:extLst>
          </p:cNvPr>
          <p:cNvSpPr>
            <a:spLocks noGrp="1"/>
          </p:cNvSpPr>
          <p:nvPr>
            <p:ph type="title"/>
          </p:nvPr>
        </p:nvSpPr>
        <p:spPr>
          <a:xfrm>
            <a:off x="838200" y="365125"/>
            <a:ext cx="10515600" cy="1325563"/>
          </a:xfrm>
          <a:solidFill>
            <a:schemeClr val="accent1"/>
          </a:solidFill>
        </p:spPr>
        <p:txBody>
          <a:bodyPr/>
          <a:lstStyle/>
          <a:p>
            <a:r>
              <a:rPr lang="en-US" b="1" dirty="0">
                <a:solidFill>
                  <a:schemeClr val="bg1"/>
                </a:solidFill>
              </a:rPr>
              <a:t>Affidavits</a:t>
            </a:r>
          </a:p>
        </p:txBody>
      </p:sp>
      <p:sp>
        <p:nvSpPr>
          <p:cNvPr id="3" name="Content Placeholder 2">
            <a:extLst>
              <a:ext uri="{FF2B5EF4-FFF2-40B4-BE49-F238E27FC236}">
                <a16:creationId xmlns:a16="http://schemas.microsoft.com/office/drawing/2014/main" id="{CEE1B3DC-E59D-4FAD-9D8B-7D0819BD73F8}"/>
              </a:ext>
            </a:extLst>
          </p:cNvPr>
          <p:cNvSpPr>
            <a:spLocks noGrp="1"/>
          </p:cNvSpPr>
          <p:nvPr>
            <p:ph idx="1"/>
          </p:nvPr>
        </p:nvSpPr>
        <p:spPr/>
        <p:txBody>
          <a:bodyPr>
            <a:normAutofit fontScale="92500" lnSpcReduction="10000"/>
          </a:bodyPr>
          <a:lstStyle/>
          <a:p>
            <a:r>
              <a:rPr lang="en-US" dirty="0"/>
              <a:t>Who looked for records</a:t>
            </a:r>
          </a:p>
          <a:p>
            <a:r>
              <a:rPr lang="en-US" dirty="0"/>
              <a:t>Who did they talk to as part of search for records – custodian, officials, contractors, person with knowledge, etc.</a:t>
            </a:r>
          </a:p>
          <a:p>
            <a:r>
              <a:rPr lang="en-US" dirty="0"/>
              <a:t>Where did they look</a:t>
            </a:r>
          </a:p>
          <a:p>
            <a:r>
              <a:rPr lang="en-US" dirty="0"/>
              <a:t>When did they search</a:t>
            </a:r>
          </a:p>
          <a:p>
            <a:r>
              <a:rPr lang="en-US" dirty="0"/>
              <a:t>Why did they look there</a:t>
            </a:r>
          </a:p>
          <a:p>
            <a:r>
              <a:rPr lang="en-US" dirty="0"/>
              <a:t>What did they find or not find – mention retention policy</a:t>
            </a:r>
          </a:p>
          <a:p>
            <a:r>
              <a:rPr lang="en-US" dirty="0"/>
              <a:t>Where else could the records be - private devices</a:t>
            </a:r>
          </a:p>
          <a:p>
            <a:r>
              <a:rPr lang="en-US" dirty="0"/>
              <a:t>Why does the agency not have them if it should </a:t>
            </a:r>
          </a:p>
          <a:p>
            <a:r>
              <a:rPr lang="en-US" dirty="0"/>
              <a:t>What keywords were used as part of the search</a:t>
            </a:r>
          </a:p>
          <a:p>
            <a:endParaRPr lang="en-US" dirty="0"/>
          </a:p>
        </p:txBody>
      </p:sp>
    </p:spTree>
    <p:extLst>
      <p:ext uri="{BB962C8B-B14F-4D97-AF65-F5344CB8AC3E}">
        <p14:creationId xmlns:p14="http://schemas.microsoft.com/office/powerpoint/2010/main" val="164745821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100C3C-9DCC-430E-8901-4230DA32BAD4}"/>
              </a:ext>
            </a:extLst>
          </p:cNvPr>
          <p:cNvSpPr>
            <a:spLocks noGrp="1"/>
          </p:cNvSpPr>
          <p:nvPr>
            <p:ph type="title"/>
          </p:nvPr>
        </p:nvSpPr>
        <p:spPr>
          <a:solidFill>
            <a:schemeClr val="accent1"/>
          </a:solidFill>
        </p:spPr>
        <p:txBody>
          <a:bodyPr>
            <a:normAutofit fontScale="90000"/>
          </a:bodyPr>
          <a:lstStyle/>
          <a:p>
            <a:r>
              <a:rPr lang="en-US" b="1" u="sng" dirty="0">
                <a:solidFill>
                  <a:schemeClr val="bg1"/>
                </a:solidFill>
              </a:rPr>
              <a:t>Moore v. Department of Corrections</a:t>
            </a:r>
            <a:r>
              <a:rPr lang="en-US" dirty="0">
                <a:solidFill>
                  <a:schemeClr val="bg1"/>
                </a:solidFill>
              </a:rPr>
              <a:t>, </a:t>
            </a:r>
            <a:r>
              <a:rPr lang="fr-FR" dirty="0">
                <a:solidFill>
                  <a:schemeClr val="bg1"/>
                </a:solidFill>
              </a:rPr>
              <a:t>2017 Pa. Commw. </a:t>
            </a:r>
            <a:r>
              <a:rPr lang="fr-FR" dirty="0" err="1">
                <a:solidFill>
                  <a:schemeClr val="bg1"/>
                </a:solidFill>
              </a:rPr>
              <a:t>Unpub</a:t>
            </a:r>
            <a:r>
              <a:rPr lang="fr-FR" dirty="0">
                <a:solidFill>
                  <a:schemeClr val="bg1"/>
                </a:solidFill>
              </a:rPr>
              <a:t>. LEXIS 704, </a:t>
            </a:r>
            <a:r>
              <a:rPr lang="en-US" dirty="0">
                <a:solidFill>
                  <a:schemeClr val="bg1"/>
                </a:solidFill>
              </a:rPr>
              <a:t>177 A.3d 1073 	</a:t>
            </a:r>
            <a:r>
              <a:rPr lang="en-US" dirty="0"/>
              <a:t>	</a:t>
            </a:r>
          </a:p>
        </p:txBody>
      </p:sp>
      <p:sp>
        <p:nvSpPr>
          <p:cNvPr id="3" name="Content Placeholder 2">
            <a:extLst>
              <a:ext uri="{FF2B5EF4-FFF2-40B4-BE49-F238E27FC236}">
                <a16:creationId xmlns:a16="http://schemas.microsoft.com/office/drawing/2014/main" id="{62290000-FF2F-4875-99B9-12A3D627AF35}"/>
              </a:ext>
            </a:extLst>
          </p:cNvPr>
          <p:cNvSpPr>
            <a:spLocks noGrp="1"/>
          </p:cNvSpPr>
          <p:nvPr>
            <p:ph idx="1"/>
          </p:nvPr>
        </p:nvSpPr>
        <p:spPr/>
        <p:txBody>
          <a:bodyPr/>
          <a:lstStyle/>
          <a:p>
            <a:r>
              <a:rPr lang="en-US" dirty="0"/>
              <a:t>Request was for records that DOC claimed did not exist.</a:t>
            </a:r>
          </a:p>
          <a:p>
            <a:pPr lvl="1"/>
            <a:r>
              <a:rPr lang="en-US" dirty="0"/>
              <a:t>DOC provided affidavit to OOR that stated that:</a:t>
            </a:r>
          </a:p>
          <a:p>
            <a:pPr lvl="2"/>
            <a:r>
              <a:rPr lang="en-US" dirty="0"/>
              <a:t>“no responsive records exist within the Department’s custody, possession or control”</a:t>
            </a:r>
          </a:p>
          <a:p>
            <a:pPr lvl="2"/>
            <a:r>
              <a:rPr lang="en-US" dirty="0"/>
              <a:t>the AORO “reviewed [Moore’s] request and researched it”</a:t>
            </a:r>
          </a:p>
          <a:p>
            <a:r>
              <a:rPr lang="en-US" dirty="0"/>
              <a:t>Court held that this was conclusory and generic</a:t>
            </a:r>
          </a:p>
          <a:p>
            <a:pPr lvl="1"/>
            <a:r>
              <a:rPr lang="en-US" dirty="0"/>
              <a:t>More details are needed and at a minimum should include a description of the records the AORO reviewed</a:t>
            </a:r>
          </a:p>
          <a:p>
            <a:pPr lvl="2"/>
            <a:endParaRPr lang="en-US" dirty="0"/>
          </a:p>
        </p:txBody>
      </p:sp>
    </p:spTree>
    <p:extLst>
      <p:ext uri="{BB962C8B-B14F-4D97-AF65-F5344CB8AC3E}">
        <p14:creationId xmlns:p14="http://schemas.microsoft.com/office/powerpoint/2010/main" val="99129758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956640-430E-46B0-90CA-AF46A8E1A506}"/>
              </a:ext>
            </a:extLst>
          </p:cNvPr>
          <p:cNvSpPr>
            <a:spLocks noGrp="1"/>
          </p:cNvSpPr>
          <p:nvPr>
            <p:ph type="title"/>
          </p:nvPr>
        </p:nvSpPr>
        <p:spPr>
          <a:solidFill>
            <a:schemeClr val="accent1"/>
          </a:solidFill>
        </p:spPr>
        <p:txBody>
          <a:bodyPr/>
          <a:lstStyle/>
          <a:p>
            <a:r>
              <a:rPr lang="en-US" b="1" u="sng" dirty="0">
                <a:solidFill>
                  <a:schemeClr val="bg1"/>
                </a:solidFill>
              </a:rPr>
              <a:t>Gregg Twp. v. Grove</a:t>
            </a:r>
            <a:r>
              <a:rPr lang="en-US" dirty="0">
                <a:solidFill>
                  <a:schemeClr val="bg1"/>
                </a:solidFill>
              </a:rPr>
              <a:t>, 2018 </a:t>
            </a:r>
            <a:r>
              <a:rPr lang="en-US" dirty="0" err="1">
                <a:solidFill>
                  <a:schemeClr val="bg1"/>
                </a:solidFill>
              </a:rPr>
              <a:t>Pa.Commw.Unpub</a:t>
            </a:r>
            <a:r>
              <a:rPr lang="en-US" dirty="0">
                <a:solidFill>
                  <a:schemeClr val="bg1"/>
                </a:solidFill>
              </a:rPr>
              <a:t>. LEXIS 343; 2018 WL 3097074</a:t>
            </a:r>
          </a:p>
        </p:txBody>
      </p:sp>
      <p:sp>
        <p:nvSpPr>
          <p:cNvPr id="3" name="Content Placeholder 2">
            <a:extLst>
              <a:ext uri="{FF2B5EF4-FFF2-40B4-BE49-F238E27FC236}">
                <a16:creationId xmlns:a16="http://schemas.microsoft.com/office/drawing/2014/main" id="{E2974B7C-BAEC-4BBF-95BC-902FF98D3E93}"/>
              </a:ext>
            </a:extLst>
          </p:cNvPr>
          <p:cNvSpPr>
            <a:spLocks noGrp="1"/>
          </p:cNvSpPr>
          <p:nvPr>
            <p:ph idx="1"/>
          </p:nvPr>
        </p:nvSpPr>
        <p:spPr/>
        <p:txBody>
          <a:bodyPr>
            <a:normAutofit fontScale="92500" lnSpcReduction="10000"/>
          </a:bodyPr>
          <a:lstStyle/>
          <a:p>
            <a:r>
              <a:rPr lang="en-US" dirty="0"/>
              <a:t>Request was for footage from security cameras in building used for municipal offices</a:t>
            </a:r>
          </a:p>
          <a:p>
            <a:pPr lvl="1"/>
            <a:r>
              <a:rPr lang="en-US" dirty="0"/>
              <a:t>Agency denied claiming release would threaten public safety and endanger safety of the building (b)(2) and (3)</a:t>
            </a:r>
          </a:p>
          <a:p>
            <a:r>
              <a:rPr lang="en-US" dirty="0"/>
              <a:t>Court held agency did not meet burden and video was public</a:t>
            </a:r>
          </a:p>
          <a:p>
            <a:pPr lvl="1"/>
            <a:r>
              <a:rPr lang="en-US" dirty="0"/>
              <a:t>Why?</a:t>
            </a:r>
          </a:p>
          <a:p>
            <a:pPr lvl="2"/>
            <a:r>
              <a:rPr lang="en-US" dirty="0"/>
              <a:t>Affidavit was silent as to what was depicted in video</a:t>
            </a:r>
          </a:p>
          <a:p>
            <a:pPr lvl="2"/>
            <a:r>
              <a:rPr lang="en-US" dirty="0"/>
              <a:t>Affidavit referred generally to all the cameras but failed to explain why footage from one camera will jeopardize safety</a:t>
            </a:r>
          </a:p>
          <a:p>
            <a:pPr lvl="2"/>
            <a:r>
              <a:rPr lang="en-US" dirty="0"/>
              <a:t>Affidavit did not explain how the cameras are used to enhance public safety – monitored some contemporaneously</a:t>
            </a:r>
          </a:p>
          <a:p>
            <a:pPr lvl="2"/>
            <a:r>
              <a:rPr lang="en-US" dirty="0"/>
              <a:t>Affidavit did not address whether info could be redacted</a:t>
            </a:r>
          </a:p>
          <a:p>
            <a:pPr lvl="2"/>
            <a:r>
              <a:rPr lang="en-US" dirty="0"/>
              <a:t>Affidavit had conclusory statements without explaining details about how security will be jeopardized</a:t>
            </a:r>
          </a:p>
          <a:p>
            <a:pPr lvl="2"/>
            <a:endParaRPr lang="en-US" dirty="0"/>
          </a:p>
        </p:txBody>
      </p:sp>
    </p:spTree>
    <p:extLst>
      <p:ext uri="{BB962C8B-B14F-4D97-AF65-F5344CB8AC3E}">
        <p14:creationId xmlns:p14="http://schemas.microsoft.com/office/powerpoint/2010/main" val="141068715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552F4B-BA92-4B2F-B8F1-685979AF8B23}"/>
              </a:ext>
            </a:extLst>
          </p:cNvPr>
          <p:cNvSpPr>
            <a:spLocks noGrp="1"/>
          </p:cNvSpPr>
          <p:nvPr>
            <p:ph type="title"/>
          </p:nvPr>
        </p:nvSpPr>
        <p:spPr>
          <a:solidFill>
            <a:schemeClr val="accent1"/>
          </a:solidFill>
        </p:spPr>
        <p:txBody>
          <a:bodyPr/>
          <a:lstStyle/>
          <a:p>
            <a:r>
              <a:rPr lang="en-US" b="1" u="sng" dirty="0">
                <a:solidFill>
                  <a:schemeClr val="bg1"/>
                </a:solidFill>
              </a:rPr>
              <a:t>Brown v. DOC</a:t>
            </a:r>
            <a:r>
              <a:rPr lang="en-US" dirty="0">
                <a:solidFill>
                  <a:schemeClr val="bg1"/>
                </a:solidFill>
              </a:rPr>
              <a:t>, </a:t>
            </a:r>
            <a:r>
              <a:rPr lang="fr-FR" dirty="0">
                <a:solidFill>
                  <a:schemeClr val="bg1"/>
                </a:solidFill>
              </a:rPr>
              <a:t>2017 Pa. Commw. </a:t>
            </a:r>
            <a:r>
              <a:rPr lang="fr-FR" dirty="0" err="1">
                <a:solidFill>
                  <a:schemeClr val="bg1"/>
                </a:solidFill>
              </a:rPr>
              <a:t>Unpub</a:t>
            </a:r>
            <a:r>
              <a:rPr lang="fr-FR" dirty="0">
                <a:solidFill>
                  <a:schemeClr val="bg1"/>
                </a:solidFill>
              </a:rPr>
              <a:t>. LEXIS 653, </a:t>
            </a:r>
            <a:r>
              <a:rPr lang="en-US" dirty="0">
                <a:solidFill>
                  <a:schemeClr val="bg1"/>
                </a:solidFill>
              </a:rPr>
              <a:t>177 A.3d 1066</a:t>
            </a:r>
          </a:p>
        </p:txBody>
      </p:sp>
      <p:sp>
        <p:nvSpPr>
          <p:cNvPr id="3" name="Content Placeholder 2">
            <a:extLst>
              <a:ext uri="{FF2B5EF4-FFF2-40B4-BE49-F238E27FC236}">
                <a16:creationId xmlns:a16="http://schemas.microsoft.com/office/drawing/2014/main" id="{9F5A598B-B3EA-479A-A9A5-03168230A069}"/>
              </a:ext>
            </a:extLst>
          </p:cNvPr>
          <p:cNvSpPr>
            <a:spLocks noGrp="1"/>
          </p:cNvSpPr>
          <p:nvPr>
            <p:ph idx="1"/>
          </p:nvPr>
        </p:nvSpPr>
        <p:spPr/>
        <p:txBody>
          <a:bodyPr/>
          <a:lstStyle/>
          <a:p>
            <a:r>
              <a:rPr lang="en-US" dirty="0"/>
              <a:t>DOC denied a request for records due to outstanding fees</a:t>
            </a:r>
          </a:p>
          <a:p>
            <a:r>
              <a:rPr lang="en-US" dirty="0"/>
              <a:t>Court said that DOC failed to show the requestor owed outstanding fees</a:t>
            </a:r>
          </a:p>
          <a:p>
            <a:r>
              <a:rPr lang="en-US" dirty="0"/>
              <a:t>Affidavit stated:</a:t>
            </a:r>
          </a:p>
          <a:p>
            <a:pPr lvl="1"/>
            <a:r>
              <a:rPr lang="en-US" dirty="0"/>
              <a:t>Records were copied and prepared for Requestor</a:t>
            </a:r>
          </a:p>
          <a:p>
            <a:pPr lvl="1"/>
            <a:r>
              <a:rPr lang="en-US" dirty="0"/>
              <a:t>Requestor had not paid</a:t>
            </a:r>
          </a:p>
          <a:p>
            <a:pPr lvl="1"/>
            <a:r>
              <a:rPr lang="en-US" dirty="0"/>
              <a:t>He had an outstanding balance</a:t>
            </a:r>
          </a:p>
          <a:p>
            <a:r>
              <a:rPr lang="en-US" dirty="0"/>
              <a:t>Affidavit should have also identified the documents that were copied as well as the number of pages included in the charge</a:t>
            </a:r>
          </a:p>
          <a:p>
            <a:pPr lvl="1"/>
            <a:endParaRPr lang="en-US" dirty="0"/>
          </a:p>
          <a:p>
            <a:pPr lvl="1"/>
            <a:endParaRPr lang="en-US" dirty="0"/>
          </a:p>
        </p:txBody>
      </p:sp>
    </p:spTree>
    <p:extLst>
      <p:ext uri="{BB962C8B-B14F-4D97-AF65-F5344CB8AC3E}">
        <p14:creationId xmlns:p14="http://schemas.microsoft.com/office/powerpoint/2010/main" val="104257234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0D0CD2-B3F4-4E7D-BBEF-F99C189D7B92}"/>
              </a:ext>
            </a:extLst>
          </p:cNvPr>
          <p:cNvSpPr>
            <a:spLocks noGrp="1"/>
          </p:cNvSpPr>
          <p:nvPr>
            <p:ph type="title"/>
          </p:nvPr>
        </p:nvSpPr>
        <p:spPr>
          <a:xfrm>
            <a:off x="754310" y="314791"/>
            <a:ext cx="10515600" cy="1325563"/>
          </a:xfrm>
          <a:solidFill>
            <a:schemeClr val="accent1"/>
          </a:solidFill>
        </p:spPr>
        <p:txBody>
          <a:bodyPr/>
          <a:lstStyle/>
          <a:p>
            <a:r>
              <a:rPr lang="en-US" b="1" dirty="0">
                <a:solidFill>
                  <a:schemeClr val="bg1"/>
                </a:solidFill>
              </a:rPr>
              <a:t>Personal Information and the Right to Privacy</a:t>
            </a:r>
            <a:r>
              <a:rPr lang="en-US" dirty="0"/>
              <a:t>			</a:t>
            </a:r>
          </a:p>
        </p:txBody>
      </p:sp>
      <p:sp>
        <p:nvSpPr>
          <p:cNvPr id="3" name="Content Placeholder 2">
            <a:extLst>
              <a:ext uri="{FF2B5EF4-FFF2-40B4-BE49-F238E27FC236}">
                <a16:creationId xmlns:a16="http://schemas.microsoft.com/office/drawing/2014/main" id="{1A55F6C1-D814-4C63-965E-A045AE1DB8BD}"/>
              </a:ext>
            </a:extLst>
          </p:cNvPr>
          <p:cNvSpPr>
            <a:spLocks noGrp="1"/>
          </p:cNvSpPr>
          <p:nvPr>
            <p:ph idx="1"/>
          </p:nvPr>
        </p:nvSpPr>
        <p:spPr/>
        <p:txBody>
          <a:bodyPr>
            <a:normAutofit fontScale="92500" lnSpcReduction="20000"/>
          </a:bodyPr>
          <a:lstStyle/>
          <a:p>
            <a:r>
              <a:rPr lang="en-US" u="sng" dirty="0"/>
              <a:t>Balancing Test in PSEA</a:t>
            </a:r>
            <a:r>
              <a:rPr lang="en-US" dirty="0"/>
              <a:t>: Individuals have a constitutional right to privacy in their home address, and, therefore, home addresses are not subject to disclosure </a:t>
            </a:r>
            <a:r>
              <a:rPr lang="en-US" b="1" u="sng" dirty="0"/>
              <a:t>unless</a:t>
            </a:r>
            <a:r>
              <a:rPr lang="en-US" dirty="0"/>
              <a:t> the public interest outweighs an individual’s right to privacy.</a:t>
            </a:r>
          </a:p>
          <a:p>
            <a:r>
              <a:rPr lang="en-US" dirty="0"/>
              <a:t>Butler Area School District v. PFUR 172 A.3d 1173 (Pa. Cmwlth 2017) </a:t>
            </a:r>
          </a:p>
          <a:p>
            <a:pPr lvl="1"/>
            <a:r>
              <a:rPr lang="en-US" dirty="0"/>
              <a:t>The Property List is well-established as a public record to which the public has a right of access. Moreover, the address of an assessed property is an essential component of the assessment for tax purposes. In other words, as discussed below, a list of assessed properties is of little use without the addresses of the properties. Nevertheless, the public nature of the Property List does not necessarily conflict with an individual's right to informational privacy under our state constitution.  Based on statute and case law, we hold addresses contained in the Property List are not personal in nature. </a:t>
            </a:r>
          </a:p>
          <a:p>
            <a:r>
              <a:rPr lang="en-US" dirty="0"/>
              <a:t>How has the OOR applied the balancing test</a:t>
            </a:r>
          </a:p>
          <a:p>
            <a:endParaRPr lang="en-US" dirty="0"/>
          </a:p>
        </p:txBody>
      </p:sp>
    </p:spTree>
    <p:extLst>
      <p:ext uri="{BB962C8B-B14F-4D97-AF65-F5344CB8AC3E}">
        <p14:creationId xmlns:p14="http://schemas.microsoft.com/office/powerpoint/2010/main" val="263571679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0D0CD2-B3F4-4E7D-BBEF-F99C189D7B92}"/>
              </a:ext>
            </a:extLst>
          </p:cNvPr>
          <p:cNvSpPr>
            <a:spLocks noGrp="1"/>
          </p:cNvSpPr>
          <p:nvPr>
            <p:ph type="title"/>
          </p:nvPr>
        </p:nvSpPr>
        <p:spPr>
          <a:solidFill>
            <a:schemeClr val="accent1"/>
          </a:solidFill>
        </p:spPr>
        <p:txBody>
          <a:bodyPr/>
          <a:lstStyle/>
          <a:p>
            <a:r>
              <a:rPr lang="en-US" b="1" dirty="0">
                <a:solidFill>
                  <a:schemeClr val="bg1"/>
                </a:solidFill>
              </a:rPr>
              <a:t>Personal Information and the Right to Privacy</a:t>
            </a:r>
            <a:r>
              <a:rPr lang="en-US" dirty="0"/>
              <a:t>			</a:t>
            </a:r>
          </a:p>
        </p:txBody>
      </p:sp>
      <p:sp>
        <p:nvSpPr>
          <p:cNvPr id="3" name="Content Placeholder 2">
            <a:extLst>
              <a:ext uri="{FF2B5EF4-FFF2-40B4-BE49-F238E27FC236}">
                <a16:creationId xmlns:a16="http://schemas.microsoft.com/office/drawing/2014/main" id="{1A55F6C1-D814-4C63-965E-A045AE1DB8BD}"/>
              </a:ext>
            </a:extLst>
          </p:cNvPr>
          <p:cNvSpPr>
            <a:spLocks noGrp="1"/>
          </p:cNvSpPr>
          <p:nvPr>
            <p:ph idx="1"/>
          </p:nvPr>
        </p:nvSpPr>
        <p:spPr/>
        <p:txBody>
          <a:bodyPr>
            <a:normAutofit fontScale="92500" lnSpcReduction="10000"/>
          </a:bodyPr>
          <a:lstStyle/>
          <a:p>
            <a:r>
              <a:rPr lang="en-US" dirty="0"/>
              <a:t>When has the OOR ordered release of home addresses</a:t>
            </a:r>
          </a:p>
          <a:p>
            <a:pPr lvl="1"/>
            <a:r>
              <a:rPr lang="en-US" dirty="0"/>
              <a:t>Residency Requirements</a:t>
            </a:r>
          </a:p>
          <a:p>
            <a:pPr lvl="2"/>
            <a:r>
              <a:rPr lang="en-US" i="1" dirty="0" err="1"/>
              <a:t>Beh</a:t>
            </a:r>
            <a:r>
              <a:rPr lang="en-US" i="1" dirty="0"/>
              <a:t> v. Pennsylvania Liquor Control Board</a:t>
            </a:r>
            <a:r>
              <a:rPr lang="en-US" dirty="0"/>
              <a:t>, OOR </a:t>
            </a:r>
            <a:r>
              <a:rPr lang="en-US" dirty="0" err="1"/>
              <a:t>Dkt</a:t>
            </a:r>
            <a:r>
              <a:rPr lang="en-US" dirty="0"/>
              <a:t>. AP 2017-1779 (Court Appeal Pending)</a:t>
            </a:r>
          </a:p>
          <a:p>
            <a:pPr lvl="1"/>
            <a:r>
              <a:rPr lang="en-US" dirty="0"/>
              <a:t>Public Health/Safety</a:t>
            </a:r>
          </a:p>
          <a:p>
            <a:pPr lvl="2"/>
            <a:r>
              <a:rPr lang="en-US" i="1" dirty="0"/>
              <a:t>Conway v. Pittsburgh Water and Sewer Authority</a:t>
            </a:r>
            <a:r>
              <a:rPr lang="en-US" dirty="0"/>
              <a:t>, 2016-1832</a:t>
            </a:r>
          </a:p>
          <a:p>
            <a:r>
              <a:rPr lang="en-US" dirty="0"/>
              <a:t>Other information OOR has ordered released</a:t>
            </a:r>
          </a:p>
          <a:p>
            <a:pPr lvl="1"/>
            <a:r>
              <a:rPr lang="en-US" dirty="0"/>
              <a:t>Tax parcel ID numbers - </a:t>
            </a:r>
            <a:r>
              <a:rPr lang="en-US" i="1" dirty="0"/>
              <a:t>Dinniman v. Pennsylvania Department of Environmental Protection</a:t>
            </a:r>
            <a:r>
              <a:rPr lang="en-US" dirty="0"/>
              <a:t>, OOR </a:t>
            </a:r>
            <a:r>
              <a:rPr lang="en-US" dirty="0" err="1"/>
              <a:t>Dkt</a:t>
            </a:r>
            <a:r>
              <a:rPr lang="en-US" dirty="0"/>
              <a:t>. AP 2017-1973</a:t>
            </a:r>
          </a:p>
          <a:p>
            <a:pPr lvl="1"/>
            <a:r>
              <a:rPr lang="en-US" dirty="0"/>
              <a:t>Names of government employees - </a:t>
            </a:r>
            <a:r>
              <a:rPr lang="en-US" i="1" dirty="0" err="1"/>
              <a:t>Stookey</a:t>
            </a:r>
            <a:r>
              <a:rPr lang="en-US" i="1" dirty="0"/>
              <a:t> v. Unionville-Chadds Ford School District, </a:t>
            </a:r>
            <a:r>
              <a:rPr lang="en-US" dirty="0"/>
              <a:t>2016-2072</a:t>
            </a:r>
          </a:p>
          <a:p>
            <a:pPr lvl="1"/>
            <a:r>
              <a:rPr lang="en-US" dirty="0"/>
              <a:t>Property owner names - </a:t>
            </a:r>
            <a:r>
              <a:rPr lang="en-US" i="1" dirty="0"/>
              <a:t>Signature Information Solutions Inc. v. Mt. Lebanon School District</a:t>
            </a:r>
            <a:r>
              <a:rPr lang="en-US" dirty="0"/>
              <a:t>, 2016-2043</a:t>
            </a:r>
          </a:p>
          <a:p>
            <a:pPr lvl="1"/>
            <a:r>
              <a:rPr lang="en-US" dirty="0"/>
              <a:t>County of residence - </a:t>
            </a:r>
            <a:r>
              <a:rPr lang="en-US" i="1" dirty="0"/>
              <a:t>Campbell v. Governor’s Office of Administration</a:t>
            </a:r>
            <a:r>
              <a:rPr lang="en-US" dirty="0"/>
              <a:t>, 2016-1968</a:t>
            </a:r>
          </a:p>
          <a:p>
            <a:pPr lvl="1"/>
            <a:endParaRPr lang="en-US" dirty="0"/>
          </a:p>
          <a:p>
            <a:pPr lvl="1"/>
            <a:endParaRPr lang="en-US" dirty="0"/>
          </a:p>
          <a:p>
            <a:endParaRPr lang="en-US" dirty="0"/>
          </a:p>
        </p:txBody>
      </p:sp>
    </p:spTree>
    <p:extLst>
      <p:ext uri="{BB962C8B-B14F-4D97-AF65-F5344CB8AC3E}">
        <p14:creationId xmlns:p14="http://schemas.microsoft.com/office/powerpoint/2010/main" val="227343257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CEF8E9-5A88-4E1C-9AF2-F52D8B049E49}"/>
              </a:ext>
            </a:extLst>
          </p:cNvPr>
          <p:cNvSpPr>
            <a:spLocks noGrp="1"/>
          </p:cNvSpPr>
          <p:nvPr>
            <p:ph type="title"/>
          </p:nvPr>
        </p:nvSpPr>
        <p:spPr>
          <a:solidFill>
            <a:schemeClr val="accent1"/>
          </a:solidFill>
        </p:spPr>
        <p:txBody>
          <a:bodyPr/>
          <a:lstStyle/>
          <a:p>
            <a:r>
              <a:rPr lang="en-US" b="1" dirty="0">
                <a:solidFill>
                  <a:schemeClr val="bg1"/>
                </a:solidFill>
              </a:rPr>
              <a:t>Bad Faith vs. Good Faith Search</a:t>
            </a:r>
          </a:p>
        </p:txBody>
      </p:sp>
      <p:sp>
        <p:nvSpPr>
          <p:cNvPr id="3" name="Content Placeholder 2">
            <a:extLst>
              <a:ext uri="{FF2B5EF4-FFF2-40B4-BE49-F238E27FC236}">
                <a16:creationId xmlns:a16="http://schemas.microsoft.com/office/drawing/2014/main" id="{884CEE1F-B2BD-499B-93D2-62AAAAAEDA9E}"/>
              </a:ext>
            </a:extLst>
          </p:cNvPr>
          <p:cNvSpPr>
            <a:spLocks noGrp="1"/>
          </p:cNvSpPr>
          <p:nvPr>
            <p:ph idx="1"/>
          </p:nvPr>
        </p:nvSpPr>
        <p:spPr/>
        <p:txBody>
          <a:bodyPr>
            <a:normAutofit lnSpcReduction="10000"/>
          </a:bodyPr>
          <a:lstStyle/>
          <a:p>
            <a:r>
              <a:rPr lang="en-US" u="sng" dirty="0"/>
              <a:t>Uniontown Newspapers v. DOC</a:t>
            </a:r>
            <a:r>
              <a:rPr lang="en-US" dirty="0"/>
              <a:t>, 2018 Pa. Commw. LEXIS 189</a:t>
            </a:r>
          </a:p>
          <a:p>
            <a:pPr lvl="1"/>
            <a:r>
              <a:rPr lang="en-US" dirty="0"/>
              <a:t>Elements of a good faith search:</a:t>
            </a:r>
          </a:p>
          <a:p>
            <a:pPr lvl="2"/>
            <a:r>
              <a:rPr lang="en-US" dirty="0"/>
              <a:t>AORO has a duty to advise all custodians of potentially responsive records about the request</a:t>
            </a:r>
          </a:p>
          <a:p>
            <a:pPr lvl="2"/>
            <a:r>
              <a:rPr lang="en-US" dirty="0"/>
              <a:t>AORO has a duty to obtain all potentially responsive records from those in possession</a:t>
            </a:r>
          </a:p>
          <a:p>
            <a:pPr lvl="2"/>
            <a:r>
              <a:rPr lang="en-US" dirty="0"/>
              <a:t>AORO has duty to contact agents within its control, including third party contractors</a:t>
            </a:r>
          </a:p>
          <a:p>
            <a:pPr lvl="2"/>
            <a:r>
              <a:rPr lang="en-US" dirty="0"/>
              <a:t>AORO has duty to review the records and assess their public nature</a:t>
            </a:r>
          </a:p>
          <a:p>
            <a:pPr marL="914400" lvl="2" indent="0">
              <a:buNone/>
            </a:pPr>
            <a:endParaRPr lang="en-US" dirty="0"/>
          </a:p>
          <a:p>
            <a:pPr marL="914400" lvl="2" indent="0">
              <a:buNone/>
            </a:pPr>
            <a:r>
              <a:rPr lang="en-US" dirty="0"/>
              <a:t>“It is axiomatic that an agency cannot discern whether a record is public or exempt without first obtaining and reviewing the records.”</a:t>
            </a:r>
          </a:p>
          <a:p>
            <a:pPr marL="914400" lvl="2" indent="0">
              <a:buNone/>
            </a:pPr>
            <a:r>
              <a:rPr lang="en-US" dirty="0"/>
              <a:t>Failure to search records in an agency’s possession for responsive records during the request stage constitutes bad faith</a:t>
            </a:r>
          </a:p>
          <a:p>
            <a:pPr marL="914400" lvl="2" indent="0">
              <a:buNone/>
            </a:pPr>
            <a:r>
              <a:rPr lang="en-US" dirty="0"/>
              <a:t>An agency’s failure to locate responsive records until motivated by litigation evinces bad faith, meriting consideration by a fact-finder.</a:t>
            </a:r>
          </a:p>
          <a:p>
            <a:pPr marL="457200" lvl="1" indent="0">
              <a:buNone/>
            </a:pPr>
            <a:endParaRPr lang="en-US" dirty="0"/>
          </a:p>
        </p:txBody>
      </p:sp>
    </p:spTree>
    <p:extLst>
      <p:ext uri="{BB962C8B-B14F-4D97-AF65-F5344CB8AC3E}">
        <p14:creationId xmlns:p14="http://schemas.microsoft.com/office/powerpoint/2010/main" val="99245147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74BA7B-88A1-47B9-8A13-BEDC22EA26CC}"/>
              </a:ext>
            </a:extLst>
          </p:cNvPr>
          <p:cNvSpPr>
            <a:spLocks noGrp="1"/>
          </p:cNvSpPr>
          <p:nvPr>
            <p:ph type="title"/>
          </p:nvPr>
        </p:nvSpPr>
        <p:spPr>
          <a:xfrm>
            <a:off x="838200" y="264457"/>
            <a:ext cx="10515600" cy="1325563"/>
          </a:xfrm>
          <a:solidFill>
            <a:schemeClr val="accent1"/>
          </a:solidFill>
        </p:spPr>
        <p:txBody>
          <a:bodyPr/>
          <a:lstStyle/>
          <a:p>
            <a:r>
              <a:rPr lang="en-US" b="1" dirty="0">
                <a:solidFill>
                  <a:schemeClr val="bg1"/>
                </a:solidFill>
              </a:rPr>
              <a:t>Cost to Implement RTKL</a:t>
            </a:r>
          </a:p>
        </p:txBody>
      </p:sp>
      <p:sp>
        <p:nvSpPr>
          <p:cNvPr id="3" name="Content Placeholder 2">
            <a:extLst>
              <a:ext uri="{FF2B5EF4-FFF2-40B4-BE49-F238E27FC236}">
                <a16:creationId xmlns:a16="http://schemas.microsoft.com/office/drawing/2014/main" id="{66A28A90-F4C5-4ADC-98FA-F11C17EDE160}"/>
              </a:ext>
            </a:extLst>
          </p:cNvPr>
          <p:cNvSpPr>
            <a:spLocks noGrp="1"/>
          </p:cNvSpPr>
          <p:nvPr>
            <p:ph idx="1"/>
          </p:nvPr>
        </p:nvSpPr>
        <p:spPr/>
        <p:txBody>
          <a:bodyPr/>
          <a:lstStyle/>
          <a:p>
            <a:r>
              <a:rPr lang="en-US" dirty="0"/>
              <a:t>Legislative Budget and Finance Committee’s Review of RTKL’s Fiscal Impact</a:t>
            </a:r>
          </a:p>
          <a:p>
            <a:pPr lvl="1"/>
            <a:r>
              <a:rPr lang="en-US" dirty="0"/>
              <a:t>Findings: </a:t>
            </a:r>
          </a:p>
          <a:p>
            <a:pPr lvl="2"/>
            <a:r>
              <a:rPr lang="en-US" dirty="0"/>
              <a:t>Most agencies receive few requests</a:t>
            </a:r>
          </a:p>
          <a:p>
            <a:pPr lvl="2"/>
            <a:r>
              <a:rPr lang="en-US" dirty="0"/>
              <a:t>Most requests are easily fulfilled</a:t>
            </a:r>
          </a:p>
          <a:p>
            <a:pPr lvl="2"/>
            <a:r>
              <a:rPr lang="en-US" dirty="0"/>
              <a:t>Most fulfilled at a low cost</a:t>
            </a:r>
          </a:p>
          <a:p>
            <a:pPr lvl="2"/>
            <a:r>
              <a:rPr lang="en-US" dirty="0"/>
              <a:t>Only a small percentage are appealed</a:t>
            </a:r>
          </a:p>
          <a:p>
            <a:r>
              <a:rPr lang="en-US" dirty="0"/>
              <a:t>Tips related to Reviews findings:</a:t>
            </a:r>
          </a:p>
          <a:p>
            <a:pPr lvl="1"/>
            <a:r>
              <a:rPr lang="en-US" dirty="0"/>
              <a:t>Every request does not need legal review</a:t>
            </a:r>
          </a:p>
          <a:p>
            <a:pPr lvl="1"/>
            <a:r>
              <a:rPr lang="en-US" dirty="0"/>
              <a:t>Legal invoices are subject to RTKL</a:t>
            </a:r>
          </a:p>
          <a:p>
            <a:pPr lvl="1"/>
            <a:r>
              <a:rPr lang="en-US" dirty="0"/>
              <a:t>Recommend training for AOROs</a:t>
            </a:r>
          </a:p>
          <a:p>
            <a:pPr lvl="1"/>
            <a:endParaRPr lang="en-US" dirty="0"/>
          </a:p>
          <a:p>
            <a:pPr lvl="1"/>
            <a:endParaRPr lang="en-US" dirty="0"/>
          </a:p>
        </p:txBody>
      </p:sp>
    </p:spTree>
    <p:extLst>
      <p:ext uri="{BB962C8B-B14F-4D97-AF65-F5344CB8AC3E}">
        <p14:creationId xmlns:p14="http://schemas.microsoft.com/office/powerpoint/2010/main" val="274169603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A99006-EFDF-4FFD-868B-1B89FE3D468F}"/>
              </a:ext>
            </a:extLst>
          </p:cNvPr>
          <p:cNvSpPr>
            <a:spLocks noGrp="1"/>
          </p:cNvSpPr>
          <p:nvPr>
            <p:ph type="title"/>
          </p:nvPr>
        </p:nvSpPr>
        <p:spPr>
          <a:solidFill>
            <a:schemeClr val="accent1"/>
          </a:solidFill>
        </p:spPr>
        <p:txBody>
          <a:bodyPr/>
          <a:lstStyle/>
          <a:p>
            <a:r>
              <a:rPr lang="en-US" b="1" dirty="0">
                <a:solidFill>
                  <a:schemeClr val="bg1"/>
                </a:solidFill>
              </a:rPr>
              <a:t>Other Issues</a:t>
            </a:r>
          </a:p>
        </p:txBody>
      </p:sp>
      <p:sp>
        <p:nvSpPr>
          <p:cNvPr id="3" name="Content Placeholder 2">
            <a:extLst>
              <a:ext uri="{FF2B5EF4-FFF2-40B4-BE49-F238E27FC236}">
                <a16:creationId xmlns:a16="http://schemas.microsoft.com/office/drawing/2014/main" id="{372A3967-C0A4-412C-A71B-BD3B29DB1EDE}"/>
              </a:ext>
            </a:extLst>
          </p:cNvPr>
          <p:cNvSpPr>
            <a:spLocks noGrp="1"/>
          </p:cNvSpPr>
          <p:nvPr>
            <p:ph idx="1"/>
          </p:nvPr>
        </p:nvSpPr>
        <p:spPr/>
        <p:txBody>
          <a:bodyPr>
            <a:normAutofit/>
          </a:bodyPr>
          <a:lstStyle/>
          <a:p>
            <a:r>
              <a:rPr lang="en-US" dirty="0"/>
              <a:t>Court opinions and orders are judicial records - </a:t>
            </a:r>
            <a:r>
              <a:rPr lang="en-US" u="sng" dirty="0"/>
              <a:t>Philadelphia DA Office v. Stover</a:t>
            </a:r>
            <a:r>
              <a:rPr lang="en-US" dirty="0"/>
              <a:t>, 176 A.3d 1024 (Pa. Cmwlth. 2017)</a:t>
            </a:r>
          </a:p>
          <a:p>
            <a:r>
              <a:rPr lang="en-US" dirty="0"/>
              <a:t>Protective orders and RTKL Requests - </a:t>
            </a:r>
            <a:r>
              <a:rPr lang="en-US" u="sng" dirty="0" err="1"/>
              <a:t>Barosh</a:t>
            </a:r>
            <a:r>
              <a:rPr lang="en-US" u="sng" dirty="0"/>
              <a:t> v. City of Philadelphia</a:t>
            </a:r>
            <a:r>
              <a:rPr lang="en-US" dirty="0"/>
              <a:t>, </a:t>
            </a:r>
            <a:r>
              <a:rPr lang="fr-FR" dirty="0"/>
              <a:t>2018 Pa. Commw. </a:t>
            </a:r>
            <a:r>
              <a:rPr lang="fr-FR" dirty="0" err="1"/>
              <a:t>Unpub</a:t>
            </a:r>
            <a:r>
              <a:rPr lang="fr-FR" dirty="0"/>
              <a:t>. LEXIS 259</a:t>
            </a:r>
            <a:endParaRPr lang="en-US" dirty="0"/>
          </a:p>
          <a:p>
            <a:r>
              <a:rPr lang="en-US" dirty="0"/>
              <a:t>Donation and donor records - </a:t>
            </a:r>
            <a:r>
              <a:rPr lang="en-US" u="sng" dirty="0"/>
              <a:t>City of Harrisburg v. Prince</a:t>
            </a:r>
            <a:r>
              <a:rPr lang="en-US" dirty="0"/>
              <a:t>, 186 A.3d 544 (Pa. Cmwlth. 2018)</a:t>
            </a:r>
          </a:p>
          <a:p>
            <a:r>
              <a:rPr lang="en-US" dirty="0"/>
              <a:t>FERPA and education records - </a:t>
            </a:r>
            <a:r>
              <a:rPr lang="en-US" u="sng" dirty="0"/>
              <a:t>Easton Area School District v. Miller</a:t>
            </a:r>
            <a:r>
              <a:rPr lang="en-US" dirty="0"/>
              <a:t>, </a:t>
            </a:r>
            <a:r>
              <a:rPr lang="fr-FR" dirty="0"/>
              <a:t>2018 Pa. Commw. LEXIS 320</a:t>
            </a:r>
          </a:p>
          <a:p>
            <a:r>
              <a:rPr lang="en-US" dirty="0"/>
              <a:t>Act 22</a:t>
            </a:r>
          </a:p>
        </p:txBody>
      </p:sp>
    </p:spTree>
    <p:extLst>
      <p:ext uri="{BB962C8B-B14F-4D97-AF65-F5344CB8AC3E}">
        <p14:creationId xmlns:p14="http://schemas.microsoft.com/office/powerpoint/2010/main" val="413891380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2287</TotalTime>
  <Words>1622</Words>
  <Application>Microsoft Office PowerPoint</Application>
  <PresentationFormat>Widescreen</PresentationFormat>
  <Paragraphs>187</Paragraphs>
  <Slides>23</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23</vt:i4>
      </vt:variant>
    </vt:vector>
  </HeadingPairs>
  <TitlesOfParts>
    <vt:vector size="27" baseType="lpstr">
      <vt:lpstr>Arial</vt:lpstr>
      <vt:lpstr>Calibri</vt:lpstr>
      <vt:lpstr>Calibri Light</vt:lpstr>
      <vt:lpstr>Office Theme</vt:lpstr>
      <vt:lpstr>Right to Know Law Legal Update PA State Association of Boroughs</vt:lpstr>
      <vt:lpstr>OOR Update</vt:lpstr>
      <vt:lpstr>Resources </vt:lpstr>
      <vt:lpstr>Issues </vt:lpstr>
      <vt:lpstr>Two Separate RTKL Issues </vt:lpstr>
      <vt:lpstr>Statutory Definition</vt:lpstr>
      <vt:lpstr>Case Law:  In re Silberstein, 11 A.3d 629           (Pa. Cmwlth. 2011)</vt:lpstr>
      <vt:lpstr>Case Law:  Mollick v. Worcester Township,    32 A.3d 859 (Pa. Cmwlth. 2011) </vt:lpstr>
      <vt:lpstr>Barkeyville Borough v. Stearns, 35 A.3d 91 (Pa. Cmwlth. 2012)  </vt:lpstr>
      <vt:lpstr>Easton Area School District v. Baxter, 35 A.3d 1259 (Pa. Cmwlth. 2012) </vt:lpstr>
      <vt:lpstr>Office of the Attorney General v. the Philadelphia Inquirer, 127 A.3d 57 (Pa. Cmwlth. 2015) </vt:lpstr>
      <vt:lpstr>Clearfield County v. Bigler Boyz, 144 A.3d 258 (Pa. Cmwlth. 2016)</vt:lpstr>
      <vt:lpstr>General Observations </vt:lpstr>
      <vt:lpstr>Affidavits </vt:lpstr>
      <vt:lpstr>Affidavits</vt:lpstr>
      <vt:lpstr>Moore v. Department of Corrections, 2017 Pa. Commw. Unpub. LEXIS 704, 177 A.3d 1073   </vt:lpstr>
      <vt:lpstr>Gregg Twp. v. Grove, 2018 Pa.Commw.Unpub. LEXIS 343; 2018 WL 3097074</vt:lpstr>
      <vt:lpstr>Brown v. DOC, 2017 Pa. Commw. Unpub. LEXIS 653, 177 A.3d 1066</vt:lpstr>
      <vt:lpstr>Personal Information and the Right to Privacy   </vt:lpstr>
      <vt:lpstr>Personal Information and the Right to Privacy   </vt:lpstr>
      <vt:lpstr>Bad Faith vs. Good Faith Search</vt:lpstr>
      <vt:lpstr>Cost to Implement RTKL</vt:lpstr>
      <vt:lpstr>Other Issues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What is a record</dc:title>
  <dc:creator>Byerly, Nathanael</dc:creator>
  <cp:lastModifiedBy>Arneson, Erik</cp:lastModifiedBy>
  <cp:revision>88</cp:revision>
  <cp:lastPrinted>2018-08-06T19:39:36Z</cp:lastPrinted>
  <dcterms:created xsi:type="dcterms:W3CDTF">2018-07-18T16:26:51Z</dcterms:created>
  <dcterms:modified xsi:type="dcterms:W3CDTF">2018-08-09T18:34:25Z</dcterms:modified>
</cp:coreProperties>
</file>