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7" r:id="rId2"/>
    <p:sldId id="387" r:id="rId3"/>
    <p:sldId id="398" r:id="rId4"/>
    <p:sldId id="395" r:id="rId5"/>
    <p:sldId id="346" r:id="rId6"/>
    <p:sldId id="396" r:id="rId7"/>
    <p:sldId id="397" r:id="rId8"/>
    <p:sldId id="347" r:id="rId9"/>
    <p:sldId id="348" r:id="rId10"/>
    <p:sldId id="364" r:id="rId11"/>
    <p:sldId id="365" r:id="rId12"/>
    <p:sldId id="399" r:id="rId13"/>
    <p:sldId id="376" r:id="rId14"/>
    <p:sldId id="377" r:id="rId15"/>
    <p:sldId id="363" r:id="rId16"/>
    <p:sldId id="386" r:id="rId17"/>
    <p:sldId id="375" r:id="rId18"/>
    <p:sldId id="378" r:id="rId19"/>
    <p:sldId id="379" r:id="rId20"/>
    <p:sldId id="380" r:id="rId21"/>
    <p:sldId id="383" r:id="rId22"/>
    <p:sldId id="390" r:id="rId23"/>
    <p:sldId id="392" r:id="rId24"/>
    <p:sldId id="393" r:id="rId25"/>
    <p:sldId id="400" r:id="rId26"/>
    <p:sldId id="394" r:id="rId27"/>
    <p:sldId id="384" r:id="rId28"/>
    <p:sldId id="385" r:id="rId29"/>
    <p:sldId id="349" r:id="rId30"/>
    <p:sldId id="367" r:id="rId31"/>
    <p:sldId id="389" r:id="rId32"/>
    <p:sldId id="369" r:id="rId33"/>
    <p:sldId id="370" r:id="rId34"/>
    <p:sldId id="368" r:id="rId35"/>
    <p:sldId id="337" r:id="rId36"/>
    <p:sldId id="340" r:id="rId37"/>
    <p:sldId id="342" r:id="rId38"/>
    <p:sldId id="381" r:id="rId39"/>
    <p:sldId id="382" r:id="rId40"/>
    <p:sldId id="391" r:id="rId41"/>
    <p:sldId id="352" r:id="rId42"/>
    <p:sldId id="339" r:id="rId43"/>
    <p:sldId id="341" r:id="rId44"/>
    <p:sldId id="374" r:id="rId45"/>
    <p:sldId id="362" r:id="rId46"/>
    <p:sldId id="388" r:id="rId4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51D188-1B7A-400B-BD55-3B066C676079}" type="datetime1">
              <a:rPr lang="en-US" smtClean="0"/>
              <a:t>8/30/2018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75B95A-9D73-4F12-8B58-EEEFE8C485D7}" type="datetime1">
              <a:rPr lang="en-US" smtClean="0"/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/>
              <a:t>8/30/2018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/>
              <a:t>8/30/2018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/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/>
              <a:t>8/30/2018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ila.gov/privacy/pdfs/FinalCityOpenRecords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pennwatch.pa.gov/" TargetMode="External"/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RTKL/PoliceRecordings.cfm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a.wordpress.com/" TargetMode="External"/><Relationship Id="rId2" Type="http://schemas.openxmlformats.org/officeDocument/2006/relationships/hyperlink" Target="https://openrecords.p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EmailSubscriptions.cf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2800" b="1" dirty="0"/>
              <a:t>Dr. </a:t>
            </a:r>
            <a:r>
              <a:rPr lang="en-US" sz="2800" b="1" dirty="0">
                <a:solidFill>
                  <a:prstClr val="black"/>
                </a:solidFill>
              </a:rPr>
              <a:t>Logan </a:t>
            </a:r>
            <a:r>
              <a:rPr lang="en-US" sz="2800" b="1" dirty="0" err="1">
                <a:solidFill>
                  <a:prstClr val="black"/>
                </a:solidFill>
              </a:rPr>
              <a:t>Molyneux</a:t>
            </a:r>
            <a:br>
              <a:rPr lang="en-US" sz="2800" b="1" dirty="0">
                <a:solidFill>
                  <a:prstClr val="black"/>
                </a:solidFill>
              </a:rPr>
            </a:br>
            <a:r>
              <a:rPr lang="en-US" sz="2800" b="1" dirty="0">
                <a:solidFill>
                  <a:prstClr val="black"/>
                </a:solidFill>
              </a:rPr>
              <a:t>Temple University</a:t>
            </a:r>
            <a:br>
              <a:rPr lang="en-US" sz="3200" dirty="0"/>
            </a:br>
            <a:r>
              <a:rPr lang="en-US" sz="2000" i="1" dirty="0"/>
              <a:t>September 4,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Image result for temple university logo">
            <a:extLst>
              <a:ext uri="{FF2B5EF4-FFF2-40B4-BE49-F238E27FC236}">
                <a16:creationId xmlns:a16="http://schemas.microsoft.com/office/drawing/2014/main" id="{DA32C78B-9046-43C6-B473-41D00725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2224088"/>
            <a:ext cx="107442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 Brief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introduced 3/29/2007, signed 2/14/2008, eff. 1/1/2009</a:t>
            </a:r>
          </a:p>
          <a:p>
            <a:r>
              <a:rPr lang="en-US" dirty="0"/>
              <a:t>Senator Dominic </a:t>
            </a:r>
            <a:r>
              <a:rPr lang="en-US" dirty="0" err="1"/>
              <a:t>Pileggi</a:t>
            </a:r>
            <a:r>
              <a:rPr lang="en-US" dirty="0"/>
              <a:t>, new majority leader – SB 1</a:t>
            </a:r>
          </a:p>
          <a:p>
            <a:r>
              <a:rPr lang="en-US" dirty="0"/>
              <a:t>Existing RTK Act presumed gov’t records were </a:t>
            </a:r>
            <a:r>
              <a:rPr lang="en-US" i="1" dirty="0"/>
              <a:t>not</a:t>
            </a:r>
            <a:r>
              <a:rPr lang="en-US" dirty="0"/>
              <a:t>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had to prove public nature &amp; all appeals went to court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Basically limited to financial records</a:t>
            </a:r>
          </a:p>
          <a:p>
            <a:r>
              <a:rPr lang="en-US" dirty="0"/>
              <a:t>Act 3 of 2008 – complete rewrite, new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Flipped presumption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Created Office of Open Records (free appeals)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7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The Office of Open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is an independent, quasi-judicial agency</a:t>
            </a:r>
          </a:p>
          <a:p>
            <a:r>
              <a:rPr lang="en-US" dirty="0"/>
              <a:t>Executive Director = 6-year term, max 2 terms</a:t>
            </a:r>
          </a:p>
          <a:p>
            <a:r>
              <a:rPr lang="en-US" dirty="0"/>
              <a:t>2008: Gov. Rendell appointed Terry Mutchler, first ED</a:t>
            </a:r>
          </a:p>
          <a:p>
            <a:r>
              <a:rPr lang="en-US" dirty="0"/>
              <a:t>2014: Gov. Corbett didn’t make an appointment</a:t>
            </a:r>
          </a:p>
          <a:p>
            <a:r>
              <a:rPr lang="en-US" dirty="0"/>
              <a:t>Jan. 2015: Gov. Corbett appointed Erik Arneson</a:t>
            </a:r>
          </a:p>
          <a:p>
            <a:r>
              <a:rPr lang="en-US" dirty="0"/>
              <a:t>Jan. 2015: Gov. Wolf sworn in, fired Erik Arneson</a:t>
            </a:r>
          </a:p>
          <a:p>
            <a:r>
              <a:rPr lang="en-US" i="1" dirty="0"/>
              <a:t>Arneson v. Wolf </a:t>
            </a:r>
            <a:r>
              <a:rPr lang="en-US" dirty="0"/>
              <a:t>went to PA Supreme Court</a:t>
            </a:r>
          </a:p>
          <a:p>
            <a:r>
              <a:rPr lang="en-US" dirty="0"/>
              <a:t>Court held that Executive Director can only be fired “for cause”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state &amp; local government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public</a:t>
            </a:r>
          </a:p>
          <a:p>
            <a:r>
              <a:rPr lang="en-US" dirty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Which of These are Records?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Which of these do you think are “records” under the RTKL?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 agency’s budget for FY 2018-19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Inappropriate emails sent to a co-worker on gov’t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Video recording of a city council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Police detective’s interview notes</a:t>
            </a:r>
            <a:endParaRPr lang="en-US" i="1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Database of lead tests done by city w/ home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3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Which of These are Records?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Which of these do you think are “records” under the RTKL?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An agency’s budget for FY 2018-19</a:t>
            </a:r>
          </a:p>
          <a:p>
            <a:pPr marL="514350" indent="-514350">
              <a:buFont typeface="+mj-lt"/>
              <a:buAutoNum type="arabicPeriod"/>
            </a:pPr>
            <a:r>
              <a:rPr lang="en-US" strike="sngStrike" dirty="0">
                <a:solidFill>
                  <a:srgbClr val="FF0000"/>
                </a:solidFill>
              </a:rPr>
              <a:t>Inappropriate emails sent to a co-worker on gov’t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Video recording of a city council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Police detective’s interview notes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Database of lead tests done by city w/ addresses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dirty="0"/>
              <a:t>OOR ordered “100 block of Pine St.” rather than specific addresses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dirty="0"/>
              <a:t>Currently pending in Allegheny County Court of Common Pleas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a Record?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records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accounts)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Practical issues re: accessing personal devices &amp; email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Best practice: Agency business done on agency devices &amp; email</a:t>
            </a:r>
          </a:p>
          <a:p>
            <a:r>
              <a:rPr lang="en-US" dirty="0"/>
              <a:t>Bottom line: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Submit requests to the agency that has the record</a:t>
            </a:r>
            <a:br>
              <a:rPr lang="en-US" dirty="0"/>
            </a:br>
            <a:r>
              <a:rPr lang="en-US" dirty="0"/>
              <a:t>(generally not the OOR)</a:t>
            </a:r>
          </a:p>
          <a:p>
            <a:r>
              <a:rPr lang="en-US" dirty="0"/>
              <a:t>Address requests to Agency Open Records Officer (AORO)</a:t>
            </a:r>
          </a:p>
          <a:p>
            <a:r>
              <a:rPr lang="en-US" dirty="0"/>
              <a:t>AORO database available on OOR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2C6CE-8B3B-474B-8357-03A60A75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More About Agency AOROs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Many agencies, but not all, have a single AORO</a:t>
            </a:r>
          </a:p>
          <a:p>
            <a:r>
              <a:rPr lang="en-US" dirty="0"/>
              <a:t>Some agencies have separate AOROs by bureau, dep’t, etc.</a:t>
            </a:r>
          </a:p>
          <a:p>
            <a:r>
              <a:rPr lang="en-US" dirty="0"/>
              <a:t>Commonwealth agencies: DEP, DCNR, DOC, DCED, etc.</a:t>
            </a:r>
          </a:p>
          <a:p>
            <a:r>
              <a:rPr lang="en-US" dirty="0"/>
              <a:t>Philadelphia has a </a:t>
            </a:r>
            <a:r>
              <a:rPr lang="en-US" dirty="0">
                <a:hlinkClick r:id="rId2"/>
              </a:rPr>
              <a:t>Right-to-Know Law policy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Approximately 40 AOROs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Very important to send request to the right AORO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not sure, say so: “If this request is misdirected, please let me know as soon as possible so that I can withdrawn this request and direct it to the proper AORO.”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4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Basic steps include:</a:t>
            </a:r>
          </a:p>
          <a:p>
            <a:r>
              <a:rPr lang="en-US" dirty="0"/>
              <a:t>Use the appropriate form to request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may have their own form, but must accept OOR’s Standard RTK Request Form</a:t>
            </a:r>
          </a:p>
          <a:p>
            <a:r>
              <a:rPr lang="en-US" dirty="0"/>
              <a:t>Be </a:t>
            </a:r>
            <a:r>
              <a:rPr lang="en-US" b="1" u="sng" dirty="0">
                <a:solidFill>
                  <a:srgbClr val="FF0000"/>
                </a:solidFill>
              </a:rPr>
              <a:t>specific</a:t>
            </a:r>
            <a:r>
              <a:rPr lang="en-US" dirty="0"/>
              <a:t> when describing records: subject matter, date range, type of record, etc.</a:t>
            </a:r>
          </a:p>
          <a:p>
            <a:r>
              <a:rPr lang="en-US" dirty="0"/>
              <a:t>Requests can be emailed, mailed, faxed, or hand delivered</a:t>
            </a:r>
          </a:p>
          <a:p>
            <a:r>
              <a:rPr lang="en-US" dirty="0"/>
              <a:t>Make a note of request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8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 RTK Request Form, part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44E1AC-4EEE-43B9-9646-C3363BA7D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87" y="2362200"/>
            <a:ext cx="7058025" cy="35337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0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 RTK Request Form, part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EB265E-4014-4C1B-8A34-7F6A47882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612" y="2438400"/>
            <a:ext cx="6962775" cy="36385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6506F-5129-49B3-8891-2B294ECA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4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1. Seek Records, Don’t Ask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Requests should seek access to records, not ask questions</a:t>
            </a:r>
          </a:p>
          <a:p>
            <a:r>
              <a:rPr lang="en-US" dirty="0"/>
              <a:t>Why did the Chairman vote yes?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 meeting minutes &amp; audio recording of meeting</a:t>
            </a:r>
          </a:p>
          <a:p>
            <a:r>
              <a:rPr lang="en-US" dirty="0"/>
              <a:t>Why did </a:t>
            </a:r>
            <a:r>
              <a:rPr lang="en-US" dirty="0" err="1"/>
              <a:t>Pileggi</a:t>
            </a:r>
            <a:r>
              <a:rPr lang="en-US" dirty="0"/>
              <a:t> Lumber get this contract?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 copies of submitted bids &amp; council emails re: </a:t>
            </a:r>
            <a:r>
              <a:rPr lang="en-US" dirty="0" err="1"/>
              <a:t>Pileggi</a:t>
            </a:r>
            <a:r>
              <a:rPr lang="en-US" dirty="0"/>
              <a:t> Lumber</a:t>
            </a:r>
          </a:p>
          <a:p>
            <a:r>
              <a:rPr lang="en-US" dirty="0"/>
              <a:t>How many times was Pine Street plowed in January?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 plowing schedule &amp; records of any modifications</a:t>
            </a:r>
          </a:p>
          <a:p>
            <a:r>
              <a:rPr lang="en-US" dirty="0"/>
              <a:t>Agencies may deny requests which ask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2B7E3-D38C-4F90-BED6-6584B786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2. Be Specific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Specificity is determined on a case-by-case basis</a:t>
            </a:r>
          </a:p>
          <a:p>
            <a:r>
              <a:rPr lang="en-US" dirty="0"/>
              <a:t>Primary goal is to enable agency to know what to look for</a:t>
            </a:r>
          </a:p>
          <a:p>
            <a:r>
              <a:rPr lang="en-US" dirty="0"/>
              <a:t>Vast “fishing expeditions” are not permitted (hook vs. net)</a:t>
            </a:r>
          </a:p>
          <a:p>
            <a:r>
              <a:rPr lang="en-US" dirty="0"/>
              <a:t>Phrases like “any and all” &amp; “but not limited to” raise questions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“Any and all documents, including but not limited to emails, memos, and spreadsheets, regarding the 2018 Pine Street Bridge Project”</a:t>
            </a:r>
          </a:p>
          <a:p>
            <a:r>
              <a:rPr lang="en-US" dirty="0"/>
              <a:t>Poor storage &amp; organization of an agency’s records is not held against the requester (</a:t>
            </a:r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07353-BFB7-447E-B88C-9ABD07074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More About Specificity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/>
              <a:t>Specificity is a 3-part test: </a:t>
            </a:r>
            <a:r>
              <a:rPr lang="en-US" b="1" i="1" u="sng" dirty="0"/>
              <a:t>Pa. Dep’t of Educ. v. Post-Gazette</a:t>
            </a:r>
            <a:endParaRPr lang="en-US" b="1" u="sng" dirty="0"/>
          </a:p>
          <a:p>
            <a:r>
              <a:rPr lang="en-US" dirty="0"/>
              <a:t>Subject Matter: “Must identify the ‘transaction or activity’ of the agency for which the record is sought”</a:t>
            </a:r>
          </a:p>
          <a:p>
            <a:r>
              <a:rPr lang="en-US" dirty="0"/>
              <a:t>Scope: “Must identify a discrete group of documents (e.g., type or recipient)”</a:t>
            </a:r>
          </a:p>
          <a:p>
            <a:r>
              <a:rPr lang="en-US" dirty="0"/>
              <a:t>Timeframe: “Should identify a finite period of time for which the records are sought”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most fluid factor – failure to identify a finite timeframe will not automatically render a sufficiently specific request overbroad &amp; a short timeframe will not transform an overbroad request into a specific 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AE77A-7223-4283-9B16-57874C2E4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Pa. Dep’t of Educ. v. Pittsburgh Post-Gazette</a:t>
            </a:r>
            <a:r>
              <a:rPr lang="en-US" dirty="0"/>
              <a:t>: A request seeking “</a:t>
            </a:r>
            <a:r>
              <a:rPr lang="en-US" b="1" dirty="0">
                <a:solidFill>
                  <a:srgbClr val="FF0000"/>
                </a:solidFill>
              </a:rPr>
              <a:t>all of the emails </a:t>
            </a:r>
            <a:r>
              <a:rPr lang="en-US" dirty="0"/>
              <a:t>of Acting Secretary of Education Carolyn Dumaresq as they pertain to </a:t>
            </a:r>
            <a:r>
              <a:rPr lang="en-US" b="1" dirty="0">
                <a:solidFill>
                  <a:srgbClr val="FF0000"/>
                </a:solidFill>
              </a:rPr>
              <a:t>the performance of her duties </a:t>
            </a:r>
            <a:r>
              <a:rPr lang="en-US" dirty="0"/>
              <a:t>as Acting Secretary since she was appointed on Aug. 25, 2013 to date [Aug. 5, 2014]” was </a:t>
            </a:r>
            <a:r>
              <a:rPr lang="en-US" b="1" u="sng" dirty="0"/>
              <a:t>insufficiently specific</a:t>
            </a:r>
            <a:r>
              <a:rPr lang="en-US" b="1" dirty="0"/>
              <a:t> </a:t>
            </a:r>
            <a:r>
              <a:rPr lang="en-US" dirty="0"/>
              <a:t>because “it is, by virtue of the Secretary’s position, a request for emails about all of the agency’s activity over nearly a one-year period. In other words, it is a fishing expedition”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EA80-D598-4E5B-9601-B4C081C3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 A request for 4 years of Section 208 determination letters was </a:t>
            </a:r>
            <a:r>
              <a:rPr lang="en-US" b="1" u="sng" dirty="0"/>
              <a:t>sufficiently specific</a:t>
            </a:r>
            <a:r>
              <a:rPr lang="en-US" b="1" dirty="0"/>
              <a:t> </a:t>
            </a:r>
            <a:r>
              <a:rPr lang="en-US" dirty="0"/>
              <a:t>because the subject matter was extremely specific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 A request for “all records” documenting inmate injuries or death for five years was </a:t>
            </a:r>
            <a:r>
              <a:rPr lang="en-US" b="1" u="sng" dirty="0"/>
              <a:t>sufficiently specific</a:t>
            </a:r>
            <a:r>
              <a:rPr lang="en-US" b="1" dirty="0"/>
              <a:t> </a:t>
            </a:r>
            <a:r>
              <a:rPr lang="en-US" dirty="0"/>
              <a:t>because the request had clear parameters even though a large number of records were implicated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BE44A-A8F1-4A13-873B-94C4D6C5C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3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Office of the Governor v. </a:t>
            </a:r>
            <a:r>
              <a:rPr lang="en-US" i="1" dirty="0" err="1"/>
              <a:t>Engelkemier</a:t>
            </a:r>
            <a:r>
              <a:rPr lang="en-US" dirty="0"/>
              <a:t>: Request for all emails from Chief of Staff Katie McGinty from January 2015 to July 2015, with </a:t>
            </a:r>
            <a:r>
              <a:rPr lang="en-US" b="1" dirty="0">
                <a:solidFill>
                  <a:srgbClr val="FF0000"/>
                </a:solidFill>
              </a:rPr>
              <a:t>keywords</a:t>
            </a:r>
            <a:r>
              <a:rPr lang="en-US" dirty="0"/>
              <a:t>, was </a:t>
            </a:r>
            <a:r>
              <a:rPr lang="en-US" b="1" u="sng" dirty="0"/>
              <a:t>sufficiently specific</a:t>
            </a:r>
            <a:r>
              <a:rPr lang="en-US" dirty="0"/>
              <a:t> – but note discussion about Office waiving specificity argument earlier in the process and potential for “broad” keywords to be insufficiently specific</a:t>
            </a:r>
          </a:p>
          <a:p>
            <a:r>
              <a:rPr lang="en-US" dirty="0"/>
              <a:t>Keywords can be helpful, but use caution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1EBFD-9C38-4294-9FBF-645D42C9A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1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3. Think Twice Before Requesting a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Requesting a “list” can be problematic</a:t>
            </a:r>
          </a:p>
          <a:p>
            <a:r>
              <a:rPr lang="en-US" dirty="0"/>
              <a:t>If no actual list exists, agency not required to create 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“List of all lawsuits filed against the agency in 2017”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“List of all properties with zoning violations, 2015 to present”</a:t>
            </a:r>
          </a:p>
          <a:p>
            <a:r>
              <a:rPr lang="en-US" dirty="0"/>
              <a:t>Better to seek records containing the information you want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“Records showing captions of lawsuits filed against agency in 2017”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“Records showing zoning violations issued, 2015 to present”</a:t>
            </a:r>
          </a:p>
          <a:p>
            <a:r>
              <a:rPr lang="en-US" dirty="0"/>
              <a:t>Valid to add: “If info can be provided in a list, that’s preferred”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FE242-813E-4019-A90A-CEA6BFA6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9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 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4. Accessing Information in 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Information in databases subject to presumption of openness</a:t>
            </a:r>
          </a:p>
          <a:p>
            <a:r>
              <a:rPr lang="en-US" dirty="0"/>
              <a:t>Terminology is vital – try to use agency jargon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Create, export, compile, format, CSV, TXT, comma-delimited…</a:t>
            </a:r>
          </a:p>
          <a:p>
            <a:r>
              <a:rPr lang="en-US" dirty="0"/>
              <a:t>Database software used by the agency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possible, learn capabilities of program/database – ask if unsure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How do agency employees extract info from database</a:t>
            </a:r>
          </a:p>
          <a:p>
            <a:r>
              <a:rPr lang="en-US" dirty="0"/>
              <a:t>Where relevant, consider the use of suggested queries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Queries may be necessary for extracting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7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Databases: Commonwealth Court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Gingrich v. Pennsylvania Game Commission (2012)</a:t>
            </a:r>
          </a:p>
          <a:p>
            <a:r>
              <a:rPr lang="en-US" dirty="0"/>
              <a:t>“Requesters may provide suggestions or examples in order to better inform an agency about the information requested, and we have no desire to discourage that practice. … </a:t>
            </a:r>
            <a:r>
              <a:rPr lang="en-US" b="1" u="sng" dirty="0"/>
              <a:t>Providing data from an agency database </a:t>
            </a:r>
            <a:r>
              <a:rPr lang="en-US" b="1" u="sng" dirty="0">
                <a:solidFill>
                  <a:srgbClr val="FF0000"/>
                </a:solidFill>
              </a:rPr>
              <a:t>does not constitute creating a record</a:t>
            </a:r>
            <a:r>
              <a:rPr lang="en-US" dirty="0"/>
              <a:t>. … [I]</a:t>
            </a:r>
            <a:r>
              <a:rPr lang="en-US" dirty="0" err="1"/>
              <a:t>nformation</a:t>
            </a:r>
            <a:r>
              <a:rPr lang="en-US" dirty="0"/>
              <a:t> contained in a database must be accessible to requesters and provided in a format available to the agency.”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7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Databases: Commonwealth Court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Department of Environmental Protection v. Cole (2012)</a:t>
            </a:r>
          </a:p>
          <a:p>
            <a:r>
              <a:rPr lang="en-US" dirty="0"/>
              <a:t>Commonwealth Court: “[A]n agency can be required to draw information from a database, although the information must be drawn in formats available to the agency. In short, </a:t>
            </a:r>
            <a:r>
              <a:rPr lang="en-US" b="1" u="sng" dirty="0"/>
              <a:t>to the extent requested information exists in a database, </a:t>
            </a:r>
            <a:r>
              <a:rPr lang="en-US" b="1" u="sng" dirty="0">
                <a:solidFill>
                  <a:srgbClr val="FF0000"/>
                </a:solidFill>
              </a:rPr>
              <a:t>it must be provided</a:t>
            </a:r>
            <a:r>
              <a:rPr lang="en-US" dirty="0"/>
              <a:t> … To hold otherwise would encourage an agency to avoid disclosing public records by putting information into electronic databases.”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5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Databases: Additional Cases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Intersection of RTKL &amp; databases still being developed</a:t>
            </a:r>
          </a:p>
          <a:p>
            <a:r>
              <a:rPr lang="en-US" dirty="0"/>
              <a:t>Agency may be made to </a:t>
            </a:r>
            <a:r>
              <a:rPr lang="en-US" b="1" dirty="0"/>
              <a:t>prove query was properly structured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OOR 2017-1761</a:t>
            </a:r>
            <a:r>
              <a:rPr lang="en-US" dirty="0"/>
              <a:t>: Violent crime data from Pittsburgh</a:t>
            </a:r>
          </a:p>
          <a:p>
            <a:r>
              <a:rPr lang="en-US" dirty="0"/>
              <a:t>Don’t be </a:t>
            </a:r>
            <a:r>
              <a:rPr lang="en-US" b="1" dirty="0"/>
              <a:t>overly specific </a:t>
            </a:r>
            <a:r>
              <a:rPr lang="en-US" dirty="0"/>
              <a:t>&amp; hurt your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OOR 2016-2041: Sought TXT or CSV, records only exist in PDF</a:t>
            </a:r>
          </a:p>
          <a:p>
            <a:r>
              <a:rPr lang="en-US" dirty="0"/>
              <a:t>Law currently only specifies </a:t>
            </a:r>
            <a:r>
              <a:rPr lang="en-US" b="1" dirty="0"/>
              <a:t>electronic vs. hard copy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OOR 2017-0246: Sought “comma- or tab-delimited,” provided in PDF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3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Speaking of Databases…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 useful resources:</a:t>
            </a:r>
          </a:p>
          <a:p>
            <a:r>
              <a:rPr lang="en-US" dirty="0"/>
              <a:t>Online Contract Database, </a:t>
            </a:r>
            <a:r>
              <a:rPr lang="en-US" dirty="0">
                <a:hlinkClick r:id="rId2"/>
              </a:rPr>
              <a:t>http://contracts.patreasury.gov/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contracts of $5,000 or more</a:t>
            </a:r>
          </a:p>
          <a:p>
            <a:r>
              <a:rPr lang="en-US" dirty="0" err="1"/>
              <a:t>PennWATCH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http://pennwatch.pa.gov/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employee salaries &amp; compensation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employee 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Basic state budget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Communicate with the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Good communication can </a:t>
            </a:r>
            <a:r>
              <a:rPr lang="en-US" b="1" u="sng" dirty="0">
                <a:solidFill>
                  <a:srgbClr val="FF0000"/>
                </a:solidFill>
              </a:rPr>
              <a:t>prevent &amp; solve many issues</a:t>
            </a:r>
          </a:p>
          <a:p>
            <a:r>
              <a:rPr lang="en-US" dirty="0"/>
              <a:t>Good practice to let agency know you’re willing to talk</a:t>
            </a:r>
          </a:p>
          <a:p>
            <a:r>
              <a:rPr lang="en-US" dirty="0"/>
              <a:t>Requesters often submit broad requests to ensure they get all the records they want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Understandable, but can be expensive &amp; frustrating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Requesters don’t want surprise bills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don’t want unnecessary work</a:t>
            </a:r>
          </a:p>
          <a:p>
            <a:r>
              <a:rPr lang="en-US" dirty="0"/>
              <a:t>Many agencies willing to discuss requests</a:t>
            </a:r>
          </a:p>
          <a:p>
            <a:r>
              <a:rPr lang="en-US" dirty="0"/>
              <a:t>If agreement reached on revised request, put it in writing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7643-DA23-4989-B080-AC9E5E35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4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Communicate with the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Reason for making RTKL request</a:t>
            </a:r>
          </a:p>
          <a:p>
            <a:r>
              <a:rPr lang="en-US" dirty="0"/>
              <a:t>Agency cannot require requester to provide reason for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They can ask, but requester can decline to answer</a:t>
            </a:r>
          </a:p>
          <a:p>
            <a:r>
              <a:rPr lang="en-US" dirty="0"/>
              <a:t>However, requester may sometimes want to provide info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help agency understand request &amp; speed response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help reduce number of valueless records received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reduce cost if hard copies must be made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FF52D-C226-44DE-BC21-B410DD4AF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Timeline of a RTKL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Every state &amp; local agency </a:t>
            </a:r>
            <a:r>
              <a:rPr lang="en-US" b="1" u="sng" dirty="0">
                <a:solidFill>
                  <a:srgbClr val="FF0000"/>
                </a:solidFill>
              </a:rPr>
              <a:t>must</a:t>
            </a:r>
            <a:r>
              <a:rPr lang="en-US" b="1" u="sng" dirty="0"/>
              <a:t> respond to RTK requests</a:t>
            </a:r>
          </a:p>
          <a:p>
            <a:r>
              <a:rPr lang="en-US" dirty="0"/>
              <a:t>Must respond in writing </a:t>
            </a:r>
            <a:r>
              <a:rPr lang="en-US" b="1" dirty="0"/>
              <a:t>within 5 (agency) business days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no response received, request is deemed denied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Allow additional 3 business days for postal mail before filing appeal</a:t>
            </a:r>
          </a:p>
          <a:p>
            <a:r>
              <a:rPr lang="en-US" dirty="0"/>
              <a:t>Agency can extend timeline by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Any other extension must be agreed to by requester &amp; </a:t>
            </a:r>
            <a:r>
              <a:rPr lang="en-US" b="1" u="sng" dirty="0">
                <a:solidFill>
                  <a:srgbClr val="FF0000"/>
                </a:solidFill>
              </a:rPr>
              <a:t>in writing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 cautious with “</a:t>
            </a:r>
            <a:r>
              <a:rPr lang="en-US" b="1" dirty="0">
                <a:solidFill>
                  <a:srgbClr val="FF0000"/>
                </a:solidFill>
              </a:rPr>
              <a:t>rolling production schedules</a:t>
            </a:r>
            <a:r>
              <a:rPr lang="en-US" dirty="0"/>
              <a:t>”</a:t>
            </a:r>
          </a:p>
          <a:p>
            <a:r>
              <a:rPr lang="en-US" dirty="0"/>
              <a:t>Response: grant, deny, or a mix of both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BB8A8-81ED-4DB3-BD0A-8AC439F5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Extensions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Agencies can invoke a 30-day extension</a:t>
            </a:r>
          </a:p>
          <a:p>
            <a:r>
              <a:rPr lang="en-US" dirty="0"/>
              <a:t>Within the initial 5-day window, an agency can invoke a </a:t>
            </a:r>
            <a:r>
              <a:rPr lang="en-US" b="1" dirty="0"/>
              <a:t>30 calendar day </a:t>
            </a:r>
            <a:r>
              <a:rPr lang="en-US" dirty="0"/>
              <a:t>extension for reasons listed in RTKL</a:t>
            </a:r>
          </a:p>
          <a:p>
            <a:r>
              <a:rPr lang="en-US" dirty="0"/>
              <a:t>If the agency does this, the requester must be notified </a:t>
            </a:r>
            <a:r>
              <a:rPr lang="en-US" b="1" dirty="0"/>
              <a:t>in writing</a:t>
            </a:r>
            <a:r>
              <a:rPr lang="en-US" dirty="0"/>
              <a:t>, with a reason and a date to expect a response</a:t>
            </a:r>
          </a:p>
          <a:p>
            <a:r>
              <a:rPr lang="en-US" b="1" dirty="0"/>
              <a:t>Track all </a:t>
            </a:r>
            <a:r>
              <a:rPr lang="en-US" b="1" u="sng" dirty="0">
                <a:solidFill>
                  <a:srgbClr val="FF0000"/>
                </a:solidFill>
              </a:rPr>
              <a:t>dates &amp; deadlines</a:t>
            </a:r>
            <a:r>
              <a:rPr lang="en-US" dirty="0"/>
              <a:t> in case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171F6-1081-442D-ABA9-AA3A7D72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6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Tracking Dates: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Merlin / Morning Call v. Easton Area SD (2008-1065)</a:t>
            </a:r>
          </a:p>
          <a:p>
            <a:r>
              <a:rPr lang="en-US" dirty="0"/>
              <a:t>March 23, 2018 – request made</a:t>
            </a:r>
          </a:p>
          <a:p>
            <a:r>
              <a:rPr lang="en-US" dirty="0"/>
              <a:t>March 29, 2018 – agency took 30-day extension (</a:t>
            </a:r>
            <a:r>
              <a:rPr lang="en-US" b="1" u="sng" dirty="0">
                <a:solidFill>
                  <a:srgbClr val="FF0000"/>
                </a:solidFill>
              </a:rPr>
              <a:t>to May 3</a:t>
            </a:r>
            <a:r>
              <a:rPr lang="en-US" dirty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School had multiple snow days during initial 5 business day window</a:t>
            </a:r>
          </a:p>
          <a:p>
            <a:r>
              <a:rPr lang="en-US" dirty="0"/>
              <a:t>May 17, 2018 – agency claimed another 30-day extension</a:t>
            </a:r>
          </a:p>
          <a:p>
            <a:r>
              <a:rPr lang="en-US" dirty="0"/>
              <a:t>June 1, 2018 – agency issued response (part grant, part denial)</a:t>
            </a:r>
          </a:p>
          <a:p>
            <a:r>
              <a:rPr lang="en-US" dirty="0"/>
              <a:t>June 12, 2018 – requester filed appeal with OOR</a:t>
            </a:r>
          </a:p>
          <a:p>
            <a:r>
              <a:rPr lang="en-US" dirty="0"/>
              <a:t>OOR has no choice but to dismiss case as untimely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D848C-2957-4CBB-99D0-C9787D864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48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Costs &amp;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$0.25/page for hard copies (8.5 x 11, </a:t>
            </a:r>
            <a:r>
              <a:rPr lang="en-US" dirty="0" err="1"/>
              <a:t>b&amp;w</a:t>
            </a:r>
            <a:r>
              <a:rPr lang="en-US" dirty="0"/>
              <a:t>)</a:t>
            </a:r>
          </a:p>
          <a:p>
            <a:r>
              <a:rPr lang="en-US" dirty="0"/>
              <a:t>Requesters can photograph records</a:t>
            </a:r>
          </a:p>
          <a:p>
            <a:r>
              <a:rPr lang="en-US" dirty="0"/>
              <a:t>Agencies required to provide records in medium requested (electronic vs. hard copy), do not have to create a record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1BE91-53A0-411C-9A52-9A4253B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Denials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If an agency denies a request, it must:</a:t>
            </a:r>
          </a:p>
          <a:p>
            <a:r>
              <a:rPr lang="en-US" dirty="0"/>
              <a:t>Provide the denial in writing</a:t>
            </a:r>
          </a:p>
          <a:p>
            <a:r>
              <a:rPr lang="en-US" dirty="0"/>
              <a:t>Explain what records are being withheld</a:t>
            </a:r>
          </a:p>
          <a:p>
            <a:r>
              <a:rPr lang="en-US" dirty="0"/>
              <a:t>Explain why records are being withheld</a:t>
            </a:r>
          </a:p>
          <a:p>
            <a:r>
              <a:rPr lang="en-US" dirty="0"/>
              <a:t>Explain how to appeal the denial</a:t>
            </a:r>
          </a:p>
          <a:p>
            <a:r>
              <a:rPr lang="en-US" dirty="0"/>
              <a:t>Failure to respond by statutory deadline (or agreed-to extension) is a “</a:t>
            </a:r>
            <a:r>
              <a:rPr lang="en-US" b="1" dirty="0">
                <a:solidFill>
                  <a:srgbClr val="FF0000"/>
                </a:solidFill>
              </a:rPr>
              <a:t>deemed denial</a:t>
            </a:r>
            <a:r>
              <a:rPr lang="en-US" dirty="0"/>
              <a:t>” &amp; </a:t>
            </a:r>
            <a:r>
              <a:rPr lang="en-US" b="1" dirty="0">
                <a:solidFill>
                  <a:srgbClr val="FF0000"/>
                </a:solidFill>
              </a:rPr>
              <a:t>can be appealed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ECF1-CD61-47FC-829F-7E1709F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7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Most denials can be appealed to the OOR</a:t>
            </a:r>
          </a:p>
          <a:p>
            <a:r>
              <a:rPr lang="en-US" dirty="0"/>
              <a:t>If request is denied, appeal can be filed within 15 business days</a:t>
            </a:r>
          </a:p>
          <a:p>
            <a:r>
              <a:rPr lang="en-US" dirty="0"/>
              <a:t>Most appeals filed with the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Attorney General, Auditor General, Treasurer, General Assembly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Courts (requests &amp; appeals governed by Rule 509)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Denials from </a:t>
            </a:r>
            <a:r>
              <a:rPr lang="en-US" b="1" dirty="0">
                <a:solidFill>
                  <a:srgbClr val="FF0000"/>
                </a:solidFill>
              </a:rPr>
              <a:t>local</a:t>
            </a:r>
            <a:r>
              <a:rPr lang="en-US" dirty="0"/>
              <a:t> agencies based on </a:t>
            </a:r>
            <a:r>
              <a:rPr lang="en-US" b="1" dirty="0">
                <a:solidFill>
                  <a:srgbClr val="FF0000"/>
                </a:solidFill>
              </a:rPr>
              <a:t>criminal investigatory records </a:t>
            </a:r>
            <a:r>
              <a:rPr lang="en-US" dirty="0"/>
              <a:t>appealed to county DA (but PSP denials appealed to OOR)</a:t>
            </a:r>
          </a:p>
          <a:p>
            <a:r>
              <a:rPr lang="en-US" dirty="0"/>
              <a:t>Can also appeal redactions (which are denials) &amp; fees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13857-D1E4-4DC7-80BE-0B636285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Criminal Investigative Records of a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latin typeface="Arial Black" panose="020B0A04020102020204" pitchFamily="34" charset="0"/>
              </a:rPr>
              <a:t>Local Law Enforcement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Section 503(d)(2):</a:t>
            </a:r>
          </a:p>
          <a:p>
            <a:r>
              <a:rPr lang="en-US" dirty="0"/>
              <a:t>“The district attorney of a county shall designate one or more appeals officers to hear appeals … relating to access to criminal investigative records in possession of a local agency of that county”</a:t>
            </a:r>
          </a:p>
          <a:p>
            <a:r>
              <a:rPr lang="en-US" dirty="0"/>
              <a:t>OOR transfers such cases to the DA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file concurrent appeals, esp. if multiple issues involved</a:t>
            </a:r>
          </a:p>
          <a:p>
            <a:r>
              <a:rPr lang="en-US" dirty="0"/>
              <a:t>OOR hears cases involving PSP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D269D-6CA7-40F0-96D7-1F0C40E7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2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Appeal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appeal process designed to be simple</a:t>
            </a:r>
          </a:p>
          <a:p>
            <a:r>
              <a:rPr lang="en-US" dirty="0"/>
              <a:t>File appeals using online form at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About 10 to 15 minutes to fill out</a:t>
            </a:r>
          </a:p>
          <a:p>
            <a:r>
              <a:rPr lang="en-US" dirty="0"/>
              <a:t>No lawyer necessary</a:t>
            </a:r>
          </a:p>
          <a:p>
            <a:r>
              <a:rPr lang="en-US" dirty="0"/>
              <a:t>OOR assigns Appeals Officer to oversee case</a:t>
            </a:r>
          </a:p>
          <a:p>
            <a:r>
              <a:rPr lang="en-US" dirty="0"/>
              <a:t>Both sides can present evidence &amp; argument</a:t>
            </a:r>
          </a:p>
          <a:p>
            <a:r>
              <a:rPr lang="en-US" dirty="0"/>
              <a:t>OOR has </a:t>
            </a:r>
            <a:r>
              <a:rPr lang="en-US" b="1" dirty="0">
                <a:solidFill>
                  <a:srgbClr val="FF0000"/>
                </a:solidFill>
              </a:rPr>
              <a:t>30 days </a:t>
            </a:r>
            <a:r>
              <a:rPr lang="en-US" dirty="0"/>
              <a:t>to issue Final Determination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657F0-C5C2-4D84-871D-275D0721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– Online Appeal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05F43B-5AD7-48DE-BCFE-0AD1D4200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806" y="1447800"/>
            <a:ext cx="8434387" cy="502239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E01E1C-DDED-4CA7-B190-016942BD2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– Online Appeal Form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B42458-904D-4FBB-A9F5-5ACB254B1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1524000"/>
            <a:ext cx="9810750" cy="512204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09D3F-2CCB-4D93-BBC5-DA0D7D1EF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34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– Online Appeal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8F4191-8EF9-4A1C-93A4-E43CF95DF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1676400"/>
            <a:ext cx="9210675" cy="370522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E6422-9979-46DB-A096-922A3AE34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3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Consider Requesting Mediation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206503-BC96-45D9-B1B0-275DBD0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74837"/>
            <a:ext cx="10972800" cy="4525963"/>
          </a:xfrm>
        </p:spPr>
        <p:txBody>
          <a:bodyPr>
            <a:normAutofit/>
          </a:bodyPr>
          <a:lstStyle/>
          <a:p>
            <a:r>
              <a:rPr lang="en-US" dirty="0"/>
              <a:t>RTKL authorizes OOR to establish </a:t>
            </a:r>
            <a:r>
              <a:rPr lang="en-US" b="1" dirty="0">
                <a:solidFill>
                  <a:srgbClr val="FF0000"/>
                </a:solidFill>
              </a:rPr>
              <a:t>informal mediation program</a:t>
            </a:r>
          </a:p>
          <a:p>
            <a:r>
              <a:rPr lang="en-US" dirty="0"/>
              <a:t>Goal: Mutually agreeable settlement</a:t>
            </a:r>
          </a:p>
          <a:p>
            <a:r>
              <a:rPr lang="en-US" dirty="0"/>
              <a:t>Voluntary &amp; confidential</a:t>
            </a:r>
          </a:p>
          <a:p>
            <a:r>
              <a:rPr lang="en-US" dirty="0"/>
              <a:t>Either side can end mediation at any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mediation ends, case moves to normal appeal process (new AO)</a:t>
            </a:r>
          </a:p>
          <a:p>
            <a:r>
              <a:rPr lang="en-US" dirty="0"/>
              <a:t>OOR has </a:t>
            </a:r>
            <a:r>
              <a:rPr lang="en-US"/>
              <a:t>trained mediators</a:t>
            </a:r>
          </a:p>
          <a:p>
            <a:r>
              <a:rPr lang="en-US" dirty="0"/>
              <a:t>Can save time &amp; expense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B9404-4A7C-47AC-AADC-F1C5D7D6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8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Police Recordings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does not apply to police recordings</a:t>
            </a:r>
          </a:p>
          <a:p>
            <a:r>
              <a:rPr lang="en-US" dirty="0"/>
              <a:t>Act 22 of 2017 covers </a:t>
            </a:r>
            <a:r>
              <a:rPr lang="en-US" b="1" dirty="0">
                <a:solidFill>
                  <a:srgbClr val="FF0000"/>
                </a:solidFill>
              </a:rPr>
              <a:t>police video &amp; audio recordings</a:t>
            </a:r>
          </a:p>
          <a:p>
            <a:r>
              <a:rPr lang="en-US" dirty="0"/>
              <a:t>Agency has 30 days to respond, may deny for various reasons</a:t>
            </a:r>
          </a:p>
          <a:p>
            <a:r>
              <a:rPr lang="en-US" dirty="0"/>
              <a:t>Denials may be appealed within 30 days to court; $125 fee</a:t>
            </a:r>
          </a:p>
          <a:p>
            <a:r>
              <a:rPr lang="en-US" dirty="0"/>
              <a:t>Law enforcement agencies &amp; DAs have fairly broad discretion to release a recording (with or without a written request).</a:t>
            </a:r>
          </a:p>
          <a:p>
            <a:r>
              <a:rPr lang="en-US" dirty="0"/>
              <a:t>More </a:t>
            </a:r>
            <a:r>
              <a:rPr lang="en-US" dirty="0">
                <a:hlinkClick r:id="rId2"/>
              </a:rPr>
              <a:t>info on OOR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Office of Open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Created by RTKL: Independent &amp; quasi-judicial</a:t>
            </a:r>
          </a:p>
          <a:p>
            <a:r>
              <a:rPr lang="en-US" dirty="0"/>
              <a:t>Decide appeals filed by people denied access to records (approx. 2,400 per year)</a:t>
            </a:r>
          </a:p>
          <a:p>
            <a:r>
              <a:rPr lang="en-US" dirty="0"/>
              <a:t>Provide RTKL &amp; Sunshine Act training</a:t>
            </a:r>
          </a:p>
          <a:p>
            <a:r>
              <a:rPr lang="en-US" b="1" dirty="0"/>
              <a:t>18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12 Attorneys (incl. 10 Appeals Officers)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3 Administrative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B010E-2FBB-4FE8-91AF-3056A5E6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5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Caseload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Thousands of RTK appeals filed every year</a:t>
            </a:r>
          </a:p>
          <a:p>
            <a:r>
              <a:rPr lang="en-US" dirty="0"/>
              <a:t>In 2017, OOR heard </a:t>
            </a:r>
            <a:r>
              <a:rPr lang="en-US" b="1" dirty="0">
                <a:solidFill>
                  <a:srgbClr val="FF0000"/>
                </a:solidFill>
              </a:rPr>
              <a:t>2,434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That’s total appeals, not total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No central database of # of requests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LBFC Study estimated 109,000 requests received by state &amp; local agencies, combined, in 2016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FA0CD-7E44-4455-8BC8-C23916CFB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Cost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Legislative Budget &amp; Finance Committee:</a:t>
            </a:r>
          </a:p>
          <a:p>
            <a:r>
              <a:rPr lang="en-US" dirty="0"/>
              <a:t>Study released in 2018 (data covering calendar year 2016)</a:t>
            </a:r>
          </a:p>
          <a:p>
            <a:r>
              <a:rPr lang="en-US" dirty="0"/>
              <a:t>54% of agencies reported </a:t>
            </a:r>
            <a:r>
              <a:rPr lang="en-US" b="1" dirty="0">
                <a:solidFill>
                  <a:srgbClr val="FF0000"/>
                </a:solidFill>
              </a:rPr>
              <a:t>$500 or less annual cost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92% of agencies reported $10,000 or less</a:t>
            </a:r>
          </a:p>
          <a:p>
            <a:r>
              <a:rPr lang="en-US" dirty="0"/>
              <a:t>Total cost (all agencies, 2016) ~ $5.7 million to $9.7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Median cost = $500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&gt; 6,000 agencies, so avg. cost = $950 to $1,617 per agency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C6F19-E43F-479C-90B6-48A162AA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Potential Amendments to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SB 465 &amp; SB 466 (Blake), also numerous other bills</a:t>
            </a:r>
          </a:p>
          <a:p>
            <a:r>
              <a:rPr lang="en-US" dirty="0"/>
              <a:t>Many potential amendments generally agreed to</a:t>
            </a:r>
          </a:p>
          <a:p>
            <a:r>
              <a:rPr lang="en-US" dirty="0"/>
              <a:t>Inmate requests limited to certain categories of records</a:t>
            </a:r>
          </a:p>
          <a:p>
            <a:r>
              <a:rPr lang="en-US" dirty="0"/>
              <a:t>New fees for commercial requests (excludes media)</a:t>
            </a:r>
          </a:p>
          <a:p>
            <a:r>
              <a:rPr lang="en-US" dirty="0"/>
              <a:t>Campus police department = local agency</a:t>
            </a:r>
          </a:p>
          <a:p>
            <a:r>
              <a:rPr lang="en-US" dirty="0"/>
              <a:t>708(b)(17) does not apply to final safety inspections</a:t>
            </a:r>
          </a:p>
          <a:p>
            <a:r>
              <a:rPr lang="en-US" dirty="0"/>
              <a:t>Require preservation of records after a request</a:t>
            </a:r>
          </a:p>
          <a:p>
            <a:r>
              <a:rPr lang="en-US" dirty="0"/>
              <a:t>Courts can fine agencies $500/day for ignoring an OOR order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F804D-1A5E-425F-8CFF-A9856045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https://openrecords.pa.gov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https://openrecordspa.wordpress.com/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4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@</a:t>
            </a:r>
            <a:r>
              <a:rPr lang="en-US" dirty="0" err="1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@</a:t>
            </a:r>
            <a:r>
              <a:rPr lang="en-US" dirty="0" err="1"/>
              <a:t>ErikOpenRecords</a:t>
            </a:r>
            <a:endParaRPr lang="en-US" dirty="0"/>
          </a:p>
          <a:p>
            <a:r>
              <a:rPr lang="en-US" dirty="0"/>
              <a:t>YouTube Channel</a:t>
            </a:r>
          </a:p>
          <a:p>
            <a:r>
              <a:rPr lang="en-US" dirty="0"/>
              <a:t>Open Records in PA Podcast: Apple Podcasts, </a:t>
            </a:r>
            <a:r>
              <a:rPr lang="en-US" dirty="0" err="1"/>
              <a:t>Stitcher</a:t>
            </a:r>
            <a:r>
              <a:rPr lang="en-US" dirty="0"/>
              <a:t>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9C272-0310-451D-AB4D-C1B25060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9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3631</TotalTime>
  <Words>2964</Words>
  <Application>Microsoft Office PowerPoint</Application>
  <PresentationFormat>Widescreen</PresentationFormat>
  <Paragraphs>342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Arial Black</vt:lpstr>
      <vt:lpstr>Calibri</vt:lpstr>
      <vt:lpstr>Wingdings</vt:lpstr>
      <vt:lpstr>Office Theme</vt:lpstr>
      <vt:lpstr>Dr. Logan Molyneux Temple University September 4, 2018</vt:lpstr>
      <vt:lpstr>PowerPoint Presentation</vt:lpstr>
      <vt:lpstr>A Brief History</vt:lpstr>
      <vt:lpstr>The Office of Open Records</vt:lpstr>
      <vt:lpstr>Right-to-Know Law Basics</vt:lpstr>
      <vt:lpstr>Which of These are Records?</vt:lpstr>
      <vt:lpstr>Which of These are Records?</vt:lpstr>
      <vt:lpstr>What is a Record?</vt:lpstr>
      <vt:lpstr>Records Take Many Shapes</vt:lpstr>
      <vt:lpstr>How to File a RTK Request</vt:lpstr>
      <vt:lpstr>More About Agency AOROs</vt:lpstr>
      <vt:lpstr>How to File a RTK Request</vt:lpstr>
      <vt:lpstr>How to File a RTK Request</vt:lpstr>
      <vt:lpstr>How to File a RTK Request</vt:lpstr>
      <vt:lpstr>Writing a Good RTK Request: 1. Seek Records, Don’t Ask Questions</vt:lpstr>
      <vt:lpstr>Writing a Good RTK Request: 2. Be Specific</vt:lpstr>
      <vt:lpstr>More About Specificity</vt:lpstr>
      <vt:lpstr>Specificity: Examples</vt:lpstr>
      <vt:lpstr>Specificity: Examples</vt:lpstr>
      <vt:lpstr>Specificity: Examples</vt:lpstr>
      <vt:lpstr>Writing a Good RTK Request: 3. Think Twice Before Requesting a List</vt:lpstr>
      <vt:lpstr>Writing a Good RTK Request:  4. Accessing Information in Databases</vt:lpstr>
      <vt:lpstr>Databases: Commonwealth Court</vt:lpstr>
      <vt:lpstr>Databases: Commonwealth Court</vt:lpstr>
      <vt:lpstr>Databases: Additional Cases</vt:lpstr>
      <vt:lpstr>Speaking of Databases…</vt:lpstr>
      <vt:lpstr>Tip: Communicate with the Agency</vt:lpstr>
      <vt:lpstr>Tip: Communicate with the Agency</vt:lpstr>
      <vt:lpstr>Timeline of a RTKL Response</vt:lpstr>
      <vt:lpstr>Agency Response: Extensions</vt:lpstr>
      <vt:lpstr>Tracking Dates: An Example</vt:lpstr>
      <vt:lpstr>Agency Response: Costs &amp; Format</vt:lpstr>
      <vt:lpstr>Agency Response: Denials</vt:lpstr>
      <vt:lpstr>Appealing a RTKL Denial</vt:lpstr>
      <vt:lpstr>Criminal Investigative Records of a Local Law Enforcement Agency</vt:lpstr>
      <vt:lpstr>How to Appeal a RTKL Denial</vt:lpstr>
      <vt:lpstr>OOR – Online Appeal Form</vt:lpstr>
      <vt:lpstr>OOR – Online Appeal Form</vt:lpstr>
      <vt:lpstr>OOR – Online Appeal Form</vt:lpstr>
      <vt:lpstr>Tip: Consider Requesting Mediation</vt:lpstr>
      <vt:lpstr>Requesting Police Recordings</vt:lpstr>
      <vt:lpstr>Office of Open Records</vt:lpstr>
      <vt:lpstr>OOR Caseload</vt:lpstr>
      <vt:lpstr>Cost of the RTKL</vt:lpstr>
      <vt:lpstr>Potential Amendments to the RTKL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158</cp:revision>
  <cp:lastPrinted>2018-08-30T16:33:45Z</cp:lastPrinted>
  <dcterms:created xsi:type="dcterms:W3CDTF">2015-06-09T13:12:04Z</dcterms:created>
  <dcterms:modified xsi:type="dcterms:W3CDTF">2018-08-30T19:27:11Z</dcterms:modified>
</cp:coreProperties>
</file>