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67"/>
  </p:notesMasterIdLst>
  <p:sldIdLst>
    <p:sldId id="410" r:id="rId3"/>
    <p:sldId id="411" r:id="rId4"/>
    <p:sldId id="413" r:id="rId5"/>
    <p:sldId id="414" r:id="rId6"/>
    <p:sldId id="415" r:id="rId7"/>
    <p:sldId id="416" r:id="rId8"/>
    <p:sldId id="424" r:id="rId9"/>
    <p:sldId id="300" r:id="rId10"/>
    <p:sldId id="339" r:id="rId11"/>
    <p:sldId id="390" r:id="rId12"/>
    <p:sldId id="391" r:id="rId13"/>
    <p:sldId id="392" r:id="rId14"/>
    <p:sldId id="347" r:id="rId15"/>
    <p:sldId id="349" r:id="rId16"/>
    <p:sldId id="351" r:id="rId17"/>
    <p:sldId id="353" r:id="rId18"/>
    <p:sldId id="393" r:id="rId19"/>
    <p:sldId id="394" r:id="rId20"/>
    <p:sldId id="359" r:id="rId21"/>
    <p:sldId id="395" r:id="rId22"/>
    <p:sldId id="396" r:id="rId23"/>
    <p:sldId id="365" r:id="rId24"/>
    <p:sldId id="367" r:id="rId25"/>
    <p:sldId id="369" r:id="rId26"/>
    <p:sldId id="425" r:id="rId27"/>
    <p:sldId id="333" r:id="rId28"/>
    <p:sldId id="335" r:id="rId29"/>
    <p:sldId id="337" r:id="rId30"/>
    <p:sldId id="371" r:id="rId31"/>
    <p:sldId id="373" r:id="rId32"/>
    <p:sldId id="375" r:id="rId33"/>
    <p:sldId id="377" r:id="rId34"/>
    <p:sldId id="379" r:id="rId35"/>
    <p:sldId id="381" r:id="rId36"/>
    <p:sldId id="383" r:id="rId37"/>
    <p:sldId id="302" r:id="rId38"/>
    <p:sldId id="426" r:id="rId39"/>
    <p:sldId id="427" r:id="rId40"/>
    <p:sldId id="418" r:id="rId41"/>
    <p:sldId id="419" r:id="rId42"/>
    <p:sldId id="421" r:id="rId43"/>
    <p:sldId id="422" r:id="rId44"/>
    <p:sldId id="322" r:id="rId45"/>
    <p:sldId id="386" r:id="rId46"/>
    <p:sldId id="398" r:id="rId47"/>
    <p:sldId id="401" r:id="rId48"/>
    <p:sldId id="400" r:id="rId49"/>
    <p:sldId id="402" r:id="rId50"/>
    <p:sldId id="403" r:id="rId51"/>
    <p:sldId id="399" r:id="rId52"/>
    <p:sldId id="428" r:id="rId53"/>
    <p:sldId id="387" r:id="rId54"/>
    <p:sldId id="388" r:id="rId55"/>
    <p:sldId id="389" r:id="rId56"/>
    <p:sldId id="406" r:id="rId57"/>
    <p:sldId id="409" r:id="rId58"/>
    <p:sldId id="408" r:id="rId59"/>
    <p:sldId id="405" r:id="rId60"/>
    <p:sldId id="323" r:id="rId61"/>
    <p:sldId id="325" r:id="rId62"/>
    <p:sldId id="327" r:id="rId63"/>
    <p:sldId id="329" r:id="rId64"/>
    <p:sldId id="331" r:id="rId65"/>
    <p:sldId id="407" r:id="rId6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09" autoAdjust="0"/>
    <p:restoredTop sz="94660"/>
  </p:normalViewPr>
  <p:slideViewPr>
    <p:cSldViewPr>
      <p:cViewPr varScale="1">
        <p:scale>
          <a:sx n="114" d="100"/>
          <a:sy n="114" d="100"/>
        </p:scale>
        <p:origin x="1332"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695A41-E4BD-41CE-87BF-A3A6EE80148E}" type="datetimeFigureOut">
              <a:rPr lang="en-US" smtClean="0"/>
              <a:t>10/31/2018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114562-6A33-46B3-B818-126D86B72263}" type="slidenum">
              <a:rPr lang="en-US" smtClean="0"/>
              <a:t>‹#›</a:t>
            </a:fld>
            <a:endParaRPr lang="en-US" dirty="0"/>
          </a:p>
        </p:txBody>
      </p:sp>
    </p:spTree>
    <p:extLst>
      <p:ext uri="{BB962C8B-B14F-4D97-AF65-F5344CB8AC3E}">
        <p14:creationId xmlns:p14="http://schemas.microsoft.com/office/powerpoint/2010/main" val="1916869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49486D-9363-49E6-BF19-37CB170AE2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Date Placeholder 1"/>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F5E65E-ED59-4104-9A9A-477C1ACD5BE5}" type="datetime1">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10/31/2018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688282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49486D-9363-49E6-BF19-37CB170AE2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Date Placeholder 1"/>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F5E65E-ED59-4104-9A9A-477C1ACD5BE5}" type="datetime1">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10/31/2018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17404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D8A783-ED89-40BB-8B05-C7ED8CAEB0F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80CAA0-FCB1-42E5-8E9B-D663C1DB8C6E}" type="datetime1">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10/31/2018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8999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49486D-9363-49E6-BF19-37CB170AE2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Date Placeholder 1"/>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F5E65E-ED59-4104-9A9A-477C1ACD5BE5}" type="datetime1">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10/31/2018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065486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49486D-9363-49E6-BF19-37CB170AE2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Date Placeholder 1"/>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F5E65E-ED59-4104-9A9A-477C1ACD5BE5}" type="datetime1">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10/31/2018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25811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180A21-CFFB-43A8-AEF3-F354244AE398}" type="datetime1">
              <a:rPr lang="en-US" smtClean="0"/>
              <a:t>10/31/2018</a:t>
            </a:fld>
            <a:endParaRPr lang="en-US" dirty="0"/>
          </a:p>
        </p:txBody>
      </p:sp>
      <p:sp>
        <p:nvSpPr>
          <p:cNvPr id="5" name="Footer Placeholder 4"/>
          <p:cNvSpPr>
            <a:spLocks noGrp="1"/>
          </p:cNvSpPr>
          <p:nvPr>
            <p:ph type="ftr" sz="quarter" idx="11"/>
          </p:nvPr>
        </p:nvSpPr>
        <p:spPr/>
        <p:txBody>
          <a:bodyPr/>
          <a:lstStyle/>
          <a:p>
            <a:r>
              <a:rPr lang="en-US" dirty="0"/>
              <a:t>Submit questions for panel discussion at openrecords@pa.gov</a:t>
            </a:r>
          </a:p>
        </p:txBody>
      </p:sp>
      <p:sp>
        <p:nvSpPr>
          <p:cNvPr id="6" name="Slide Number Placeholder 5"/>
          <p:cNvSpPr>
            <a:spLocks noGrp="1"/>
          </p:cNvSpPr>
          <p:nvPr>
            <p:ph type="sldNum" sz="quarter" idx="12"/>
          </p:nvPr>
        </p:nvSpPr>
        <p:spPr/>
        <p:txBody>
          <a:bodyPr/>
          <a:lstStyle/>
          <a:p>
            <a:fld id="{556DD6AA-E689-463F-A975-02F25735A162}" type="slidenum">
              <a:rPr lang="en-US" smtClean="0"/>
              <a:t>‹#›</a:t>
            </a:fld>
            <a:endParaRPr lang="en-US" dirty="0"/>
          </a:p>
        </p:txBody>
      </p:sp>
    </p:spTree>
    <p:extLst>
      <p:ext uri="{BB962C8B-B14F-4D97-AF65-F5344CB8AC3E}">
        <p14:creationId xmlns:p14="http://schemas.microsoft.com/office/powerpoint/2010/main" val="2216293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CB86B58-5FB7-40B3-9394-852ACADC8E11}" type="datetime1">
              <a:rPr lang="en-US" smtClean="0"/>
              <a:t>10/31/2018</a:t>
            </a:fld>
            <a:endParaRPr lang="en-US" dirty="0"/>
          </a:p>
        </p:txBody>
      </p:sp>
      <p:sp>
        <p:nvSpPr>
          <p:cNvPr id="5" name="Footer Placeholder 4"/>
          <p:cNvSpPr>
            <a:spLocks noGrp="1"/>
          </p:cNvSpPr>
          <p:nvPr>
            <p:ph type="ftr" sz="quarter" idx="11"/>
          </p:nvPr>
        </p:nvSpPr>
        <p:spPr/>
        <p:txBody>
          <a:bodyPr/>
          <a:lstStyle/>
          <a:p>
            <a:r>
              <a:rPr lang="en-US" dirty="0"/>
              <a:t>Submit questions for panel discussion at openrecords@pa.gov</a:t>
            </a:r>
          </a:p>
        </p:txBody>
      </p:sp>
      <p:sp>
        <p:nvSpPr>
          <p:cNvPr id="6" name="Slide Number Placeholder 5"/>
          <p:cNvSpPr>
            <a:spLocks noGrp="1"/>
          </p:cNvSpPr>
          <p:nvPr>
            <p:ph type="sldNum" sz="quarter" idx="12"/>
          </p:nvPr>
        </p:nvSpPr>
        <p:spPr/>
        <p:txBody>
          <a:bodyPr/>
          <a:lstStyle/>
          <a:p>
            <a:fld id="{556DD6AA-E689-463F-A975-02F25735A162}" type="slidenum">
              <a:rPr lang="en-US" smtClean="0"/>
              <a:t>‹#›</a:t>
            </a:fld>
            <a:endParaRPr lang="en-US" dirty="0"/>
          </a:p>
        </p:txBody>
      </p:sp>
    </p:spTree>
    <p:extLst>
      <p:ext uri="{BB962C8B-B14F-4D97-AF65-F5344CB8AC3E}">
        <p14:creationId xmlns:p14="http://schemas.microsoft.com/office/powerpoint/2010/main" val="1514179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E84F839-2B62-4EE9-A2AB-BC0C589AF663}" type="datetime1">
              <a:rPr lang="en-US" smtClean="0"/>
              <a:t>10/31/2018</a:t>
            </a:fld>
            <a:endParaRPr lang="en-US" dirty="0"/>
          </a:p>
        </p:txBody>
      </p:sp>
      <p:sp>
        <p:nvSpPr>
          <p:cNvPr id="5" name="Footer Placeholder 4"/>
          <p:cNvSpPr>
            <a:spLocks noGrp="1"/>
          </p:cNvSpPr>
          <p:nvPr>
            <p:ph type="ftr" sz="quarter" idx="11"/>
          </p:nvPr>
        </p:nvSpPr>
        <p:spPr/>
        <p:txBody>
          <a:bodyPr/>
          <a:lstStyle/>
          <a:p>
            <a:r>
              <a:rPr lang="en-US" dirty="0"/>
              <a:t>Submit questions for panel discussion at openrecords@pa.gov</a:t>
            </a:r>
          </a:p>
        </p:txBody>
      </p:sp>
      <p:sp>
        <p:nvSpPr>
          <p:cNvPr id="6" name="Slide Number Placeholder 5"/>
          <p:cNvSpPr>
            <a:spLocks noGrp="1"/>
          </p:cNvSpPr>
          <p:nvPr>
            <p:ph type="sldNum" sz="quarter" idx="12"/>
          </p:nvPr>
        </p:nvSpPr>
        <p:spPr/>
        <p:txBody>
          <a:bodyPr/>
          <a:lstStyle/>
          <a:p>
            <a:fld id="{556DD6AA-E689-463F-A975-02F25735A162}" type="slidenum">
              <a:rPr lang="en-US" smtClean="0"/>
              <a:t>‹#›</a:t>
            </a:fld>
            <a:endParaRPr lang="en-US" dirty="0"/>
          </a:p>
        </p:txBody>
      </p:sp>
    </p:spTree>
    <p:extLst>
      <p:ext uri="{BB962C8B-B14F-4D97-AF65-F5344CB8AC3E}">
        <p14:creationId xmlns:p14="http://schemas.microsoft.com/office/powerpoint/2010/main" val="816702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90A04A-AB10-40A3-9674-00D0C984FEF9}" type="datetime1">
              <a:rPr lang="en-US" smtClean="0"/>
              <a:t>10/31/2018</a:t>
            </a:fld>
            <a:endParaRPr lang="en-US" dirty="0"/>
          </a:p>
        </p:txBody>
      </p:sp>
      <p:sp>
        <p:nvSpPr>
          <p:cNvPr id="6" name="Footer Placeholder 5"/>
          <p:cNvSpPr>
            <a:spLocks noGrp="1"/>
          </p:cNvSpPr>
          <p:nvPr>
            <p:ph type="ftr" sz="quarter" idx="11"/>
          </p:nvPr>
        </p:nvSpPr>
        <p:spPr/>
        <p:txBody>
          <a:bodyPr/>
          <a:lstStyle/>
          <a:p>
            <a:r>
              <a:rPr lang="en-US" dirty="0"/>
              <a:t>Submit questions for panel discussion at openrecords@pa.gov</a:t>
            </a:r>
          </a:p>
        </p:txBody>
      </p:sp>
      <p:sp>
        <p:nvSpPr>
          <p:cNvPr id="7" name="Slide Number Placeholder 6"/>
          <p:cNvSpPr>
            <a:spLocks noGrp="1"/>
          </p:cNvSpPr>
          <p:nvPr>
            <p:ph type="sldNum" sz="quarter" idx="12"/>
          </p:nvPr>
        </p:nvSpPr>
        <p:spPr/>
        <p:txBody>
          <a:bodyPr/>
          <a:lstStyle/>
          <a:p>
            <a:fld id="{556DD6AA-E689-463F-A975-02F25735A162}" type="slidenum">
              <a:rPr lang="en-US" smtClean="0"/>
              <a:t>‹#›</a:t>
            </a:fld>
            <a:endParaRPr lang="en-US" dirty="0"/>
          </a:p>
        </p:txBody>
      </p:sp>
    </p:spTree>
    <p:extLst>
      <p:ext uri="{BB962C8B-B14F-4D97-AF65-F5344CB8AC3E}">
        <p14:creationId xmlns:p14="http://schemas.microsoft.com/office/powerpoint/2010/main" val="1554349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0F040F1-5212-4E2B-8D91-BE60A7B9273B}" type="datetime1">
              <a:rPr lang="en-US" smtClean="0"/>
              <a:t>10/31/2018</a:t>
            </a:fld>
            <a:endParaRPr lang="en-US" dirty="0"/>
          </a:p>
        </p:txBody>
      </p:sp>
      <p:sp>
        <p:nvSpPr>
          <p:cNvPr id="8" name="Footer Placeholder 7"/>
          <p:cNvSpPr>
            <a:spLocks noGrp="1"/>
          </p:cNvSpPr>
          <p:nvPr>
            <p:ph type="ftr" sz="quarter" idx="11"/>
          </p:nvPr>
        </p:nvSpPr>
        <p:spPr/>
        <p:txBody>
          <a:bodyPr/>
          <a:lstStyle/>
          <a:p>
            <a:r>
              <a:rPr lang="en-US" dirty="0"/>
              <a:t>Submit questions for panel discussion at openrecords@pa.gov</a:t>
            </a:r>
          </a:p>
        </p:txBody>
      </p:sp>
      <p:sp>
        <p:nvSpPr>
          <p:cNvPr id="9" name="Slide Number Placeholder 8"/>
          <p:cNvSpPr>
            <a:spLocks noGrp="1"/>
          </p:cNvSpPr>
          <p:nvPr>
            <p:ph type="sldNum" sz="quarter" idx="12"/>
          </p:nvPr>
        </p:nvSpPr>
        <p:spPr/>
        <p:txBody>
          <a:bodyPr/>
          <a:lstStyle/>
          <a:p>
            <a:fld id="{556DD6AA-E689-463F-A975-02F25735A162}" type="slidenum">
              <a:rPr lang="en-US" smtClean="0"/>
              <a:t>‹#›</a:t>
            </a:fld>
            <a:endParaRPr lang="en-US" dirty="0"/>
          </a:p>
        </p:txBody>
      </p:sp>
    </p:spTree>
    <p:extLst>
      <p:ext uri="{BB962C8B-B14F-4D97-AF65-F5344CB8AC3E}">
        <p14:creationId xmlns:p14="http://schemas.microsoft.com/office/powerpoint/2010/main" val="32019760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22FBA53-572F-4663-8CDF-E127FBB209E1}" type="datetime1">
              <a:rPr lang="en-US" smtClean="0"/>
              <a:t>10/31/2018</a:t>
            </a:fld>
            <a:endParaRPr lang="en-US" dirty="0"/>
          </a:p>
        </p:txBody>
      </p:sp>
      <p:sp>
        <p:nvSpPr>
          <p:cNvPr id="4" name="Footer Placeholder 3"/>
          <p:cNvSpPr>
            <a:spLocks noGrp="1"/>
          </p:cNvSpPr>
          <p:nvPr>
            <p:ph type="ftr" sz="quarter" idx="11"/>
          </p:nvPr>
        </p:nvSpPr>
        <p:spPr/>
        <p:txBody>
          <a:bodyPr/>
          <a:lstStyle/>
          <a:p>
            <a:r>
              <a:rPr lang="en-US" dirty="0"/>
              <a:t>Submit questions for panel discussion at openrecords@pa.gov</a:t>
            </a:r>
          </a:p>
        </p:txBody>
      </p:sp>
      <p:sp>
        <p:nvSpPr>
          <p:cNvPr id="5" name="Slide Number Placeholder 4"/>
          <p:cNvSpPr>
            <a:spLocks noGrp="1"/>
          </p:cNvSpPr>
          <p:nvPr>
            <p:ph type="sldNum" sz="quarter" idx="12"/>
          </p:nvPr>
        </p:nvSpPr>
        <p:spPr/>
        <p:txBody>
          <a:bodyPr/>
          <a:lstStyle/>
          <a:p>
            <a:fld id="{556DD6AA-E689-463F-A975-02F25735A162}" type="slidenum">
              <a:rPr lang="en-US" smtClean="0"/>
              <a:t>‹#›</a:t>
            </a:fld>
            <a:endParaRPr lang="en-US" dirty="0"/>
          </a:p>
        </p:txBody>
      </p:sp>
    </p:spTree>
    <p:extLst>
      <p:ext uri="{BB962C8B-B14F-4D97-AF65-F5344CB8AC3E}">
        <p14:creationId xmlns:p14="http://schemas.microsoft.com/office/powerpoint/2010/main" val="1559780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969CDB-A3D8-4128-902D-40E85BA3579E}" type="datetime1">
              <a:rPr lang="en-US" smtClean="0"/>
              <a:t>10/31/2018</a:t>
            </a:fld>
            <a:endParaRPr lang="en-US" dirty="0"/>
          </a:p>
        </p:txBody>
      </p:sp>
      <p:sp>
        <p:nvSpPr>
          <p:cNvPr id="3" name="Footer Placeholder 2"/>
          <p:cNvSpPr>
            <a:spLocks noGrp="1"/>
          </p:cNvSpPr>
          <p:nvPr>
            <p:ph type="ftr" sz="quarter" idx="11"/>
          </p:nvPr>
        </p:nvSpPr>
        <p:spPr/>
        <p:txBody>
          <a:bodyPr/>
          <a:lstStyle/>
          <a:p>
            <a:r>
              <a:rPr lang="en-US" dirty="0"/>
              <a:t>Submit questions for panel discussion at openrecords@pa.gov</a:t>
            </a:r>
          </a:p>
        </p:txBody>
      </p:sp>
      <p:sp>
        <p:nvSpPr>
          <p:cNvPr id="4" name="Slide Number Placeholder 3"/>
          <p:cNvSpPr>
            <a:spLocks noGrp="1"/>
          </p:cNvSpPr>
          <p:nvPr>
            <p:ph type="sldNum" sz="quarter" idx="12"/>
          </p:nvPr>
        </p:nvSpPr>
        <p:spPr/>
        <p:txBody>
          <a:bodyPr/>
          <a:lstStyle/>
          <a:p>
            <a:fld id="{556DD6AA-E689-463F-A975-02F25735A162}" type="slidenum">
              <a:rPr lang="en-US" smtClean="0"/>
              <a:t>‹#›</a:t>
            </a:fld>
            <a:endParaRPr lang="en-US" dirty="0"/>
          </a:p>
        </p:txBody>
      </p:sp>
    </p:spTree>
    <p:extLst>
      <p:ext uri="{BB962C8B-B14F-4D97-AF65-F5344CB8AC3E}">
        <p14:creationId xmlns:p14="http://schemas.microsoft.com/office/powerpoint/2010/main" val="7708250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7B5C989-535B-48DC-BD14-B841ECAF9CF3}" type="datetime1">
              <a:rPr lang="en-US" smtClean="0"/>
              <a:t>10/31/2018</a:t>
            </a:fld>
            <a:endParaRPr lang="en-US" dirty="0"/>
          </a:p>
        </p:txBody>
      </p:sp>
      <p:sp>
        <p:nvSpPr>
          <p:cNvPr id="6" name="Footer Placeholder 5"/>
          <p:cNvSpPr>
            <a:spLocks noGrp="1"/>
          </p:cNvSpPr>
          <p:nvPr>
            <p:ph type="ftr" sz="quarter" idx="11"/>
          </p:nvPr>
        </p:nvSpPr>
        <p:spPr/>
        <p:txBody>
          <a:bodyPr/>
          <a:lstStyle/>
          <a:p>
            <a:r>
              <a:rPr lang="en-US" dirty="0"/>
              <a:t>Submit questions for panel discussion at openrecords@pa.gov</a:t>
            </a:r>
          </a:p>
        </p:txBody>
      </p:sp>
      <p:sp>
        <p:nvSpPr>
          <p:cNvPr id="7" name="Slide Number Placeholder 6"/>
          <p:cNvSpPr>
            <a:spLocks noGrp="1"/>
          </p:cNvSpPr>
          <p:nvPr>
            <p:ph type="sldNum" sz="quarter" idx="12"/>
          </p:nvPr>
        </p:nvSpPr>
        <p:spPr/>
        <p:txBody>
          <a:bodyPr/>
          <a:lstStyle/>
          <a:p>
            <a:fld id="{556DD6AA-E689-463F-A975-02F25735A162}" type="slidenum">
              <a:rPr lang="en-US" smtClean="0"/>
              <a:t>‹#›</a:t>
            </a:fld>
            <a:endParaRPr lang="en-US" dirty="0"/>
          </a:p>
        </p:txBody>
      </p:sp>
    </p:spTree>
    <p:extLst>
      <p:ext uri="{BB962C8B-B14F-4D97-AF65-F5344CB8AC3E}">
        <p14:creationId xmlns:p14="http://schemas.microsoft.com/office/powerpoint/2010/main" val="2958258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19A4562-8F76-4CAA-B028-D544BE85FA2F}" type="datetime1">
              <a:rPr lang="en-US" smtClean="0"/>
              <a:t>10/31/2018</a:t>
            </a:fld>
            <a:endParaRPr lang="en-US" dirty="0"/>
          </a:p>
        </p:txBody>
      </p:sp>
      <p:sp>
        <p:nvSpPr>
          <p:cNvPr id="6" name="Footer Placeholder 5"/>
          <p:cNvSpPr>
            <a:spLocks noGrp="1"/>
          </p:cNvSpPr>
          <p:nvPr>
            <p:ph type="ftr" sz="quarter" idx="11"/>
          </p:nvPr>
        </p:nvSpPr>
        <p:spPr/>
        <p:txBody>
          <a:bodyPr/>
          <a:lstStyle/>
          <a:p>
            <a:r>
              <a:rPr lang="en-US" dirty="0"/>
              <a:t>Submit questions for panel discussion at openrecords@pa.gov</a:t>
            </a:r>
          </a:p>
        </p:txBody>
      </p:sp>
      <p:sp>
        <p:nvSpPr>
          <p:cNvPr id="7" name="Slide Number Placeholder 6"/>
          <p:cNvSpPr>
            <a:spLocks noGrp="1"/>
          </p:cNvSpPr>
          <p:nvPr>
            <p:ph type="sldNum" sz="quarter" idx="12"/>
          </p:nvPr>
        </p:nvSpPr>
        <p:spPr/>
        <p:txBody>
          <a:bodyPr/>
          <a:lstStyle/>
          <a:p>
            <a:fld id="{556DD6AA-E689-463F-A975-02F25735A162}" type="slidenum">
              <a:rPr lang="en-US" smtClean="0"/>
              <a:t>‹#›</a:t>
            </a:fld>
            <a:endParaRPr lang="en-US" dirty="0"/>
          </a:p>
        </p:txBody>
      </p:sp>
    </p:spTree>
    <p:extLst>
      <p:ext uri="{BB962C8B-B14F-4D97-AF65-F5344CB8AC3E}">
        <p14:creationId xmlns:p14="http://schemas.microsoft.com/office/powerpoint/2010/main" val="2002690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33789A8-EF31-4E5A-99D3-8323D22F7076}" type="datetime1">
              <a:rPr lang="en-US" smtClean="0"/>
              <a:t>10/31/2018</a:t>
            </a:fld>
            <a:endParaRPr lang="en-US" dirty="0"/>
          </a:p>
        </p:txBody>
      </p:sp>
      <p:sp>
        <p:nvSpPr>
          <p:cNvPr id="5" name="Footer Placeholder 4"/>
          <p:cNvSpPr>
            <a:spLocks noGrp="1"/>
          </p:cNvSpPr>
          <p:nvPr>
            <p:ph type="ftr" sz="quarter" idx="11"/>
          </p:nvPr>
        </p:nvSpPr>
        <p:spPr/>
        <p:txBody>
          <a:bodyPr/>
          <a:lstStyle/>
          <a:p>
            <a:r>
              <a:rPr lang="en-US" dirty="0"/>
              <a:t>Submit questions for panel discussion at openrecords@pa.gov</a:t>
            </a:r>
          </a:p>
        </p:txBody>
      </p:sp>
      <p:sp>
        <p:nvSpPr>
          <p:cNvPr id="6" name="Slide Number Placeholder 5"/>
          <p:cNvSpPr>
            <a:spLocks noGrp="1"/>
          </p:cNvSpPr>
          <p:nvPr>
            <p:ph type="sldNum" sz="quarter" idx="12"/>
          </p:nvPr>
        </p:nvSpPr>
        <p:spPr/>
        <p:txBody>
          <a:bodyPr/>
          <a:lstStyle/>
          <a:p>
            <a:fld id="{556DD6AA-E689-463F-A975-02F25735A162}" type="slidenum">
              <a:rPr lang="en-US" smtClean="0"/>
              <a:t>‹#›</a:t>
            </a:fld>
            <a:endParaRPr lang="en-US" dirty="0"/>
          </a:p>
        </p:txBody>
      </p:sp>
    </p:spTree>
    <p:extLst>
      <p:ext uri="{BB962C8B-B14F-4D97-AF65-F5344CB8AC3E}">
        <p14:creationId xmlns:p14="http://schemas.microsoft.com/office/powerpoint/2010/main" val="740047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40E48B-E8F1-4BF5-83E1-5B2A016A4271}" type="datetime1">
              <a:rPr lang="en-US" smtClean="0"/>
              <a:t>10/31/2018</a:t>
            </a:fld>
            <a:endParaRPr lang="en-US" dirty="0"/>
          </a:p>
        </p:txBody>
      </p:sp>
      <p:sp>
        <p:nvSpPr>
          <p:cNvPr id="5" name="Footer Placeholder 4"/>
          <p:cNvSpPr>
            <a:spLocks noGrp="1"/>
          </p:cNvSpPr>
          <p:nvPr>
            <p:ph type="ftr" sz="quarter" idx="11"/>
          </p:nvPr>
        </p:nvSpPr>
        <p:spPr/>
        <p:txBody>
          <a:bodyPr/>
          <a:lstStyle/>
          <a:p>
            <a:r>
              <a:rPr lang="en-US" dirty="0"/>
              <a:t>Submit questions for panel discussion at openrecords@pa.gov</a:t>
            </a:r>
          </a:p>
        </p:txBody>
      </p:sp>
      <p:sp>
        <p:nvSpPr>
          <p:cNvPr id="6" name="Slide Number Placeholder 5"/>
          <p:cNvSpPr>
            <a:spLocks noGrp="1"/>
          </p:cNvSpPr>
          <p:nvPr>
            <p:ph type="sldNum" sz="quarter" idx="12"/>
          </p:nvPr>
        </p:nvSpPr>
        <p:spPr/>
        <p:txBody>
          <a:bodyPr/>
          <a:lstStyle/>
          <a:p>
            <a:fld id="{556DD6AA-E689-463F-A975-02F25735A162}" type="slidenum">
              <a:rPr lang="en-US" smtClean="0"/>
              <a:t>‹#›</a:t>
            </a:fld>
            <a:endParaRPr lang="en-US" dirty="0"/>
          </a:p>
        </p:txBody>
      </p:sp>
    </p:spTree>
    <p:extLst>
      <p:ext uri="{BB962C8B-B14F-4D97-AF65-F5344CB8AC3E}">
        <p14:creationId xmlns:p14="http://schemas.microsoft.com/office/powerpoint/2010/main" val="2404494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42161-7BA4-4031-8D8C-7AFD52EC067C}"/>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C9B59236-D8FA-4FFF-B222-E46A5CDE552D}"/>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3E4E427E-549B-4DE0-9F1C-4B31F709AE92}"/>
              </a:ext>
            </a:extLst>
          </p:cNvPr>
          <p:cNvSpPr>
            <a:spLocks noGrp="1"/>
          </p:cNvSpPr>
          <p:nvPr>
            <p:ph type="dt" sz="half" idx="10"/>
          </p:nvPr>
        </p:nvSpPr>
        <p:spPr/>
        <p:txBody>
          <a:bodyPr/>
          <a:lstStyle/>
          <a:p>
            <a:fld id="{98B8B338-F00C-4F05-B128-4442842DFC16}" type="datetimeFigureOut">
              <a:rPr lang="en-US" smtClean="0"/>
              <a:t>10/31/2018</a:t>
            </a:fld>
            <a:endParaRPr lang="en-US" dirty="0"/>
          </a:p>
        </p:txBody>
      </p:sp>
      <p:sp>
        <p:nvSpPr>
          <p:cNvPr id="5" name="Footer Placeholder 4">
            <a:extLst>
              <a:ext uri="{FF2B5EF4-FFF2-40B4-BE49-F238E27FC236}">
                <a16:creationId xmlns:a16="http://schemas.microsoft.com/office/drawing/2014/main" id="{470366AD-F9D3-439F-802F-AA80EBD9AEB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35C35A-6D96-41AA-8AA6-375005907C87}"/>
              </a:ext>
            </a:extLst>
          </p:cNvPr>
          <p:cNvSpPr>
            <a:spLocks noGrp="1"/>
          </p:cNvSpPr>
          <p:nvPr>
            <p:ph type="sldNum" sz="quarter" idx="12"/>
          </p:nvPr>
        </p:nvSpPr>
        <p:spPr/>
        <p:txBody>
          <a:bodyPr/>
          <a:lstStyle/>
          <a:p>
            <a:fld id="{3628FCE5-1D14-4894-84D5-EA62D641BD04}" type="slidenum">
              <a:rPr lang="en-US" smtClean="0"/>
              <a:t>‹#›</a:t>
            </a:fld>
            <a:endParaRPr lang="en-US" dirty="0"/>
          </a:p>
        </p:txBody>
      </p:sp>
    </p:spTree>
    <p:extLst>
      <p:ext uri="{BB962C8B-B14F-4D97-AF65-F5344CB8AC3E}">
        <p14:creationId xmlns:p14="http://schemas.microsoft.com/office/powerpoint/2010/main" val="2517015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F55DB-DC26-4CF2-8180-01B7910F1D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372D5D-66EF-413D-9787-B22B91F7B0C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599B5A-CBFF-4822-B647-E64160C6D691}"/>
              </a:ext>
            </a:extLst>
          </p:cNvPr>
          <p:cNvSpPr>
            <a:spLocks noGrp="1"/>
          </p:cNvSpPr>
          <p:nvPr>
            <p:ph type="dt" sz="half" idx="10"/>
          </p:nvPr>
        </p:nvSpPr>
        <p:spPr/>
        <p:txBody>
          <a:bodyPr/>
          <a:lstStyle/>
          <a:p>
            <a:fld id="{98B8B338-F00C-4F05-B128-4442842DFC16}" type="datetimeFigureOut">
              <a:rPr lang="en-US" smtClean="0"/>
              <a:t>10/31/2018</a:t>
            </a:fld>
            <a:endParaRPr lang="en-US" dirty="0"/>
          </a:p>
        </p:txBody>
      </p:sp>
      <p:sp>
        <p:nvSpPr>
          <p:cNvPr id="5" name="Footer Placeholder 4">
            <a:extLst>
              <a:ext uri="{FF2B5EF4-FFF2-40B4-BE49-F238E27FC236}">
                <a16:creationId xmlns:a16="http://schemas.microsoft.com/office/drawing/2014/main" id="{BAD0587D-A937-48B8-9B02-B5D6C4B68C6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3EA573-50DF-4A6E-8303-F9A178C18B9E}"/>
              </a:ext>
            </a:extLst>
          </p:cNvPr>
          <p:cNvSpPr>
            <a:spLocks noGrp="1"/>
          </p:cNvSpPr>
          <p:nvPr>
            <p:ph type="sldNum" sz="quarter" idx="12"/>
          </p:nvPr>
        </p:nvSpPr>
        <p:spPr/>
        <p:txBody>
          <a:bodyPr/>
          <a:lstStyle/>
          <a:p>
            <a:fld id="{3628FCE5-1D14-4894-84D5-EA62D641BD04}" type="slidenum">
              <a:rPr lang="en-US" smtClean="0"/>
              <a:t>‹#›</a:t>
            </a:fld>
            <a:endParaRPr lang="en-US" dirty="0"/>
          </a:p>
        </p:txBody>
      </p:sp>
    </p:spTree>
    <p:extLst>
      <p:ext uri="{BB962C8B-B14F-4D97-AF65-F5344CB8AC3E}">
        <p14:creationId xmlns:p14="http://schemas.microsoft.com/office/powerpoint/2010/main" val="10415614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22093-40F4-42CB-A054-17529B6522C7}"/>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9DD7F18A-0361-455F-B4EA-4416C11432E3}"/>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E4F264F-BE53-44E7-BF2B-77469D138DC7}"/>
              </a:ext>
            </a:extLst>
          </p:cNvPr>
          <p:cNvSpPr>
            <a:spLocks noGrp="1"/>
          </p:cNvSpPr>
          <p:nvPr>
            <p:ph type="dt" sz="half" idx="10"/>
          </p:nvPr>
        </p:nvSpPr>
        <p:spPr/>
        <p:txBody>
          <a:bodyPr/>
          <a:lstStyle/>
          <a:p>
            <a:fld id="{98B8B338-F00C-4F05-B128-4442842DFC16}" type="datetimeFigureOut">
              <a:rPr lang="en-US" smtClean="0"/>
              <a:t>10/31/2018</a:t>
            </a:fld>
            <a:endParaRPr lang="en-US" dirty="0"/>
          </a:p>
        </p:txBody>
      </p:sp>
      <p:sp>
        <p:nvSpPr>
          <p:cNvPr id="5" name="Footer Placeholder 4">
            <a:extLst>
              <a:ext uri="{FF2B5EF4-FFF2-40B4-BE49-F238E27FC236}">
                <a16:creationId xmlns:a16="http://schemas.microsoft.com/office/drawing/2014/main" id="{9AEE7460-8196-484B-A000-6EA84FF8CD2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32BF464-2FD6-4ECA-AABF-D24A3E167401}"/>
              </a:ext>
            </a:extLst>
          </p:cNvPr>
          <p:cNvSpPr>
            <a:spLocks noGrp="1"/>
          </p:cNvSpPr>
          <p:nvPr>
            <p:ph type="sldNum" sz="quarter" idx="12"/>
          </p:nvPr>
        </p:nvSpPr>
        <p:spPr/>
        <p:txBody>
          <a:bodyPr/>
          <a:lstStyle/>
          <a:p>
            <a:fld id="{3628FCE5-1D14-4894-84D5-EA62D641BD04}" type="slidenum">
              <a:rPr lang="en-US" smtClean="0"/>
              <a:t>‹#›</a:t>
            </a:fld>
            <a:endParaRPr lang="en-US" dirty="0"/>
          </a:p>
        </p:txBody>
      </p:sp>
    </p:spTree>
    <p:extLst>
      <p:ext uri="{BB962C8B-B14F-4D97-AF65-F5344CB8AC3E}">
        <p14:creationId xmlns:p14="http://schemas.microsoft.com/office/powerpoint/2010/main" val="16665978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2D86A-9CB1-43B3-85B7-63A6E89DCE1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24361B-5033-4569-8EC4-9408BB849321}"/>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398F553-69C9-4F03-8FDF-67D916CA2002}"/>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61BE775-426C-45E4-A4B0-3BF208004B94}"/>
              </a:ext>
            </a:extLst>
          </p:cNvPr>
          <p:cNvSpPr>
            <a:spLocks noGrp="1"/>
          </p:cNvSpPr>
          <p:nvPr>
            <p:ph type="dt" sz="half" idx="10"/>
          </p:nvPr>
        </p:nvSpPr>
        <p:spPr/>
        <p:txBody>
          <a:bodyPr/>
          <a:lstStyle/>
          <a:p>
            <a:fld id="{98B8B338-F00C-4F05-B128-4442842DFC16}" type="datetimeFigureOut">
              <a:rPr lang="en-US" smtClean="0"/>
              <a:t>10/31/2018</a:t>
            </a:fld>
            <a:endParaRPr lang="en-US" dirty="0"/>
          </a:p>
        </p:txBody>
      </p:sp>
      <p:sp>
        <p:nvSpPr>
          <p:cNvPr id="6" name="Footer Placeholder 5">
            <a:extLst>
              <a:ext uri="{FF2B5EF4-FFF2-40B4-BE49-F238E27FC236}">
                <a16:creationId xmlns:a16="http://schemas.microsoft.com/office/drawing/2014/main" id="{7346848F-1537-4DC9-9F3F-62810172D39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20BE2A4-771B-49BD-A7F7-CC648DDC414C}"/>
              </a:ext>
            </a:extLst>
          </p:cNvPr>
          <p:cNvSpPr>
            <a:spLocks noGrp="1"/>
          </p:cNvSpPr>
          <p:nvPr>
            <p:ph type="sldNum" sz="quarter" idx="12"/>
          </p:nvPr>
        </p:nvSpPr>
        <p:spPr/>
        <p:txBody>
          <a:bodyPr/>
          <a:lstStyle/>
          <a:p>
            <a:fld id="{3628FCE5-1D14-4894-84D5-EA62D641BD04}" type="slidenum">
              <a:rPr lang="en-US" smtClean="0"/>
              <a:t>‹#›</a:t>
            </a:fld>
            <a:endParaRPr lang="en-US" dirty="0"/>
          </a:p>
        </p:txBody>
      </p:sp>
    </p:spTree>
    <p:extLst>
      <p:ext uri="{BB962C8B-B14F-4D97-AF65-F5344CB8AC3E}">
        <p14:creationId xmlns:p14="http://schemas.microsoft.com/office/powerpoint/2010/main" val="42846682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D3E6D-A485-4593-A22B-8F4882C3B813}"/>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B0E02F0-83A1-43AA-B830-0CE5C105E971}"/>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03664010-6270-4388-A713-B364D1D1FEC4}"/>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D42BCA6-63D2-4A70-A88E-BBA03068572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6777E834-F36D-47AD-ADC1-039A2DE4EC23}"/>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7C21A77-5A12-4B54-95B6-567C10DB40C5}"/>
              </a:ext>
            </a:extLst>
          </p:cNvPr>
          <p:cNvSpPr>
            <a:spLocks noGrp="1"/>
          </p:cNvSpPr>
          <p:nvPr>
            <p:ph type="dt" sz="half" idx="10"/>
          </p:nvPr>
        </p:nvSpPr>
        <p:spPr/>
        <p:txBody>
          <a:bodyPr/>
          <a:lstStyle/>
          <a:p>
            <a:fld id="{98B8B338-F00C-4F05-B128-4442842DFC16}" type="datetimeFigureOut">
              <a:rPr lang="en-US" smtClean="0"/>
              <a:t>10/31/2018</a:t>
            </a:fld>
            <a:endParaRPr lang="en-US" dirty="0"/>
          </a:p>
        </p:txBody>
      </p:sp>
      <p:sp>
        <p:nvSpPr>
          <p:cNvPr id="8" name="Footer Placeholder 7">
            <a:extLst>
              <a:ext uri="{FF2B5EF4-FFF2-40B4-BE49-F238E27FC236}">
                <a16:creationId xmlns:a16="http://schemas.microsoft.com/office/drawing/2014/main" id="{49406B40-996E-4CA0-AED3-0C889064F04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B499396E-717B-42C6-90B8-8B5B1C9F2C85}"/>
              </a:ext>
            </a:extLst>
          </p:cNvPr>
          <p:cNvSpPr>
            <a:spLocks noGrp="1"/>
          </p:cNvSpPr>
          <p:nvPr>
            <p:ph type="sldNum" sz="quarter" idx="12"/>
          </p:nvPr>
        </p:nvSpPr>
        <p:spPr/>
        <p:txBody>
          <a:bodyPr/>
          <a:lstStyle/>
          <a:p>
            <a:fld id="{3628FCE5-1D14-4894-84D5-EA62D641BD04}" type="slidenum">
              <a:rPr lang="en-US" smtClean="0"/>
              <a:t>‹#›</a:t>
            </a:fld>
            <a:endParaRPr lang="en-US" dirty="0"/>
          </a:p>
        </p:txBody>
      </p:sp>
    </p:spTree>
    <p:extLst>
      <p:ext uri="{BB962C8B-B14F-4D97-AF65-F5344CB8AC3E}">
        <p14:creationId xmlns:p14="http://schemas.microsoft.com/office/powerpoint/2010/main" val="33815137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7D3CC-A69C-427F-A0D1-BB73685C9C5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39F0C6C-D935-45DE-BE25-DD1CF7B5E6EC}"/>
              </a:ext>
            </a:extLst>
          </p:cNvPr>
          <p:cNvSpPr>
            <a:spLocks noGrp="1"/>
          </p:cNvSpPr>
          <p:nvPr>
            <p:ph type="dt" sz="half" idx="10"/>
          </p:nvPr>
        </p:nvSpPr>
        <p:spPr/>
        <p:txBody>
          <a:bodyPr/>
          <a:lstStyle/>
          <a:p>
            <a:fld id="{98B8B338-F00C-4F05-B128-4442842DFC16}" type="datetimeFigureOut">
              <a:rPr lang="en-US" smtClean="0"/>
              <a:t>10/31/2018</a:t>
            </a:fld>
            <a:endParaRPr lang="en-US" dirty="0"/>
          </a:p>
        </p:txBody>
      </p:sp>
      <p:sp>
        <p:nvSpPr>
          <p:cNvPr id="4" name="Footer Placeholder 3">
            <a:extLst>
              <a:ext uri="{FF2B5EF4-FFF2-40B4-BE49-F238E27FC236}">
                <a16:creationId xmlns:a16="http://schemas.microsoft.com/office/drawing/2014/main" id="{B8A1B02A-4E61-4387-BE65-C3D375E7713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30E10A0-2E84-494A-AA0F-A9C0F1E547AD}"/>
              </a:ext>
            </a:extLst>
          </p:cNvPr>
          <p:cNvSpPr>
            <a:spLocks noGrp="1"/>
          </p:cNvSpPr>
          <p:nvPr>
            <p:ph type="sldNum" sz="quarter" idx="12"/>
          </p:nvPr>
        </p:nvSpPr>
        <p:spPr/>
        <p:txBody>
          <a:bodyPr/>
          <a:lstStyle/>
          <a:p>
            <a:fld id="{3628FCE5-1D14-4894-84D5-EA62D641BD04}" type="slidenum">
              <a:rPr lang="en-US" smtClean="0"/>
              <a:t>‹#›</a:t>
            </a:fld>
            <a:endParaRPr lang="en-US" dirty="0"/>
          </a:p>
        </p:txBody>
      </p:sp>
    </p:spTree>
    <p:extLst>
      <p:ext uri="{BB962C8B-B14F-4D97-AF65-F5344CB8AC3E}">
        <p14:creationId xmlns:p14="http://schemas.microsoft.com/office/powerpoint/2010/main" val="19489128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286CDB-0464-4C2B-9156-3F435D8DBCA2}"/>
              </a:ext>
            </a:extLst>
          </p:cNvPr>
          <p:cNvSpPr>
            <a:spLocks noGrp="1"/>
          </p:cNvSpPr>
          <p:nvPr>
            <p:ph type="dt" sz="half" idx="10"/>
          </p:nvPr>
        </p:nvSpPr>
        <p:spPr/>
        <p:txBody>
          <a:bodyPr/>
          <a:lstStyle/>
          <a:p>
            <a:fld id="{98B8B338-F00C-4F05-B128-4442842DFC16}" type="datetimeFigureOut">
              <a:rPr lang="en-US" smtClean="0"/>
              <a:t>10/31/2018</a:t>
            </a:fld>
            <a:endParaRPr lang="en-US" dirty="0"/>
          </a:p>
        </p:txBody>
      </p:sp>
      <p:sp>
        <p:nvSpPr>
          <p:cNvPr id="3" name="Footer Placeholder 2">
            <a:extLst>
              <a:ext uri="{FF2B5EF4-FFF2-40B4-BE49-F238E27FC236}">
                <a16:creationId xmlns:a16="http://schemas.microsoft.com/office/drawing/2014/main" id="{6AB9B95A-E086-4943-A835-670AA8A4952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3ACB6AB-EFE1-4FD5-8DC5-4ED6A681E6FD}"/>
              </a:ext>
            </a:extLst>
          </p:cNvPr>
          <p:cNvSpPr>
            <a:spLocks noGrp="1"/>
          </p:cNvSpPr>
          <p:nvPr>
            <p:ph type="sldNum" sz="quarter" idx="12"/>
          </p:nvPr>
        </p:nvSpPr>
        <p:spPr/>
        <p:txBody>
          <a:bodyPr/>
          <a:lstStyle/>
          <a:p>
            <a:fld id="{3628FCE5-1D14-4894-84D5-EA62D641BD04}" type="slidenum">
              <a:rPr lang="en-US" smtClean="0"/>
              <a:t>‹#›</a:t>
            </a:fld>
            <a:endParaRPr lang="en-US" dirty="0"/>
          </a:p>
        </p:txBody>
      </p:sp>
    </p:spTree>
    <p:extLst>
      <p:ext uri="{BB962C8B-B14F-4D97-AF65-F5344CB8AC3E}">
        <p14:creationId xmlns:p14="http://schemas.microsoft.com/office/powerpoint/2010/main" val="13865637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7E7B8-8B9B-4D40-923C-DDE401F4BB8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6588163-603B-4AF4-9D26-A59022A65E7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4E021E5-30E8-4924-9031-78B811B34CF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69612F06-88DB-4B64-9B87-55E44D318E47}"/>
              </a:ext>
            </a:extLst>
          </p:cNvPr>
          <p:cNvSpPr>
            <a:spLocks noGrp="1"/>
          </p:cNvSpPr>
          <p:nvPr>
            <p:ph type="dt" sz="half" idx="10"/>
          </p:nvPr>
        </p:nvSpPr>
        <p:spPr/>
        <p:txBody>
          <a:bodyPr/>
          <a:lstStyle/>
          <a:p>
            <a:fld id="{98B8B338-F00C-4F05-B128-4442842DFC16}" type="datetimeFigureOut">
              <a:rPr lang="en-US" smtClean="0"/>
              <a:t>10/31/2018</a:t>
            </a:fld>
            <a:endParaRPr lang="en-US" dirty="0"/>
          </a:p>
        </p:txBody>
      </p:sp>
      <p:sp>
        <p:nvSpPr>
          <p:cNvPr id="6" name="Footer Placeholder 5">
            <a:extLst>
              <a:ext uri="{FF2B5EF4-FFF2-40B4-BE49-F238E27FC236}">
                <a16:creationId xmlns:a16="http://schemas.microsoft.com/office/drawing/2014/main" id="{47AA63E8-4C42-49D1-8C13-74C92A2B9B2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B72BF2C-51AC-4AF0-AAE8-C49D830977C8}"/>
              </a:ext>
            </a:extLst>
          </p:cNvPr>
          <p:cNvSpPr>
            <a:spLocks noGrp="1"/>
          </p:cNvSpPr>
          <p:nvPr>
            <p:ph type="sldNum" sz="quarter" idx="12"/>
          </p:nvPr>
        </p:nvSpPr>
        <p:spPr/>
        <p:txBody>
          <a:bodyPr/>
          <a:lstStyle/>
          <a:p>
            <a:fld id="{3628FCE5-1D14-4894-84D5-EA62D641BD04}" type="slidenum">
              <a:rPr lang="en-US" smtClean="0"/>
              <a:t>‹#›</a:t>
            </a:fld>
            <a:endParaRPr lang="en-US" dirty="0"/>
          </a:p>
        </p:txBody>
      </p:sp>
    </p:spTree>
    <p:extLst>
      <p:ext uri="{BB962C8B-B14F-4D97-AF65-F5344CB8AC3E}">
        <p14:creationId xmlns:p14="http://schemas.microsoft.com/office/powerpoint/2010/main" val="29807031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67A37-BE27-4C52-8AEB-5DACD88C034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D83366B2-5663-48E8-A49E-FE4EBDECD07F}"/>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DE003DD4-E93F-4A16-8A04-5580D9A4372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66927D77-197E-48FC-94F7-D71261615DFD}"/>
              </a:ext>
            </a:extLst>
          </p:cNvPr>
          <p:cNvSpPr>
            <a:spLocks noGrp="1"/>
          </p:cNvSpPr>
          <p:nvPr>
            <p:ph type="dt" sz="half" idx="10"/>
          </p:nvPr>
        </p:nvSpPr>
        <p:spPr/>
        <p:txBody>
          <a:bodyPr/>
          <a:lstStyle/>
          <a:p>
            <a:fld id="{98B8B338-F00C-4F05-B128-4442842DFC16}" type="datetimeFigureOut">
              <a:rPr lang="en-US" smtClean="0"/>
              <a:t>10/31/2018</a:t>
            </a:fld>
            <a:endParaRPr lang="en-US" dirty="0"/>
          </a:p>
        </p:txBody>
      </p:sp>
      <p:sp>
        <p:nvSpPr>
          <p:cNvPr id="6" name="Footer Placeholder 5">
            <a:extLst>
              <a:ext uri="{FF2B5EF4-FFF2-40B4-BE49-F238E27FC236}">
                <a16:creationId xmlns:a16="http://schemas.microsoft.com/office/drawing/2014/main" id="{9DEE39C5-C1AB-4CE5-AA67-8FAD7DADDDA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00A6891-A0DC-43BB-8610-E0272D4074CF}"/>
              </a:ext>
            </a:extLst>
          </p:cNvPr>
          <p:cNvSpPr>
            <a:spLocks noGrp="1"/>
          </p:cNvSpPr>
          <p:nvPr>
            <p:ph type="sldNum" sz="quarter" idx="12"/>
          </p:nvPr>
        </p:nvSpPr>
        <p:spPr/>
        <p:txBody>
          <a:bodyPr/>
          <a:lstStyle/>
          <a:p>
            <a:fld id="{3628FCE5-1D14-4894-84D5-EA62D641BD04}" type="slidenum">
              <a:rPr lang="en-US" smtClean="0"/>
              <a:t>‹#›</a:t>
            </a:fld>
            <a:endParaRPr lang="en-US" dirty="0"/>
          </a:p>
        </p:txBody>
      </p:sp>
    </p:spTree>
    <p:extLst>
      <p:ext uri="{BB962C8B-B14F-4D97-AF65-F5344CB8AC3E}">
        <p14:creationId xmlns:p14="http://schemas.microsoft.com/office/powerpoint/2010/main" val="42598560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B32C9-790F-47B5-B497-92F2A1A6CB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2B8200B-E05A-437E-98DC-B87AE19CB08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748B3E-34E6-4AF4-9785-CA14D37D0B0A}"/>
              </a:ext>
            </a:extLst>
          </p:cNvPr>
          <p:cNvSpPr>
            <a:spLocks noGrp="1"/>
          </p:cNvSpPr>
          <p:nvPr>
            <p:ph type="dt" sz="half" idx="10"/>
          </p:nvPr>
        </p:nvSpPr>
        <p:spPr/>
        <p:txBody>
          <a:bodyPr/>
          <a:lstStyle/>
          <a:p>
            <a:fld id="{98B8B338-F00C-4F05-B128-4442842DFC16}" type="datetimeFigureOut">
              <a:rPr lang="en-US" smtClean="0"/>
              <a:t>10/31/2018</a:t>
            </a:fld>
            <a:endParaRPr lang="en-US" dirty="0"/>
          </a:p>
        </p:txBody>
      </p:sp>
      <p:sp>
        <p:nvSpPr>
          <p:cNvPr id="5" name="Footer Placeholder 4">
            <a:extLst>
              <a:ext uri="{FF2B5EF4-FFF2-40B4-BE49-F238E27FC236}">
                <a16:creationId xmlns:a16="http://schemas.microsoft.com/office/drawing/2014/main" id="{42C50CC0-0FDB-4825-A188-78E6627CD99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F705200-EBEF-43C7-9FCD-75D5577E5885}"/>
              </a:ext>
            </a:extLst>
          </p:cNvPr>
          <p:cNvSpPr>
            <a:spLocks noGrp="1"/>
          </p:cNvSpPr>
          <p:nvPr>
            <p:ph type="sldNum" sz="quarter" idx="12"/>
          </p:nvPr>
        </p:nvSpPr>
        <p:spPr/>
        <p:txBody>
          <a:bodyPr/>
          <a:lstStyle/>
          <a:p>
            <a:fld id="{3628FCE5-1D14-4894-84D5-EA62D641BD04}" type="slidenum">
              <a:rPr lang="en-US" smtClean="0"/>
              <a:t>‹#›</a:t>
            </a:fld>
            <a:endParaRPr lang="en-US" dirty="0"/>
          </a:p>
        </p:txBody>
      </p:sp>
    </p:spTree>
    <p:extLst>
      <p:ext uri="{BB962C8B-B14F-4D97-AF65-F5344CB8AC3E}">
        <p14:creationId xmlns:p14="http://schemas.microsoft.com/office/powerpoint/2010/main" val="28019403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73DBE86-1C26-4815-B708-01A560065FE1}"/>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FB429B7-23CC-4A09-8383-CD4AC6451374}"/>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6A7B2C-C5FE-4595-83C8-979F69C0825E}"/>
              </a:ext>
            </a:extLst>
          </p:cNvPr>
          <p:cNvSpPr>
            <a:spLocks noGrp="1"/>
          </p:cNvSpPr>
          <p:nvPr>
            <p:ph type="dt" sz="half" idx="10"/>
          </p:nvPr>
        </p:nvSpPr>
        <p:spPr/>
        <p:txBody>
          <a:bodyPr/>
          <a:lstStyle/>
          <a:p>
            <a:fld id="{98B8B338-F00C-4F05-B128-4442842DFC16}" type="datetimeFigureOut">
              <a:rPr lang="en-US" smtClean="0"/>
              <a:t>10/31/2018</a:t>
            </a:fld>
            <a:endParaRPr lang="en-US" dirty="0"/>
          </a:p>
        </p:txBody>
      </p:sp>
      <p:sp>
        <p:nvSpPr>
          <p:cNvPr id="5" name="Footer Placeholder 4">
            <a:extLst>
              <a:ext uri="{FF2B5EF4-FFF2-40B4-BE49-F238E27FC236}">
                <a16:creationId xmlns:a16="http://schemas.microsoft.com/office/drawing/2014/main" id="{6D949BD3-23F7-4B6E-97B7-AA5E80A2AFD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90FE46-36C2-4FEA-BF28-C60A33B97A8C}"/>
              </a:ext>
            </a:extLst>
          </p:cNvPr>
          <p:cNvSpPr>
            <a:spLocks noGrp="1"/>
          </p:cNvSpPr>
          <p:nvPr>
            <p:ph type="sldNum" sz="quarter" idx="12"/>
          </p:nvPr>
        </p:nvSpPr>
        <p:spPr/>
        <p:txBody>
          <a:bodyPr/>
          <a:lstStyle/>
          <a:p>
            <a:fld id="{3628FCE5-1D14-4894-84D5-EA62D641BD04}" type="slidenum">
              <a:rPr lang="en-US" smtClean="0"/>
              <a:t>‹#›</a:t>
            </a:fld>
            <a:endParaRPr lang="en-US" dirty="0"/>
          </a:p>
        </p:txBody>
      </p:sp>
    </p:spTree>
    <p:extLst>
      <p:ext uri="{BB962C8B-B14F-4D97-AF65-F5344CB8AC3E}">
        <p14:creationId xmlns:p14="http://schemas.microsoft.com/office/powerpoint/2010/main" val="4154269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023E18-8A79-4A54-95B1-364F8E9A2353}" type="datetime1">
              <a:rPr lang="en-US" smtClean="0"/>
              <a:t>10/31/2018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Submit questions for panel discussion at openrecords@pa.gov</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6DD6AA-E689-463F-A975-02F25735A162}" type="slidenum">
              <a:rPr lang="en-US" smtClean="0"/>
              <a:t>‹#›</a:t>
            </a:fld>
            <a:endParaRPr lang="en-US" dirty="0"/>
          </a:p>
        </p:txBody>
      </p:sp>
    </p:spTree>
    <p:extLst>
      <p:ext uri="{BB962C8B-B14F-4D97-AF65-F5344CB8AC3E}">
        <p14:creationId xmlns:p14="http://schemas.microsoft.com/office/powerpoint/2010/main" val="12288451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F1089A-A0BB-4A3B-B442-ECE476B1915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CD9787A-B78D-4AEA-BE63-C1747CC8CAD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48422F-0CC9-4720-974C-6E1F63CC16B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8B8B338-F00C-4F05-B128-4442842DFC16}" type="datetimeFigureOut">
              <a:rPr lang="en-US" smtClean="0"/>
              <a:t>10/31/2018</a:t>
            </a:fld>
            <a:endParaRPr lang="en-US" dirty="0"/>
          </a:p>
        </p:txBody>
      </p:sp>
      <p:sp>
        <p:nvSpPr>
          <p:cNvPr id="5" name="Footer Placeholder 4">
            <a:extLst>
              <a:ext uri="{FF2B5EF4-FFF2-40B4-BE49-F238E27FC236}">
                <a16:creationId xmlns:a16="http://schemas.microsoft.com/office/drawing/2014/main" id="{4FD27041-85B8-4227-B588-C50EC74F6AE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F8B5C7D-134F-4D92-9335-BEE9318999EC}"/>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628FCE5-1D14-4894-84D5-EA62D641BD04}" type="slidenum">
              <a:rPr lang="en-US" smtClean="0"/>
              <a:t>‹#›</a:t>
            </a:fld>
            <a:endParaRPr lang="en-US" dirty="0"/>
          </a:p>
        </p:txBody>
      </p:sp>
    </p:spTree>
    <p:extLst>
      <p:ext uri="{BB962C8B-B14F-4D97-AF65-F5344CB8AC3E}">
        <p14:creationId xmlns:p14="http://schemas.microsoft.com/office/powerpoint/2010/main" val="2133252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openrecords.pa.gov/" TargetMode="External"/><Relationship Id="rId7"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mailto:earneson@pa.gov" TargetMode="External"/><Relationship Id="rId5" Type="http://schemas.openxmlformats.org/officeDocument/2006/relationships/hyperlink" Target="https://twitter.com/OpenRecordsPA" TargetMode="External"/><Relationship Id="rId4" Type="http://schemas.openxmlformats.org/officeDocument/2006/relationships/hyperlink" Target="https://twitter.com/ErikOpenRecord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openrecords.pa.gov/"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hyperlink" Target="mailto:earneson@pa.gov"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hyperlink" Target="http://openrecords.pa.gov/"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hyperlink" Target="mailto:charlesbrow@pa.gov"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openrecords.pa.gov/"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hyperlink" Target="mailto:Dlantz-Joh@pa.gov" TargetMode="External"/><Relationship Id="rId4" Type="http://schemas.openxmlformats.org/officeDocument/2006/relationships/hyperlink" Target="mailto:Nbyerly@pa.gov"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s://www.pacode.com/secure/data/204/chapter81/s81.4.html"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www.ethics.pa.gov/Pages/default.aspx" TargetMode="External"/><Relationship Id="rId2" Type="http://schemas.openxmlformats.org/officeDocument/2006/relationships/hyperlink" Target="https://advance.lexis.com/document/?pdmfid=1000516&amp;crid=faa5547a-8012-4ec5-99d0-e71b6a433dc8&amp;pddocfullpath=/shared/document/cases/urn:contentItem:7X6W-KNB0-YB0T-N036-00000-00&amp;pddocid=urn:contentItem:7X6W-KNB0-YB0T-N036-00000-00&amp;pdcontentcomponentid=9296&amp;pdshepid=urn:contentItem:7XWX-4HN1-2NSD-P33F-00000-00&amp;pdteaserkey=sr0&amp;pditab=allpods&amp;ecomp=5pkLk&amp;earg=sr0&amp;prid=8e8e2b85-0295-46a8-81eb-667a67d44c4e"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hyperlink" Target="https://advance.lexis.com/document/?pdmfid=1000516&amp;crid=bd87834f-7cdb-4adb-81f5-3f3e551d5c1c&amp;pddocfullpath=/shared/document/cases/urn:contentItem:5CH6-16N1-F04J-N001-00000-00&amp;pddocid=urn:contentItem:5CH6-16N1-F04J-N001-00000-00&amp;pdcontentcomponentid=9295&amp;pdshepid=urn:contentItem:5CG5-B5W1-DXC7-G37P-00000-00&amp;pdteaserkey=sr0&amp;pditab=allpods&amp;ecomp=5pkLk&amp;earg=sr0&amp;prid=2dff2383-4b79-4197-b914-ca56ec3e1895"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hyperlink" Target="https://advance.lexis.com/document/documentlink/?pdmfid=1000516&amp;crid=721994ff-38b6-413f-b7bc-1d85e3ae74d6&amp;pddocfullpath=/shared/document/cases/urn:contentItem:5CH6-16N1-F04J-N001-00000-00&amp;pdpinpoint=PAGE_369_5381&amp;pdcontentcomponentid=9295&amp;pddoctitle=Commonwealth+v.+Ctr.+Twp.,+95+A.3d+354,+369-70+(Pa.+Cmwlth.+2014)&amp;pdproductcontenttypeid=urn:pct:30&amp;pdiskwicview=false&amp;ecomp=53zbk&amp;prid=bfea4144-7745-4b34-ae66-aefb65127cd4"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hyperlink" Target="https://advance.lexis.com/document/searchwithindocument/?pdmfid=1000516&amp;crid=5b699f36-a03b-48d0-a62e-a75ed34fc407&amp;pdsearchwithinterm=good+faith&amp;ecomp=53zbk&amp;prid=59b9cbe4-b464-4f5d-8ec3-1caa414b1d9a"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hyperlink" Target="https://advance.lexis.com/document/searchwithindocument/?pdmfid=1000516&amp;crid=b84f36cf-06fa-440b-9ca7-854018b14408&amp;pdsearchwithinterm=good+faith&amp;ecomp=53zbk&amp;prid=1ae981c7-588e-444f-ae67-782e7d8bc519"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hyperlink" Target="http://www.lexis.com/research/retrieve?_m=bf1c12c09a44f590a3843b5abce6b93e&amp;docnum=198&amp;_fmtstr=FULL&amp;_startdoc=151&amp;wchp=dGLbVzk-zSkAl&amp;_md5=af451e781b73648175af988b336bf5a8"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1219200" y="2971800"/>
            <a:ext cx="7010400" cy="1295400"/>
          </a:xfrm>
        </p:spPr>
        <p:txBody>
          <a:bodyPr>
            <a:noAutofit/>
          </a:bodyPr>
          <a:lstStyle/>
          <a:p>
            <a:r>
              <a:rPr lang="en-US" sz="3200" b="1" dirty="0"/>
              <a:t>OOR Annual Training</a:t>
            </a:r>
            <a:br>
              <a:rPr lang="en-US" sz="3200" dirty="0"/>
            </a:br>
            <a:r>
              <a:rPr lang="en-US" sz="3200" dirty="0"/>
              <a:t>November 1, 2018</a:t>
            </a:r>
            <a:endParaRPr lang="en-US" sz="2800" i="1" dirty="0"/>
          </a:p>
        </p:txBody>
      </p:sp>
      <p:sp>
        <p:nvSpPr>
          <p:cNvPr id="3" name="Subtitle 2"/>
          <p:cNvSpPr>
            <a:spLocks noGrp="1"/>
          </p:cNvSpPr>
          <p:nvPr>
            <p:ph type="subTitle" idx="1"/>
          </p:nvPr>
        </p:nvSpPr>
        <p:spPr>
          <a:xfrm>
            <a:off x="3438259" y="2413002"/>
            <a:ext cx="4267200" cy="523037"/>
          </a:xfrm>
        </p:spPr>
        <p:txBody>
          <a:bodyPr rtlCol="0">
            <a:normAutofit/>
          </a:bodyPr>
          <a:lstStyle/>
          <a:p>
            <a:pPr eaLnBrk="1" fontAlgn="auto" hangingPunct="1">
              <a:spcAft>
                <a:spcPts val="0"/>
              </a:spcAft>
              <a:buFont typeface="Arial" pitchFamily="34" charset="0"/>
              <a:buNone/>
              <a:defRPr/>
            </a:pPr>
            <a:r>
              <a:rPr lang="en-US" sz="2400" dirty="0">
                <a:solidFill>
                  <a:schemeClr val="tx2"/>
                </a:solidFill>
              </a:rPr>
              <a:t>Erik Arneson, Executive Director</a:t>
            </a:r>
          </a:p>
        </p:txBody>
      </p:sp>
      <p:sp>
        <p:nvSpPr>
          <p:cNvPr id="2053" name="TextBox 5"/>
          <p:cNvSpPr txBox="1">
            <a:spLocks noChangeArrowheads="1"/>
          </p:cNvSpPr>
          <p:nvPr/>
        </p:nvSpPr>
        <p:spPr bwMode="auto">
          <a:xfrm>
            <a:off x="1524000" y="4336991"/>
            <a:ext cx="6400800" cy="1631216"/>
          </a:xfrm>
          <a:prstGeom prst="rect">
            <a:avLst/>
          </a:prstGeom>
          <a:solidFill>
            <a:schemeClr val="accent1">
              <a:lumMod val="40000"/>
              <a:lumOff val="60000"/>
            </a:schemeClr>
          </a:solidFill>
          <a:ln>
            <a:noFill/>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itchFamily="34" charset="0"/>
                <a:ea typeface="+mn-ea"/>
                <a:cs typeface="Arial" charset="0"/>
                <a:hlinkClick r:id="rId3"/>
              </a:rPr>
              <a:t>https://openrecords.pa.gov</a:t>
            </a:r>
            <a:endParaRPr kumimoji="0" lang="en-US" sz="2000" b="0" i="0" u="none" strike="noStrike" kern="1200" cap="none" spc="0" normalizeH="0" baseline="0" noProof="0" dirty="0">
              <a:ln>
                <a:noFill/>
              </a:ln>
              <a:solidFill>
                <a:prstClr val="black"/>
              </a:solidFill>
              <a:effectLst/>
              <a:uLnTx/>
              <a:uFillTx/>
              <a:latin typeface="Calibri" pitchFamily="34" charset="0"/>
              <a:ea typeface="+mn-ea"/>
              <a:cs typeface="Arial"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itchFamily="34" charset="0"/>
                <a:ea typeface="+mn-ea"/>
                <a:cs typeface="Arial" charset="0"/>
                <a:hlinkClick r:id="rId4"/>
              </a:rPr>
              <a:t>@ErikOpenRecords</a:t>
            </a:r>
            <a:endParaRPr kumimoji="0" lang="en-US" sz="2000" b="0" i="0" u="none" strike="noStrike" kern="1200" cap="none" spc="0" normalizeH="0" baseline="0" noProof="0" dirty="0">
              <a:ln>
                <a:noFill/>
              </a:ln>
              <a:solidFill>
                <a:prstClr val="black"/>
              </a:solidFill>
              <a:effectLst/>
              <a:uLnTx/>
              <a:uFillTx/>
              <a:latin typeface="Calibri" pitchFamily="34" charset="0"/>
              <a:ea typeface="+mn-ea"/>
              <a:cs typeface="Arial"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itchFamily="34" charset="0"/>
                <a:ea typeface="+mn-ea"/>
                <a:cs typeface="Arial" charset="0"/>
                <a:hlinkClick r:id="rId5"/>
              </a:rPr>
              <a:t>@OpenRecordsPA</a:t>
            </a:r>
            <a:endParaRPr kumimoji="0" lang="en-US" sz="2000" b="0" i="0" u="none" strike="noStrike" kern="1200" cap="none" spc="0" normalizeH="0" baseline="0" noProof="0" dirty="0">
              <a:ln>
                <a:noFill/>
              </a:ln>
              <a:solidFill>
                <a:prstClr val="black"/>
              </a:solidFill>
              <a:effectLst/>
              <a:uLnTx/>
              <a:uFillTx/>
              <a:latin typeface="Calibri" pitchFamily="34" charset="0"/>
              <a:ea typeface="+mn-ea"/>
              <a:cs typeface="Arial"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itchFamily="34" charset="0"/>
                <a:ea typeface="+mn-ea"/>
                <a:cs typeface="Arial" charset="0"/>
                <a:hlinkClick r:id="rId6"/>
              </a:rPr>
              <a:t>earneson@pa.gov</a:t>
            </a:r>
            <a:endParaRPr kumimoji="0" lang="en-US" sz="2000" b="0" i="0" u="none" strike="noStrike" kern="1200" cap="none" spc="0" normalizeH="0" baseline="0" noProof="0" dirty="0">
              <a:ln>
                <a:noFill/>
              </a:ln>
              <a:solidFill>
                <a:prstClr val="black"/>
              </a:solidFill>
              <a:effectLst/>
              <a:uLnTx/>
              <a:uFillTx/>
              <a:latin typeface="Calibri" pitchFamily="34" charset="0"/>
              <a:ea typeface="+mn-ea"/>
              <a:cs typeface="Arial"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itchFamily="34" charset="0"/>
                <a:ea typeface="+mn-ea"/>
                <a:cs typeface="Arial" charset="0"/>
              </a:rPr>
              <a:t>(717) 346-9903</a:t>
            </a:r>
          </a:p>
        </p:txBody>
      </p:sp>
      <p:pic>
        <p:nvPicPr>
          <p:cNvPr id="7" name="Picture 2" descr="O:\ExecutiveOffice_241010100\OOR_Logos_and_Pictures\Open Records_Logo elongated.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43341" y="990600"/>
            <a:ext cx="5962118" cy="1458163"/>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a:extLst>
              <a:ext uri="{FF2B5EF4-FFF2-40B4-BE49-F238E27FC236}">
                <a16:creationId xmlns:a16="http://schemas.microsoft.com/office/drawing/2014/main" id="{EB4DE7BF-9436-4C87-83AB-2B7072AADEFE}"/>
              </a:ext>
            </a:extLst>
          </p:cNvPr>
          <p:cNvSpPr>
            <a:spLocks noGrp="1"/>
          </p:cNvSpPr>
          <p:nvPr>
            <p:ph type="ftr" sz="quarter" idx="11"/>
          </p:nvPr>
        </p:nvSpPr>
        <p:spPr/>
        <p:txBody>
          <a:bodyPr/>
          <a:lstStyle/>
          <a:p>
            <a:r>
              <a:rPr lang="en-US" dirty="0"/>
              <a:t>Submit questions for panel discussion at openrecords@pa.gov</a:t>
            </a:r>
          </a:p>
        </p:txBody>
      </p:sp>
    </p:spTree>
    <p:extLst>
      <p:ext uri="{BB962C8B-B14F-4D97-AF65-F5344CB8AC3E}">
        <p14:creationId xmlns:p14="http://schemas.microsoft.com/office/powerpoint/2010/main" val="2153160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Introduction</a:t>
            </a:r>
          </a:p>
        </p:txBody>
      </p:sp>
      <p:sp>
        <p:nvSpPr>
          <p:cNvPr id="4" name="Footer Placeholder 3">
            <a:extLst>
              <a:ext uri="{FF2B5EF4-FFF2-40B4-BE49-F238E27FC236}">
                <a16:creationId xmlns:a16="http://schemas.microsoft.com/office/drawing/2014/main" id="{54E274A5-4233-4A72-90C2-DA89CD777A1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Submit questions for panel discussion at openrecords@pa.gov</a:t>
            </a:r>
          </a:p>
        </p:txBody>
      </p:sp>
      <p:sp>
        <p:nvSpPr>
          <p:cNvPr id="5" name="Content Placeholder 4">
            <a:extLst>
              <a:ext uri="{FF2B5EF4-FFF2-40B4-BE49-F238E27FC236}">
                <a16:creationId xmlns:a16="http://schemas.microsoft.com/office/drawing/2014/main" id="{A16FF63C-7918-4607-8994-557907A98473}"/>
              </a:ext>
            </a:extLst>
          </p:cNvPr>
          <p:cNvSpPr>
            <a:spLocks noGrp="1"/>
          </p:cNvSpPr>
          <p:nvPr>
            <p:ph idx="1"/>
          </p:nvPr>
        </p:nvSpPr>
        <p:spPr/>
        <p:txBody>
          <a:bodyPr>
            <a:normAutofit/>
          </a:bodyPr>
          <a:lstStyle/>
          <a:p>
            <a:pPr marL="0" indent="0">
              <a:buNone/>
            </a:pPr>
            <a:r>
              <a:rPr lang="en-US" b="1" u="sng" dirty="0"/>
              <a:t>Pennsylvania’s RTKL will soon be 10 years old</a:t>
            </a:r>
          </a:p>
          <a:p>
            <a:r>
              <a:rPr lang="en-US" dirty="0"/>
              <a:t>This is the 10th OOR Annual Training</a:t>
            </a:r>
          </a:p>
          <a:p>
            <a:r>
              <a:rPr lang="en-US" dirty="0"/>
              <a:t>RTKL became fully effective Jan. 1, 2009</a:t>
            </a:r>
          </a:p>
          <a:p>
            <a:r>
              <a:rPr lang="en-US" dirty="0"/>
              <a:t>100s of thousands of requests processed</a:t>
            </a:r>
          </a:p>
          <a:p>
            <a:r>
              <a:rPr lang="en-US" dirty="0"/>
              <a:t>More than 20,000 appeals decided</a:t>
            </a:r>
          </a:p>
          <a:p>
            <a:r>
              <a:rPr lang="en-US" dirty="0"/>
              <a:t>Still seeing many unique and unusual cases </a:t>
            </a:r>
          </a:p>
        </p:txBody>
      </p:sp>
    </p:spTree>
    <p:extLst>
      <p:ext uri="{BB962C8B-B14F-4D97-AF65-F5344CB8AC3E}">
        <p14:creationId xmlns:p14="http://schemas.microsoft.com/office/powerpoint/2010/main" val="3327259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fade">
                                      <p:cBhvr>
                                        <p:cTn id="2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Introduction</a:t>
            </a:r>
          </a:p>
        </p:txBody>
      </p:sp>
      <p:sp>
        <p:nvSpPr>
          <p:cNvPr id="4" name="Footer Placeholder 3">
            <a:extLst>
              <a:ext uri="{FF2B5EF4-FFF2-40B4-BE49-F238E27FC236}">
                <a16:creationId xmlns:a16="http://schemas.microsoft.com/office/drawing/2014/main" id="{54E274A5-4233-4A72-90C2-DA89CD777A1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Submit questions for panel discussion at openrecords@pa.gov</a:t>
            </a:r>
          </a:p>
        </p:txBody>
      </p:sp>
      <p:sp>
        <p:nvSpPr>
          <p:cNvPr id="5" name="Content Placeholder 4">
            <a:extLst>
              <a:ext uri="{FF2B5EF4-FFF2-40B4-BE49-F238E27FC236}">
                <a16:creationId xmlns:a16="http://schemas.microsoft.com/office/drawing/2014/main" id="{A16FF63C-7918-4607-8994-557907A98473}"/>
              </a:ext>
            </a:extLst>
          </p:cNvPr>
          <p:cNvSpPr>
            <a:spLocks noGrp="1"/>
          </p:cNvSpPr>
          <p:nvPr>
            <p:ph idx="1"/>
          </p:nvPr>
        </p:nvSpPr>
        <p:spPr/>
        <p:txBody>
          <a:bodyPr>
            <a:normAutofit/>
          </a:bodyPr>
          <a:lstStyle/>
          <a:p>
            <a:pPr marL="0" indent="0">
              <a:buNone/>
            </a:pPr>
            <a:r>
              <a:rPr lang="en-US" b="1" u="sng" dirty="0"/>
              <a:t>In 2018, results from 2 surveys of AOROs</a:t>
            </a:r>
          </a:p>
          <a:p>
            <a:r>
              <a:rPr lang="en-US" dirty="0"/>
              <a:t>OOR: January 2018</a:t>
            </a:r>
          </a:p>
          <a:p>
            <a:r>
              <a:rPr lang="en-US" dirty="0"/>
              <a:t>LBFC: February 2018</a:t>
            </a:r>
          </a:p>
          <a:p>
            <a:r>
              <a:rPr lang="en-US" dirty="0"/>
              <a:t>Starting 2019, OOR will conduct annual survey of AOROs to collect &amp; analyze ongoing data</a:t>
            </a:r>
          </a:p>
        </p:txBody>
      </p:sp>
    </p:spTree>
    <p:extLst>
      <p:ext uri="{BB962C8B-B14F-4D97-AF65-F5344CB8AC3E}">
        <p14:creationId xmlns:p14="http://schemas.microsoft.com/office/powerpoint/2010/main" val="3204524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Introduction</a:t>
            </a:r>
          </a:p>
        </p:txBody>
      </p:sp>
      <p:sp>
        <p:nvSpPr>
          <p:cNvPr id="4" name="Footer Placeholder 3">
            <a:extLst>
              <a:ext uri="{FF2B5EF4-FFF2-40B4-BE49-F238E27FC236}">
                <a16:creationId xmlns:a16="http://schemas.microsoft.com/office/drawing/2014/main" id="{54E274A5-4233-4A72-90C2-DA89CD777A1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Submit questions for panel discussion at openrecords@pa.gov</a:t>
            </a:r>
          </a:p>
        </p:txBody>
      </p:sp>
      <p:sp>
        <p:nvSpPr>
          <p:cNvPr id="5" name="Content Placeholder 4">
            <a:extLst>
              <a:ext uri="{FF2B5EF4-FFF2-40B4-BE49-F238E27FC236}">
                <a16:creationId xmlns:a16="http://schemas.microsoft.com/office/drawing/2014/main" id="{A16FF63C-7918-4607-8994-557907A98473}"/>
              </a:ext>
            </a:extLst>
          </p:cNvPr>
          <p:cNvSpPr>
            <a:spLocks noGrp="1"/>
          </p:cNvSpPr>
          <p:nvPr>
            <p:ph idx="1"/>
          </p:nvPr>
        </p:nvSpPr>
        <p:spPr/>
        <p:txBody>
          <a:bodyPr>
            <a:normAutofit/>
          </a:bodyPr>
          <a:lstStyle/>
          <a:p>
            <a:pPr marL="0" indent="0">
              <a:buNone/>
            </a:pPr>
            <a:r>
              <a:rPr lang="en-US" b="1" u="sng" dirty="0"/>
              <a:t>Standard Right-to-Know Request Form update</a:t>
            </a:r>
          </a:p>
          <a:p>
            <a:r>
              <a:rPr lang="en-US" dirty="0"/>
              <a:t>Goal: Make the request form more helpful for both agencies and requesters</a:t>
            </a:r>
          </a:p>
          <a:p>
            <a:r>
              <a:rPr lang="en-US" dirty="0"/>
              <a:t>Sept. 2018: Posted draft &amp; sought input</a:t>
            </a:r>
          </a:p>
          <a:p>
            <a:r>
              <a:rPr lang="en-US" dirty="0"/>
              <a:t>Oct. 2018: Revised draft to reflect input</a:t>
            </a:r>
          </a:p>
          <a:p>
            <a:r>
              <a:rPr lang="en-US" dirty="0"/>
              <a:t>Nov. 2018: New Standard RTKL Request Form will be available this month</a:t>
            </a:r>
          </a:p>
        </p:txBody>
      </p:sp>
    </p:spTree>
    <p:extLst>
      <p:ext uri="{BB962C8B-B14F-4D97-AF65-F5344CB8AC3E}">
        <p14:creationId xmlns:p14="http://schemas.microsoft.com/office/powerpoint/2010/main" val="511479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Introduction</a:t>
            </a:r>
          </a:p>
        </p:txBody>
      </p:sp>
      <p:sp>
        <p:nvSpPr>
          <p:cNvPr id="4" name="Footer Placeholder 3">
            <a:extLst>
              <a:ext uri="{FF2B5EF4-FFF2-40B4-BE49-F238E27FC236}">
                <a16:creationId xmlns:a16="http://schemas.microsoft.com/office/drawing/2014/main" id="{54E274A5-4233-4A72-90C2-DA89CD777A1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Submit questions for panel discussion at openrecords@pa.gov</a:t>
            </a:r>
          </a:p>
        </p:txBody>
      </p:sp>
      <p:sp>
        <p:nvSpPr>
          <p:cNvPr id="5" name="Content Placeholder 4">
            <a:extLst>
              <a:ext uri="{FF2B5EF4-FFF2-40B4-BE49-F238E27FC236}">
                <a16:creationId xmlns:a16="http://schemas.microsoft.com/office/drawing/2014/main" id="{A16FF63C-7918-4607-8994-557907A98473}"/>
              </a:ext>
            </a:extLst>
          </p:cNvPr>
          <p:cNvSpPr>
            <a:spLocks noGrp="1"/>
          </p:cNvSpPr>
          <p:nvPr>
            <p:ph idx="1"/>
          </p:nvPr>
        </p:nvSpPr>
        <p:spPr/>
        <p:txBody>
          <a:bodyPr>
            <a:normAutofit/>
          </a:bodyPr>
          <a:lstStyle/>
          <a:p>
            <a:pPr marL="0" indent="0">
              <a:buNone/>
            </a:pPr>
            <a:r>
              <a:rPr lang="en-US" b="1" u="sng" dirty="0"/>
              <a:t>Other recent updates available on OOR website</a:t>
            </a:r>
          </a:p>
          <a:p>
            <a:r>
              <a:rPr lang="en-US" dirty="0"/>
              <a:t>Official RTKL Fee Schedule</a:t>
            </a:r>
          </a:p>
          <a:p>
            <a:r>
              <a:rPr lang="en-US" dirty="0"/>
              <a:t>Key RTKL Legal Decisions (updated regularly)</a:t>
            </a:r>
          </a:p>
          <a:p>
            <a:r>
              <a:rPr lang="en-US" dirty="0"/>
              <a:t>Sample Agency RTKL Policy</a:t>
            </a:r>
          </a:p>
          <a:p>
            <a:r>
              <a:rPr lang="en-US" dirty="0"/>
              <a:t>RTKL Guide for Law Enforcement Agencies</a:t>
            </a:r>
          </a:p>
          <a:p>
            <a:r>
              <a:rPr lang="en-US" dirty="0"/>
              <a:t>Trade Secrets &amp; Confidential Proprietary Info</a:t>
            </a:r>
          </a:p>
          <a:p>
            <a:r>
              <a:rPr lang="en-US" dirty="0"/>
              <a:t>RTKL Flowchart</a:t>
            </a:r>
          </a:p>
        </p:txBody>
      </p:sp>
    </p:spTree>
    <p:extLst>
      <p:ext uri="{BB962C8B-B14F-4D97-AF65-F5344CB8AC3E}">
        <p14:creationId xmlns:p14="http://schemas.microsoft.com/office/powerpoint/2010/main" val="4047269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fade">
                                      <p:cBhvr>
                                        <p:cTn id="27" dur="500"/>
                                        <p:tgtEl>
                                          <p:spTgt spid="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6" end="6"/>
                                            </p:txEl>
                                          </p:spTgt>
                                        </p:tgtEl>
                                        <p:attrNameLst>
                                          <p:attrName>style.visibility</p:attrName>
                                        </p:attrNameLst>
                                      </p:cBhvr>
                                      <p:to>
                                        <p:strVal val="visible"/>
                                      </p:to>
                                    </p:set>
                                    <p:animEffect transition="in" filter="fade">
                                      <p:cBhvr>
                                        <p:cTn id="32"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Introduction</a:t>
            </a:r>
          </a:p>
        </p:txBody>
      </p:sp>
      <p:sp>
        <p:nvSpPr>
          <p:cNvPr id="4" name="Footer Placeholder 3">
            <a:extLst>
              <a:ext uri="{FF2B5EF4-FFF2-40B4-BE49-F238E27FC236}">
                <a16:creationId xmlns:a16="http://schemas.microsoft.com/office/drawing/2014/main" id="{54E274A5-4233-4A72-90C2-DA89CD777A1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Submit questions for panel discussion at openrecords@pa.gov</a:t>
            </a:r>
          </a:p>
        </p:txBody>
      </p:sp>
      <p:sp>
        <p:nvSpPr>
          <p:cNvPr id="5" name="Content Placeholder 4">
            <a:extLst>
              <a:ext uri="{FF2B5EF4-FFF2-40B4-BE49-F238E27FC236}">
                <a16:creationId xmlns:a16="http://schemas.microsoft.com/office/drawing/2014/main" id="{A16FF63C-7918-4607-8994-557907A98473}"/>
              </a:ext>
            </a:extLst>
          </p:cNvPr>
          <p:cNvSpPr>
            <a:spLocks noGrp="1"/>
          </p:cNvSpPr>
          <p:nvPr>
            <p:ph idx="1"/>
          </p:nvPr>
        </p:nvSpPr>
        <p:spPr/>
        <p:txBody>
          <a:bodyPr>
            <a:normAutofit/>
          </a:bodyPr>
          <a:lstStyle/>
          <a:p>
            <a:pPr marL="0" indent="0">
              <a:buNone/>
            </a:pPr>
            <a:r>
              <a:rPr lang="en-US" b="1" u="sng" dirty="0"/>
              <a:t>New Training Capabilities for the OOR</a:t>
            </a:r>
          </a:p>
          <a:p>
            <a:r>
              <a:rPr lang="en-US" dirty="0"/>
              <a:t>Moved to a new office (333 Market) in 2018</a:t>
            </a:r>
          </a:p>
          <a:p>
            <a:r>
              <a:rPr lang="en-US" dirty="0"/>
              <a:t>2019 will include:</a:t>
            </a:r>
          </a:p>
          <a:p>
            <a:pPr lvl="1"/>
            <a:r>
              <a:rPr lang="en-US" dirty="0"/>
              <a:t>More webinars</a:t>
            </a:r>
          </a:p>
          <a:p>
            <a:pPr lvl="1"/>
            <a:r>
              <a:rPr lang="en-US" dirty="0"/>
              <a:t>More YouTube videos</a:t>
            </a:r>
          </a:p>
          <a:p>
            <a:pPr lvl="1"/>
            <a:r>
              <a:rPr lang="en-US" dirty="0"/>
              <a:t>More podcasts</a:t>
            </a:r>
          </a:p>
          <a:p>
            <a:pPr lvl="1"/>
            <a:r>
              <a:rPr lang="en-US" dirty="0"/>
              <a:t>More on-site training at 333 Market Street</a:t>
            </a:r>
          </a:p>
          <a:p>
            <a:pPr lvl="1"/>
            <a:r>
              <a:rPr lang="en-US" dirty="0"/>
              <a:t>Training at locations across the state</a:t>
            </a:r>
          </a:p>
        </p:txBody>
      </p:sp>
    </p:spTree>
    <p:extLst>
      <p:ext uri="{BB962C8B-B14F-4D97-AF65-F5344CB8AC3E}">
        <p14:creationId xmlns:p14="http://schemas.microsoft.com/office/powerpoint/2010/main" val="1854418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fade">
                                      <p:cBhvr>
                                        <p:cTn id="15" dur="500"/>
                                        <p:tgtEl>
                                          <p:spTgt spid="5">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xEl>
                                              <p:pRg st="4" end="4"/>
                                            </p:txEl>
                                          </p:spTgt>
                                        </p:tgtEl>
                                        <p:attrNameLst>
                                          <p:attrName>style.visibility</p:attrName>
                                        </p:attrNameLst>
                                      </p:cBhvr>
                                      <p:to>
                                        <p:strVal val="visible"/>
                                      </p:to>
                                    </p:set>
                                    <p:animEffect transition="in" filter="fade">
                                      <p:cBhvr>
                                        <p:cTn id="18" dur="500"/>
                                        <p:tgtEl>
                                          <p:spTgt spid="5">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fade">
                                      <p:cBhvr>
                                        <p:cTn id="21" dur="500"/>
                                        <p:tgtEl>
                                          <p:spTgt spid="5">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xEl>
                                              <p:pRg st="6" end="6"/>
                                            </p:txEl>
                                          </p:spTgt>
                                        </p:tgtEl>
                                        <p:attrNameLst>
                                          <p:attrName>style.visibility</p:attrName>
                                        </p:attrNameLst>
                                      </p:cBhvr>
                                      <p:to>
                                        <p:strVal val="visible"/>
                                      </p:to>
                                    </p:set>
                                    <p:animEffect transition="in" filter="fade">
                                      <p:cBhvr>
                                        <p:cTn id="24" dur="500"/>
                                        <p:tgtEl>
                                          <p:spTgt spid="5">
                                            <p:txEl>
                                              <p:pRg st="6" end="6"/>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animEffect transition="in" filter="fade">
                                      <p:cBhvr>
                                        <p:cTn id="27"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B436FDF-4CC3-4FB2-B22C-CE9F6561821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Submit questions for panel discussion at openrecords@pa.gov</a:t>
            </a:r>
          </a:p>
        </p:txBody>
      </p:sp>
      <p:sp>
        <p:nvSpPr>
          <p:cNvPr id="5" name="Title 1">
            <a:extLst>
              <a:ext uri="{FF2B5EF4-FFF2-40B4-BE49-F238E27FC236}">
                <a16:creationId xmlns:a16="http://schemas.microsoft.com/office/drawing/2014/main" id="{29AFECD6-AD6C-4BB8-8022-8901D8B20C78}"/>
              </a:ext>
            </a:extLst>
          </p:cNvPr>
          <p:cNvSpPr>
            <a:spLocks noGrp="1"/>
          </p:cNvSpPr>
          <p:nvPr>
            <p:ph type="title"/>
          </p:nvPr>
        </p:nvSpPr>
        <p:spPr>
          <a:solidFill>
            <a:schemeClr val="accent1">
              <a:lumMod val="40000"/>
              <a:lumOff val="60000"/>
            </a:schemeClr>
          </a:solidFill>
        </p:spPr>
        <p:txBody>
          <a:bodyPr>
            <a:normAutofit/>
          </a:bodyPr>
          <a:lstStyle/>
          <a:p>
            <a:r>
              <a:rPr lang="en-US" sz="4000" b="1" dirty="0">
                <a:solidFill>
                  <a:prstClr val="black"/>
                </a:solidFill>
              </a:rPr>
              <a:t>Introduction</a:t>
            </a:r>
            <a:endParaRPr lang="en-US" dirty="0"/>
          </a:p>
        </p:txBody>
      </p:sp>
      <p:sp>
        <p:nvSpPr>
          <p:cNvPr id="2" name="Rectangle 1">
            <a:extLst>
              <a:ext uri="{FF2B5EF4-FFF2-40B4-BE49-F238E27FC236}">
                <a16:creationId xmlns:a16="http://schemas.microsoft.com/office/drawing/2014/main" id="{B7C0777A-2F33-4E7F-9596-BE8FB033B731}"/>
              </a:ext>
            </a:extLst>
          </p:cNvPr>
          <p:cNvSpPr/>
          <p:nvPr/>
        </p:nvSpPr>
        <p:spPr>
          <a:xfrm>
            <a:off x="1143000" y="2057401"/>
            <a:ext cx="7086600" cy="193899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n-ea"/>
                <a:cs typeface="+mn-cs"/>
              </a:rPr>
              <a:t>Submit questions for panel discussion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Calibri"/>
                <a:ea typeface="+mn-ea"/>
                <a:cs typeface="+mn-cs"/>
              </a:rPr>
              <a:t>openrecords@pa.gov</a:t>
            </a:r>
          </a:p>
        </p:txBody>
      </p:sp>
    </p:spTree>
    <p:extLst>
      <p:ext uri="{BB962C8B-B14F-4D97-AF65-F5344CB8AC3E}">
        <p14:creationId xmlns:p14="http://schemas.microsoft.com/office/powerpoint/2010/main" val="1742811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1219200" y="2971800"/>
            <a:ext cx="7010400" cy="1295400"/>
          </a:xfrm>
        </p:spPr>
        <p:txBody>
          <a:bodyPr>
            <a:noAutofit/>
          </a:bodyPr>
          <a:lstStyle/>
          <a:p>
            <a:r>
              <a:rPr lang="en-US" sz="3200" b="1" dirty="0"/>
              <a:t>OOR Annual Training</a:t>
            </a:r>
            <a:br>
              <a:rPr lang="en-US" sz="3200" dirty="0"/>
            </a:br>
            <a:r>
              <a:rPr lang="en-US" sz="3200" dirty="0"/>
              <a:t>November 1, 2018</a:t>
            </a:r>
            <a:endParaRPr lang="en-US" sz="2800" i="1" dirty="0"/>
          </a:p>
        </p:txBody>
      </p:sp>
      <p:sp>
        <p:nvSpPr>
          <p:cNvPr id="3" name="Subtitle 2"/>
          <p:cNvSpPr>
            <a:spLocks noGrp="1"/>
          </p:cNvSpPr>
          <p:nvPr>
            <p:ph type="subTitle" idx="1"/>
          </p:nvPr>
        </p:nvSpPr>
        <p:spPr>
          <a:xfrm>
            <a:off x="3438259" y="2413002"/>
            <a:ext cx="4267200" cy="523037"/>
          </a:xfrm>
        </p:spPr>
        <p:txBody>
          <a:bodyPr rtlCol="0">
            <a:normAutofit fontScale="92500"/>
          </a:bodyPr>
          <a:lstStyle/>
          <a:p>
            <a:pPr eaLnBrk="1" fontAlgn="auto" hangingPunct="1">
              <a:spcAft>
                <a:spcPts val="0"/>
              </a:spcAft>
              <a:buFont typeface="Arial" pitchFamily="34" charset="0"/>
              <a:buNone/>
              <a:defRPr/>
            </a:pPr>
            <a:r>
              <a:rPr lang="en-US" sz="2400" dirty="0">
                <a:solidFill>
                  <a:schemeClr val="tx2"/>
                </a:solidFill>
              </a:rPr>
              <a:t>George Spiess, Training Coordinator </a:t>
            </a:r>
          </a:p>
        </p:txBody>
      </p:sp>
      <p:sp>
        <p:nvSpPr>
          <p:cNvPr id="2053" name="TextBox 5"/>
          <p:cNvSpPr txBox="1">
            <a:spLocks noChangeArrowheads="1"/>
          </p:cNvSpPr>
          <p:nvPr/>
        </p:nvSpPr>
        <p:spPr bwMode="auto">
          <a:xfrm>
            <a:off x="1524000" y="4336991"/>
            <a:ext cx="6400800" cy="1015663"/>
          </a:xfrm>
          <a:prstGeom prst="rect">
            <a:avLst/>
          </a:prstGeom>
          <a:solidFill>
            <a:schemeClr val="accent1">
              <a:lumMod val="40000"/>
              <a:lumOff val="60000"/>
            </a:schemeClr>
          </a:solidFill>
          <a:ln>
            <a:noFill/>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itchFamily="34" charset="0"/>
                <a:ea typeface="+mn-ea"/>
                <a:cs typeface="Arial" charset="0"/>
                <a:hlinkClick r:id="rId3"/>
              </a:rPr>
              <a:t>https://openrecords.pa.gov</a:t>
            </a:r>
            <a:endParaRPr kumimoji="0" lang="en-US" sz="2000" b="0" i="0" u="none" strike="noStrike" kern="1200" cap="none" spc="0" normalizeH="0" baseline="0" noProof="0" dirty="0">
              <a:ln>
                <a:noFill/>
              </a:ln>
              <a:solidFill>
                <a:prstClr val="black"/>
              </a:solidFill>
              <a:effectLst/>
              <a:uLnTx/>
              <a:uFillTx/>
              <a:latin typeface="Calibri" pitchFamily="34" charset="0"/>
              <a:ea typeface="+mn-ea"/>
              <a:cs typeface="Arial"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itchFamily="34" charset="0"/>
                <a:ea typeface="+mn-ea"/>
                <a:cs typeface="Arial" charset="0"/>
                <a:hlinkClick r:id="rId4"/>
              </a:rPr>
              <a:t>gespiess@pa.gov</a:t>
            </a:r>
            <a:endParaRPr kumimoji="0" lang="en-US" sz="2000" b="0" i="0" u="none" strike="noStrike" kern="1200" cap="none" spc="0" normalizeH="0" baseline="0" noProof="0" dirty="0">
              <a:ln>
                <a:noFill/>
              </a:ln>
              <a:solidFill>
                <a:prstClr val="black"/>
              </a:solidFill>
              <a:effectLst/>
              <a:uLnTx/>
              <a:uFillTx/>
              <a:latin typeface="Calibri" pitchFamily="34" charset="0"/>
              <a:ea typeface="+mn-ea"/>
              <a:cs typeface="Arial"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itchFamily="34" charset="0"/>
                <a:ea typeface="+mn-ea"/>
                <a:cs typeface="Arial" charset="0"/>
              </a:rPr>
              <a:t>(717) 346-9903</a:t>
            </a:r>
          </a:p>
        </p:txBody>
      </p:sp>
      <p:pic>
        <p:nvPicPr>
          <p:cNvPr id="7" name="Picture 2" descr="O:\ExecutiveOffice_241010100\OOR_Logos_and_Pictures\Open Records_Logo elongate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43341" y="990600"/>
            <a:ext cx="5962118" cy="1458163"/>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a:extLst>
              <a:ext uri="{FF2B5EF4-FFF2-40B4-BE49-F238E27FC236}">
                <a16:creationId xmlns:a16="http://schemas.microsoft.com/office/drawing/2014/main" id="{99EFAB4C-9428-411C-9896-D661D59319CE}"/>
              </a:ext>
            </a:extLst>
          </p:cNvPr>
          <p:cNvSpPr>
            <a:spLocks noGrp="1"/>
          </p:cNvSpPr>
          <p:nvPr>
            <p:ph type="ftr" sz="quarter" idx="11"/>
          </p:nvPr>
        </p:nvSpPr>
        <p:spPr/>
        <p:txBody>
          <a:bodyPr/>
          <a:lstStyle/>
          <a:p>
            <a:r>
              <a:rPr lang="en-US" dirty="0"/>
              <a:t>Submit questions for panel discussion at openrecords@pa.gov</a:t>
            </a:r>
          </a:p>
        </p:txBody>
      </p:sp>
    </p:spTree>
    <p:extLst>
      <p:ext uri="{BB962C8B-B14F-4D97-AF65-F5344CB8AC3E}">
        <p14:creationId xmlns:p14="http://schemas.microsoft.com/office/powerpoint/2010/main" val="2324733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DA9AF30-DB57-4EA5-8F69-BDDBC6594987}"/>
              </a:ext>
            </a:extLst>
          </p:cNvPr>
          <p:cNvSpPr>
            <a:spLocks noGrp="1"/>
          </p:cNvSpPr>
          <p:nvPr>
            <p:ph idx="1"/>
          </p:nvPr>
        </p:nvSpPr>
        <p:spPr/>
        <p:txBody>
          <a:bodyPr/>
          <a:lstStyle/>
          <a:p>
            <a:pPr marL="0" indent="0">
              <a:buNone/>
            </a:pPr>
            <a:endParaRPr lang="en-US" sz="2400" dirty="0"/>
          </a:p>
          <a:p>
            <a:pPr marL="0" indent="0">
              <a:buNone/>
            </a:pPr>
            <a:endParaRPr lang="en-US" dirty="0"/>
          </a:p>
          <a:p>
            <a:pPr marL="0" indent="0" algn="ctr">
              <a:buNone/>
            </a:pPr>
            <a:r>
              <a:rPr lang="en-US" sz="2700" dirty="0"/>
              <a:t>Agency Open Records Officer Searchable Database</a:t>
            </a:r>
          </a:p>
        </p:txBody>
      </p:sp>
      <p:sp>
        <p:nvSpPr>
          <p:cNvPr id="3" name="Title 3">
            <a:extLst>
              <a:ext uri="{FF2B5EF4-FFF2-40B4-BE49-F238E27FC236}">
                <a16:creationId xmlns:a16="http://schemas.microsoft.com/office/drawing/2014/main" id="{9240EA35-EC76-44CA-B73B-4C3DBFB3E6F1}"/>
              </a:ext>
            </a:extLst>
          </p:cNvPr>
          <p:cNvSpPr txBox="1">
            <a:spLocks/>
          </p:cNvSpPr>
          <p:nvPr/>
        </p:nvSpPr>
        <p:spPr>
          <a:xfrm>
            <a:off x="457200" y="274638"/>
            <a:ext cx="8229600" cy="1143000"/>
          </a:xfrm>
          <a:prstGeom prst="rect">
            <a:avLst/>
          </a:prstGeom>
          <a:solidFill>
            <a:srgbClr val="4F81BD">
              <a:lumMod val="40000"/>
              <a:lumOff val="60000"/>
            </a:srgb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a:ln>
                  <a:noFill/>
                </a:ln>
                <a:solidFill>
                  <a:sysClr val="windowText" lastClr="000000"/>
                </a:solidFill>
                <a:effectLst/>
                <a:uLnTx/>
                <a:uFillTx/>
                <a:cs typeface="Calibri" panose="020F0502020204030204" pitchFamily="34" charset="0"/>
              </a:rPr>
              <a:t>OOR Website Resources</a:t>
            </a:r>
          </a:p>
        </p:txBody>
      </p:sp>
    </p:spTree>
    <p:extLst>
      <p:ext uri="{BB962C8B-B14F-4D97-AF65-F5344CB8AC3E}">
        <p14:creationId xmlns:p14="http://schemas.microsoft.com/office/powerpoint/2010/main" val="27781443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EC68780-058D-46B6-B79D-403612A8F854}"/>
              </a:ext>
            </a:extLst>
          </p:cNvPr>
          <p:cNvPicPr>
            <a:picLocks noChangeAspect="1"/>
          </p:cNvPicPr>
          <p:nvPr/>
        </p:nvPicPr>
        <p:blipFill>
          <a:blip r:embed="rId2"/>
          <a:stretch>
            <a:fillRect/>
          </a:stretch>
        </p:blipFill>
        <p:spPr>
          <a:xfrm>
            <a:off x="0" y="857250"/>
            <a:ext cx="9144000" cy="5143500"/>
          </a:xfrm>
          <a:prstGeom prst="rect">
            <a:avLst/>
          </a:prstGeom>
        </p:spPr>
      </p:pic>
      <p:sp>
        <p:nvSpPr>
          <p:cNvPr id="2" name="Oval 1">
            <a:extLst>
              <a:ext uri="{FF2B5EF4-FFF2-40B4-BE49-F238E27FC236}">
                <a16:creationId xmlns:a16="http://schemas.microsoft.com/office/drawing/2014/main" id="{C83D5FDA-98D6-4DBF-B10E-BD7F228BD09A}"/>
              </a:ext>
            </a:extLst>
          </p:cNvPr>
          <p:cNvSpPr/>
          <p:nvPr/>
        </p:nvSpPr>
        <p:spPr>
          <a:xfrm>
            <a:off x="1799438" y="3568991"/>
            <a:ext cx="899720" cy="352338"/>
          </a:xfrm>
          <a:prstGeom prst="ellipse">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defTabSz="685800"/>
            <a:endParaRPr lang="en-US" sz="1350" dirty="0">
              <a:solidFill>
                <a:srgbClr val="ED7D31"/>
              </a:solidFill>
              <a:latin typeface="Calibri" panose="020F0502020204030204"/>
            </a:endParaRPr>
          </a:p>
        </p:txBody>
      </p:sp>
    </p:spTree>
    <p:extLst>
      <p:ext uri="{BB962C8B-B14F-4D97-AF65-F5344CB8AC3E}">
        <p14:creationId xmlns:p14="http://schemas.microsoft.com/office/powerpoint/2010/main" val="14641405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C787DF6-93E9-4B54-B829-16DF58C29A87}"/>
              </a:ext>
            </a:extLst>
          </p:cNvPr>
          <p:cNvPicPr>
            <a:picLocks noChangeAspect="1"/>
          </p:cNvPicPr>
          <p:nvPr/>
        </p:nvPicPr>
        <p:blipFill>
          <a:blip r:embed="rId2"/>
          <a:stretch>
            <a:fillRect/>
          </a:stretch>
        </p:blipFill>
        <p:spPr>
          <a:xfrm>
            <a:off x="0" y="857250"/>
            <a:ext cx="9144000" cy="5143500"/>
          </a:xfrm>
          <a:prstGeom prst="rect">
            <a:avLst/>
          </a:prstGeom>
        </p:spPr>
      </p:pic>
      <p:sp>
        <p:nvSpPr>
          <p:cNvPr id="3" name="Oval 2">
            <a:extLst>
              <a:ext uri="{FF2B5EF4-FFF2-40B4-BE49-F238E27FC236}">
                <a16:creationId xmlns:a16="http://schemas.microsoft.com/office/drawing/2014/main" id="{414D088B-8AE1-4371-B5D7-295F2D9CF701}"/>
              </a:ext>
            </a:extLst>
          </p:cNvPr>
          <p:cNvSpPr/>
          <p:nvPr/>
        </p:nvSpPr>
        <p:spPr>
          <a:xfrm>
            <a:off x="1856064" y="3587867"/>
            <a:ext cx="761301" cy="327171"/>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Calibri" panose="020F0502020204030204"/>
            </a:endParaRPr>
          </a:p>
        </p:txBody>
      </p:sp>
      <p:sp>
        <p:nvSpPr>
          <p:cNvPr id="4" name="Oval 3">
            <a:extLst>
              <a:ext uri="{FF2B5EF4-FFF2-40B4-BE49-F238E27FC236}">
                <a16:creationId xmlns:a16="http://schemas.microsoft.com/office/drawing/2014/main" id="{4C0DFE79-94B8-448C-BE83-1A786045F6B6}"/>
              </a:ext>
            </a:extLst>
          </p:cNvPr>
          <p:cNvSpPr/>
          <p:nvPr/>
        </p:nvSpPr>
        <p:spPr>
          <a:xfrm>
            <a:off x="4185058" y="4242208"/>
            <a:ext cx="773885" cy="358629"/>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Calibri" panose="020F0502020204030204"/>
            </a:endParaRPr>
          </a:p>
        </p:txBody>
      </p:sp>
    </p:spTree>
    <p:extLst>
      <p:ext uri="{BB962C8B-B14F-4D97-AF65-F5344CB8AC3E}">
        <p14:creationId xmlns:p14="http://schemas.microsoft.com/office/powerpoint/2010/main" val="11699844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D4D99C6-F4A2-4E20-8D61-EFEB5084889D}"/>
              </a:ext>
            </a:extLst>
          </p:cNvPr>
          <p:cNvPicPr>
            <a:picLocks noChangeAspect="1"/>
          </p:cNvPicPr>
          <p:nvPr/>
        </p:nvPicPr>
        <p:blipFill>
          <a:blip r:embed="rId2"/>
          <a:stretch>
            <a:fillRect/>
          </a:stretch>
        </p:blipFill>
        <p:spPr>
          <a:xfrm>
            <a:off x="0" y="857250"/>
            <a:ext cx="9144000" cy="5143500"/>
          </a:xfrm>
          <a:prstGeom prst="rect">
            <a:avLst/>
          </a:prstGeom>
        </p:spPr>
      </p:pic>
      <p:sp>
        <p:nvSpPr>
          <p:cNvPr id="3" name="Oval 2">
            <a:extLst>
              <a:ext uri="{FF2B5EF4-FFF2-40B4-BE49-F238E27FC236}">
                <a16:creationId xmlns:a16="http://schemas.microsoft.com/office/drawing/2014/main" id="{01598DD2-D5E1-4DAA-B1D5-0C5964B5CF76}"/>
              </a:ext>
            </a:extLst>
          </p:cNvPr>
          <p:cNvSpPr/>
          <p:nvPr/>
        </p:nvSpPr>
        <p:spPr>
          <a:xfrm>
            <a:off x="1786855" y="3575283"/>
            <a:ext cx="673217" cy="33346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Calibri" panose="020F0502020204030204"/>
            </a:endParaRPr>
          </a:p>
        </p:txBody>
      </p:sp>
      <p:sp>
        <p:nvSpPr>
          <p:cNvPr id="4" name="Oval 3">
            <a:extLst>
              <a:ext uri="{FF2B5EF4-FFF2-40B4-BE49-F238E27FC236}">
                <a16:creationId xmlns:a16="http://schemas.microsoft.com/office/drawing/2014/main" id="{9928AEDB-E8BB-4C6A-A0CE-8A23B3521233}"/>
              </a:ext>
            </a:extLst>
          </p:cNvPr>
          <p:cNvSpPr/>
          <p:nvPr/>
        </p:nvSpPr>
        <p:spPr>
          <a:xfrm>
            <a:off x="1616978" y="4682630"/>
            <a:ext cx="1793147" cy="994096"/>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Calibri" panose="020F0502020204030204"/>
            </a:endParaRPr>
          </a:p>
        </p:txBody>
      </p:sp>
    </p:spTree>
    <p:extLst>
      <p:ext uri="{BB962C8B-B14F-4D97-AF65-F5344CB8AC3E}">
        <p14:creationId xmlns:p14="http://schemas.microsoft.com/office/powerpoint/2010/main" val="4231076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3A832B-1FE4-4F50-A8B3-8B16EBDC83EB}"/>
              </a:ext>
            </a:extLst>
          </p:cNvPr>
          <p:cNvSpPr>
            <a:spLocks noGrp="1"/>
          </p:cNvSpPr>
          <p:nvPr>
            <p:ph idx="1"/>
          </p:nvPr>
        </p:nvSpPr>
        <p:spPr/>
        <p:txBody>
          <a:bodyPr/>
          <a:lstStyle/>
          <a:p>
            <a:pPr marL="0" indent="0">
              <a:buNone/>
            </a:pPr>
            <a:endParaRPr lang="en-US" dirty="0"/>
          </a:p>
          <a:p>
            <a:pPr marL="0" indent="0">
              <a:buNone/>
            </a:pPr>
            <a:endParaRPr lang="en-US" dirty="0"/>
          </a:p>
          <a:p>
            <a:pPr marL="0" indent="0" algn="ctr">
              <a:buNone/>
            </a:pPr>
            <a:r>
              <a:rPr lang="en-US" sz="3000" dirty="0"/>
              <a:t>Online Appeal Form</a:t>
            </a:r>
          </a:p>
        </p:txBody>
      </p:sp>
      <p:sp>
        <p:nvSpPr>
          <p:cNvPr id="4" name="Title 3">
            <a:extLst>
              <a:ext uri="{FF2B5EF4-FFF2-40B4-BE49-F238E27FC236}">
                <a16:creationId xmlns:a16="http://schemas.microsoft.com/office/drawing/2014/main" id="{77DD22C6-3F48-4F07-AAB1-126DDC363582}"/>
              </a:ext>
            </a:extLst>
          </p:cNvPr>
          <p:cNvSpPr txBox="1">
            <a:spLocks/>
          </p:cNvSpPr>
          <p:nvPr/>
        </p:nvSpPr>
        <p:spPr>
          <a:xfrm>
            <a:off x="457200" y="274638"/>
            <a:ext cx="8229600" cy="1143000"/>
          </a:xfrm>
          <a:prstGeom prst="rect">
            <a:avLst/>
          </a:prstGeom>
          <a:solidFill>
            <a:srgbClr val="4F81BD">
              <a:lumMod val="40000"/>
              <a:lumOff val="60000"/>
            </a:srgb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a:ln>
                  <a:noFill/>
                </a:ln>
                <a:solidFill>
                  <a:sysClr val="windowText" lastClr="000000"/>
                </a:solidFill>
                <a:effectLst/>
                <a:uLnTx/>
                <a:uFillTx/>
                <a:ea typeface="+mj-ea"/>
                <a:cs typeface="+mj-cs"/>
              </a:rPr>
              <a:t>OOR Website Resources</a:t>
            </a:r>
          </a:p>
        </p:txBody>
      </p:sp>
    </p:spTree>
    <p:extLst>
      <p:ext uri="{BB962C8B-B14F-4D97-AF65-F5344CB8AC3E}">
        <p14:creationId xmlns:p14="http://schemas.microsoft.com/office/powerpoint/2010/main" val="23652770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FEF6C83-1A49-4769-9B2C-8BC40ABAA135}"/>
              </a:ext>
            </a:extLst>
          </p:cNvPr>
          <p:cNvPicPr>
            <a:picLocks noChangeAspect="1"/>
          </p:cNvPicPr>
          <p:nvPr/>
        </p:nvPicPr>
        <p:blipFill>
          <a:blip r:embed="rId2"/>
          <a:stretch>
            <a:fillRect/>
          </a:stretch>
        </p:blipFill>
        <p:spPr>
          <a:xfrm>
            <a:off x="0" y="857250"/>
            <a:ext cx="9144000" cy="5143500"/>
          </a:xfrm>
          <a:prstGeom prst="rect">
            <a:avLst/>
          </a:prstGeom>
        </p:spPr>
      </p:pic>
    </p:spTree>
    <p:extLst>
      <p:ext uri="{BB962C8B-B14F-4D97-AF65-F5344CB8AC3E}">
        <p14:creationId xmlns:p14="http://schemas.microsoft.com/office/powerpoint/2010/main" val="13384207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950123B-27E6-45C3-91A0-10689D9908BD}"/>
              </a:ext>
            </a:extLst>
          </p:cNvPr>
          <p:cNvPicPr>
            <a:picLocks noChangeAspect="1"/>
          </p:cNvPicPr>
          <p:nvPr/>
        </p:nvPicPr>
        <p:blipFill>
          <a:blip r:embed="rId2"/>
          <a:stretch>
            <a:fillRect/>
          </a:stretch>
        </p:blipFill>
        <p:spPr>
          <a:xfrm>
            <a:off x="0" y="857250"/>
            <a:ext cx="9144000" cy="5143500"/>
          </a:xfrm>
          <a:prstGeom prst="rect">
            <a:avLst/>
          </a:prstGeom>
        </p:spPr>
      </p:pic>
    </p:spTree>
    <p:extLst>
      <p:ext uri="{BB962C8B-B14F-4D97-AF65-F5344CB8AC3E}">
        <p14:creationId xmlns:p14="http://schemas.microsoft.com/office/powerpoint/2010/main" val="1511868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C6E83A-8090-4C8C-8D09-39652AEE7AAD}"/>
              </a:ext>
            </a:extLst>
          </p:cNvPr>
          <p:cNvSpPr>
            <a:spLocks noGrp="1"/>
          </p:cNvSpPr>
          <p:nvPr>
            <p:ph idx="1"/>
          </p:nvPr>
        </p:nvSpPr>
        <p:spPr/>
        <p:txBody>
          <a:bodyPr/>
          <a:lstStyle/>
          <a:p>
            <a:pPr marL="0" indent="0">
              <a:buNone/>
            </a:pPr>
            <a:endParaRPr lang="en-US" dirty="0"/>
          </a:p>
          <a:p>
            <a:pPr marL="0" indent="0" algn="ctr">
              <a:buNone/>
            </a:pPr>
            <a:endParaRPr lang="en-US" sz="3000" dirty="0"/>
          </a:p>
          <a:p>
            <a:pPr marL="0" indent="0" algn="ctr">
              <a:buNone/>
            </a:pPr>
            <a:r>
              <a:rPr lang="en-US" sz="3000" dirty="0"/>
              <a:t>Final Determinations Online Search Engine</a:t>
            </a:r>
          </a:p>
        </p:txBody>
      </p:sp>
      <p:sp>
        <p:nvSpPr>
          <p:cNvPr id="3" name="Title 3">
            <a:extLst>
              <a:ext uri="{FF2B5EF4-FFF2-40B4-BE49-F238E27FC236}">
                <a16:creationId xmlns:a16="http://schemas.microsoft.com/office/drawing/2014/main" id="{F8395C5E-5545-4233-8B7B-CD6AC624039A}"/>
              </a:ext>
            </a:extLst>
          </p:cNvPr>
          <p:cNvSpPr txBox="1">
            <a:spLocks/>
          </p:cNvSpPr>
          <p:nvPr/>
        </p:nvSpPr>
        <p:spPr>
          <a:xfrm>
            <a:off x="457200" y="274638"/>
            <a:ext cx="8229600" cy="1143000"/>
          </a:xfrm>
          <a:prstGeom prst="rect">
            <a:avLst/>
          </a:prstGeom>
          <a:solidFill>
            <a:srgbClr val="4F81BD">
              <a:lumMod val="40000"/>
              <a:lumOff val="60000"/>
            </a:srgb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a:ln>
                  <a:noFill/>
                </a:ln>
                <a:solidFill>
                  <a:sysClr val="windowText" lastClr="000000"/>
                </a:solidFill>
                <a:effectLst/>
                <a:uLnTx/>
                <a:uFillTx/>
                <a:ea typeface="+mj-ea"/>
                <a:cs typeface="+mj-cs"/>
              </a:rPr>
              <a:t>OOR Website Resources</a:t>
            </a:r>
          </a:p>
        </p:txBody>
      </p:sp>
    </p:spTree>
    <p:extLst>
      <p:ext uri="{BB962C8B-B14F-4D97-AF65-F5344CB8AC3E}">
        <p14:creationId xmlns:p14="http://schemas.microsoft.com/office/powerpoint/2010/main" val="1329986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C203456-1504-4C12-8D15-256D6AC38409}"/>
              </a:ext>
            </a:extLst>
          </p:cNvPr>
          <p:cNvPicPr>
            <a:picLocks noChangeAspect="1"/>
          </p:cNvPicPr>
          <p:nvPr/>
        </p:nvPicPr>
        <p:blipFill>
          <a:blip r:embed="rId2"/>
          <a:stretch>
            <a:fillRect/>
          </a:stretch>
        </p:blipFill>
        <p:spPr>
          <a:xfrm>
            <a:off x="0" y="857250"/>
            <a:ext cx="9144000" cy="5143500"/>
          </a:xfrm>
          <a:prstGeom prst="rect">
            <a:avLst/>
          </a:prstGeom>
        </p:spPr>
      </p:pic>
      <p:sp>
        <p:nvSpPr>
          <p:cNvPr id="2" name="Oval 1">
            <a:extLst>
              <a:ext uri="{FF2B5EF4-FFF2-40B4-BE49-F238E27FC236}">
                <a16:creationId xmlns:a16="http://schemas.microsoft.com/office/drawing/2014/main" id="{00EC2594-3835-4EFD-A46A-86B851FCF31A}"/>
              </a:ext>
            </a:extLst>
          </p:cNvPr>
          <p:cNvSpPr/>
          <p:nvPr/>
        </p:nvSpPr>
        <p:spPr>
          <a:xfrm>
            <a:off x="3183622" y="3399115"/>
            <a:ext cx="553674" cy="270545"/>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Calibri" panose="020F0502020204030204"/>
            </a:endParaRPr>
          </a:p>
        </p:txBody>
      </p:sp>
    </p:spTree>
    <p:extLst>
      <p:ext uri="{BB962C8B-B14F-4D97-AF65-F5344CB8AC3E}">
        <p14:creationId xmlns:p14="http://schemas.microsoft.com/office/powerpoint/2010/main" val="28391107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33C0199-2DFA-4450-8246-46AED8F08C53}"/>
              </a:ext>
            </a:extLst>
          </p:cNvPr>
          <p:cNvPicPr>
            <a:picLocks noChangeAspect="1"/>
          </p:cNvPicPr>
          <p:nvPr/>
        </p:nvPicPr>
        <p:blipFill>
          <a:blip r:embed="rId2"/>
          <a:stretch>
            <a:fillRect/>
          </a:stretch>
        </p:blipFill>
        <p:spPr>
          <a:xfrm>
            <a:off x="0" y="857250"/>
            <a:ext cx="9144000" cy="5143500"/>
          </a:xfrm>
          <a:prstGeom prst="rect">
            <a:avLst/>
          </a:prstGeom>
        </p:spPr>
      </p:pic>
      <p:sp>
        <p:nvSpPr>
          <p:cNvPr id="4" name="Oval 3">
            <a:extLst>
              <a:ext uri="{FF2B5EF4-FFF2-40B4-BE49-F238E27FC236}">
                <a16:creationId xmlns:a16="http://schemas.microsoft.com/office/drawing/2014/main" id="{5BC5BD28-1862-4029-AB8E-B34E6DBBF713}"/>
              </a:ext>
            </a:extLst>
          </p:cNvPr>
          <p:cNvSpPr/>
          <p:nvPr/>
        </p:nvSpPr>
        <p:spPr>
          <a:xfrm>
            <a:off x="6524538" y="4525336"/>
            <a:ext cx="729842" cy="547382"/>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Calibri" panose="020F0502020204030204"/>
            </a:endParaRPr>
          </a:p>
        </p:txBody>
      </p:sp>
    </p:spTree>
    <p:extLst>
      <p:ext uri="{BB962C8B-B14F-4D97-AF65-F5344CB8AC3E}">
        <p14:creationId xmlns:p14="http://schemas.microsoft.com/office/powerpoint/2010/main" val="22726462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9CCAFA9-35F0-4C5B-96B9-D495D4766518}"/>
              </a:ext>
            </a:extLst>
          </p:cNvPr>
          <p:cNvPicPr>
            <a:picLocks noChangeAspect="1"/>
          </p:cNvPicPr>
          <p:nvPr/>
        </p:nvPicPr>
        <p:blipFill>
          <a:blip r:embed="rId2"/>
          <a:stretch>
            <a:fillRect/>
          </a:stretch>
        </p:blipFill>
        <p:spPr>
          <a:xfrm>
            <a:off x="0" y="857250"/>
            <a:ext cx="9144000" cy="5143500"/>
          </a:xfrm>
          <a:prstGeom prst="rect">
            <a:avLst/>
          </a:prstGeom>
        </p:spPr>
      </p:pic>
    </p:spTree>
    <p:extLst>
      <p:ext uri="{BB962C8B-B14F-4D97-AF65-F5344CB8AC3E}">
        <p14:creationId xmlns:p14="http://schemas.microsoft.com/office/powerpoint/2010/main" val="7849018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1BE52AD-D043-4C97-BF52-7EBE37B519F4}"/>
              </a:ext>
            </a:extLst>
          </p:cNvPr>
          <p:cNvPicPr>
            <a:picLocks noChangeAspect="1"/>
          </p:cNvPicPr>
          <p:nvPr/>
        </p:nvPicPr>
        <p:blipFill>
          <a:blip r:embed="rId2"/>
          <a:stretch>
            <a:fillRect/>
          </a:stretch>
        </p:blipFill>
        <p:spPr>
          <a:xfrm>
            <a:off x="0" y="857250"/>
            <a:ext cx="9144000" cy="5143500"/>
          </a:xfrm>
          <a:prstGeom prst="rect">
            <a:avLst/>
          </a:prstGeom>
        </p:spPr>
      </p:pic>
      <p:sp>
        <p:nvSpPr>
          <p:cNvPr id="3" name="Oval 2">
            <a:extLst>
              <a:ext uri="{FF2B5EF4-FFF2-40B4-BE49-F238E27FC236}">
                <a16:creationId xmlns:a16="http://schemas.microsoft.com/office/drawing/2014/main" id="{A0155D32-5B1E-49DA-8DB7-1C4769F91A6B}"/>
              </a:ext>
            </a:extLst>
          </p:cNvPr>
          <p:cNvSpPr/>
          <p:nvPr/>
        </p:nvSpPr>
        <p:spPr>
          <a:xfrm>
            <a:off x="3208789" y="3908746"/>
            <a:ext cx="377505" cy="207627"/>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Calibri" panose="020F0502020204030204"/>
            </a:endParaRPr>
          </a:p>
        </p:txBody>
      </p:sp>
    </p:spTree>
    <p:extLst>
      <p:ext uri="{BB962C8B-B14F-4D97-AF65-F5344CB8AC3E}">
        <p14:creationId xmlns:p14="http://schemas.microsoft.com/office/powerpoint/2010/main" val="18233226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EDE60A-D801-4B57-9F59-641990F9D021}"/>
              </a:ext>
            </a:extLst>
          </p:cNvPr>
          <p:cNvPicPr>
            <a:picLocks noChangeAspect="1"/>
          </p:cNvPicPr>
          <p:nvPr/>
        </p:nvPicPr>
        <p:blipFill>
          <a:blip r:embed="rId2"/>
          <a:stretch>
            <a:fillRect/>
          </a:stretch>
        </p:blipFill>
        <p:spPr>
          <a:xfrm>
            <a:off x="0" y="857250"/>
            <a:ext cx="9144000" cy="5143500"/>
          </a:xfrm>
          <a:prstGeom prst="rect">
            <a:avLst/>
          </a:prstGeom>
        </p:spPr>
      </p:pic>
      <p:sp>
        <p:nvSpPr>
          <p:cNvPr id="8" name="Oval 7">
            <a:extLst>
              <a:ext uri="{FF2B5EF4-FFF2-40B4-BE49-F238E27FC236}">
                <a16:creationId xmlns:a16="http://schemas.microsoft.com/office/drawing/2014/main" id="{5E974370-BEC2-45D4-9ACE-D5DFC7E633C3}"/>
              </a:ext>
            </a:extLst>
          </p:cNvPr>
          <p:cNvSpPr/>
          <p:nvPr/>
        </p:nvSpPr>
        <p:spPr>
          <a:xfrm>
            <a:off x="4234343" y="3380239"/>
            <a:ext cx="213920" cy="1195432"/>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Calibri" panose="020F0502020204030204"/>
            </a:endParaRPr>
          </a:p>
        </p:txBody>
      </p:sp>
    </p:spTree>
    <p:extLst>
      <p:ext uri="{BB962C8B-B14F-4D97-AF65-F5344CB8AC3E}">
        <p14:creationId xmlns:p14="http://schemas.microsoft.com/office/powerpoint/2010/main" val="25895894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9CF7CDC-A1FF-4FC0-975F-AEC59B6FBAFD}"/>
              </a:ext>
            </a:extLst>
          </p:cNvPr>
          <p:cNvPicPr>
            <a:picLocks noChangeAspect="1"/>
          </p:cNvPicPr>
          <p:nvPr/>
        </p:nvPicPr>
        <p:blipFill>
          <a:blip r:embed="rId2"/>
          <a:stretch>
            <a:fillRect/>
          </a:stretch>
        </p:blipFill>
        <p:spPr>
          <a:xfrm>
            <a:off x="0" y="857250"/>
            <a:ext cx="9144000" cy="5143500"/>
          </a:xfrm>
          <a:prstGeom prst="rect">
            <a:avLst/>
          </a:prstGeom>
        </p:spPr>
      </p:pic>
    </p:spTree>
    <p:extLst>
      <p:ext uri="{BB962C8B-B14F-4D97-AF65-F5344CB8AC3E}">
        <p14:creationId xmlns:p14="http://schemas.microsoft.com/office/powerpoint/2010/main" val="2180055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3E52620-AA70-4D42-ABB1-B2133C3966D5}"/>
              </a:ext>
            </a:extLst>
          </p:cNvPr>
          <p:cNvPicPr>
            <a:picLocks noChangeAspect="1"/>
          </p:cNvPicPr>
          <p:nvPr/>
        </p:nvPicPr>
        <p:blipFill>
          <a:blip r:embed="rId2"/>
          <a:stretch>
            <a:fillRect/>
          </a:stretch>
        </p:blipFill>
        <p:spPr>
          <a:xfrm>
            <a:off x="0" y="857250"/>
            <a:ext cx="9144000" cy="5143500"/>
          </a:xfrm>
          <a:prstGeom prst="rect">
            <a:avLst/>
          </a:prstGeom>
        </p:spPr>
      </p:pic>
    </p:spTree>
    <p:extLst>
      <p:ext uri="{BB962C8B-B14F-4D97-AF65-F5344CB8AC3E}">
        <p14:creationId xmlns:p14="http://schemas.microsoft.com/office/powerpoint/2010/main" val="20519185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F368A8D-3A02-4AB9-8E94-71DA40924358}"/>
              </a:ext>
            </a:extLst>
          </p:cNvPr>
          <p:cNvPicPr>
            <a:picLocks noChangeAspect="1"/>
          </p:cNvPicPr>
          <p:nvPr/>
        </p:nvPicPr>
        <p:blipFill>
          <a:blip r:embed="rId2"/>
          <a:stretch>
            <a:fillRect/>
          </a:stretch>
        </p:blipFill>
        <p:spPr>
          <a:xfrm>
            <a:off x="0" y="857250"/>
            <a:ext cx="9144000" cy="5143500"/>
          </a:xfrm>
          <a:prstGeom prst="rect">
            <a:avLst/>
          </a:prstGeom>
        </p:spPr>
      </p:pic>
    </p:spTree>
    <p:extLst>
      <p:ext uri="{BB962C8B-B14F-4D97-AF65-F5344CB8AC3E}">
        <p14:creationId xmlns:p14="http://schemas.microsoft.com/office/powerpoint/2010/main" val="13345347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chemeClr val="accent1">
              <a:lumMod val="40000"/>
              <a:lumOff val="60000"/>
            </a:schemeClr>
          </a:solidFill>
        </p:spPr>
        <p:txBody>
          <a:bodyPr rtlCol="0">
            <a:normAutofit/>
          </a:bodyPr>
          <a:lstStyle/>
          <a:p>
            <a:pPr eaLnBrk="1" fontAlgn="auto" hangingPunct="1">
              <a:spcAft>
                <a:spcPts val="0"/>
              </a:spcAft>
              <a:defRPr/>
            </a:pPr>
            <a:r>
              <a:rPr lang="en-US" b="1" dirty="0"/>
              <a:t>OOR Website Resources</a:t>
            </a:r>
          </a:p>
        </p:txBody>
      </p:sp>
      <p:sp>
        <p:nvSpPr>
          <p:cNvPr id="5" name="Content Placeholder 4"/>
          <p:cNvSpPr>
            <a:spLocks noGrp="1"/>
          </p:cNvSpPr>
          <p:nvPr>
            <p:ph idx="1"/>
          </p:nvPr>
        </p:nvSpPr>
        <p:spPr>
          <a:xfrm>
            <a:off x="457200" y="1447800"/>
            <a:ext cx="8229600" cy="4678363"/>
          </a:xfrm>
          <a:ln>
            <a:solidFill>
              <a:schemeClr val="accent1">
                <a:lumMod val="60000"/>
                <a:lumOff val="40000"/>
              </a:schemeClr>
            </a:solidFill>
          </a:ln>
        </p:spPr>
        <p:txBody>
          <a:bodyPr rtlCol="0">
            <a:normAutofit/>
          </a:bodyPr>
          <a:lstStyle/>
          <a:p>
            <a:pPr marL="228600" lvl="0" indent="-228600">
              <a:lnSpc>
                <a:spcPct val="90000"/>
              </a:lnSpc>
              <a:spcBef>
                <a:spcPts val="1000"/>
              </a:spcBef>
            </a:pPr>
            <a:endParaRPr lang="en-US" sz="2800" dirty="0">
              <a:solidFill>
                <a:prstClr val="black"/>
              </a:solidFill>
            </a:endParaRPr>
          </a:p>
          <a:p>
            <a:pPr marL="0" lvl="0" indent="0">
              <a:lnSpc>
                <a:spcPct val="90000"/>
              </a:lnSpc>
              <a:spcBef>
                <a:spcPts val="1000"/>
              </a:spcBef>
              <a:buNone/>
            </a:pPr>
            <a:endParaRPr lang="en-US" sz="2800" dirty="0">
              <a:solidFill>
                <a:prstClr val="black"/>
              </a:solidFill>
            </a:endParaRPr>
          </a:p>
          <a:p>
            <a:pPr marL="0" lvl="0" indent="0" algn="ctr">
              <a:lnSpc>
                <a:spcPct val="90000"/>
              </a:lnSpc>
              <a:spcBef>
                <a:spcPts val="1000"/>
              </a:spcBef>
              <a:buNone/>
            </a:pPr>
            <a:r>
              <a:rPr lang="en-US" sz="3000" dirty="0">
                <a:solidFill>
                  <a:prstClr val="black"/>
                </a:solidFill>
              </a:rPr>
              <a:t>Online RTKL Request Form for OOR Records</a:t>
            </a:r>
          </a:p>
          <a:p>
            <a:pPr algn="just" eaLnBrk="1" fontAlgn="auto" hangingPunct="1">
              <a:spcAft>
                <a:spcPts val="0"/>
              </a:spcAft>
              <a:buFont typeface="Arial" pitchFamily="34" charset="0"/>
              <a:buChar char="•"/>
              <a:defRPr/>
            </a:pPr>
            <a:endParaRPr lang="en-US" sz="2800" dirty="0"/>
          </a:p>
        </p:txBody>
      </p:sp>
      <p:sp>
        <p:nvSpPr>
          <p:cNvPr id="2" name="Footer Placeholder 1">
            <a:extLst>
              <a:ext uri="{FF2B5EF4-FFF2-40B4-BE49-F238E27FC236}">
                <a16:creationId xmlns:a16="http://schemas.microsoft.com/office/drawing/2014/main" id="{CEC2FF9C-C65F-4280-A3A7-139036A848A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Submit questions for panel discussion at openrecords@pa.gov</a:t>
            </a:r>
          </a:p>
        </p:txBody>
      </p:sp>
    </p:spTree>
    <p:extLst>
      <p:ext uri="{BB962C8B-B14F-4D97-AF65-F5344CB8AC3E}">
        <p14:creationId xmlns:p14="http://schemas.microsoft.com/office/powerpoint/2010/main" val="19151130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96329AE-1801-4CFF-BEC3-A94BB55DC213}"/>
              </a:ext>
            </a:extLst>
          </p:cNvPr>
          <p:cNvPicPr>
            <a:picLocks noChangeAspect="1"/>
          </p:cNvPicPr>
          <p:nvPr/>
        </p:nvPicPr>
        <p:blipFill>
          <a:blip r:embed="rId2"/>
          <a:stretch>
            <a:fillRect/>
          </a:stretch>
        </p:blipFill>
        <p:spPr>
          <a:xfrm>
            <a:off x="0" y="857250"/>
            <a:ext cx="9144000" cy="5143500"/>
          </a:xfrm>
          <a:prstGeom prst="rect">
            <a:avLst/>
          </a:prstGeom>
        </p:spPr>
      </p:pic>
    </p:spTree>
    <p:extLst>
      <p:ext uri="{BB962C8B-B14F-4D97-AF65-F5344CB8AC3E}">
        <p14:creationId xmlns:p14="http://schemas.microsoft.com/office/powerpoint/2010/main" val="25775617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C9A8485-77E7-4733-B913-EC508C82188C}"/>
              </a:ext>
            </a:extLst>
          </p:cNvPr>
          <p:cNvPicPr>
            <a:picLocks noChangeAspect="1"/>
          </p:cNvPicPr>
          <p:nvPr/>
        </p:nvPicPr>
        <p:blipFill>
          <a:blip r:embed="rId2"/>
          <a:stretch>
            <a:fillRect/>
          </a:stretch>
        </p:blipFill>
        <p:spPr>
          <a:xfrm>
            <a:off x="0" y="857250"/>
            <a:ext cx="9144000" cy="5143500"/>
          </a:xfrm>
          <a:prstGeom prst="rect">
            <a:avLst/>
          </a:prstGeom>
        </p:spPr>
      </p:pic>
    </p:spTree>
    <p:extLst>
      <p:ext uri="{BB962C8B-B14F-4D97-AF65-F5344CB8AC3E}">
        <p14:creationId xmlns:p14="http://schemas.microsoft.com/office/powerpoint/2010/main" val="35435686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A2828FA-6904-46BD-A346-E50AA63F9856}"/>
              </a:ext>
            </a:extLst>
          </p:cNvPr>
          <p:cNvPicPr>
            <a:picLocks noChangeAspect="1"/>
          </p:cNvPicPr>
          <p:nvPr/>
        </p:nvPicPr>
        <p:blipFill>
          <a:blip r:embed="rId2"/>
          <a:stretch>
            <a:fillRect/>
          </a:stretch>
        </p:blipFill>
        <p:spPr>
          <a:xfrm>
            <a:off x="0" y="857250"/>
            <a:ext cx="9144000" cy="5143500"/>
          </a:xfrm>
          <a:prstGeom prst="rect">
            <a:avLst/>
          </a:prstGeom>
        </p:spPr>
      </p:pic>
    </p:spTree>
    <p:extLst>
      <p:ext uri="{BB962C8B-B14F-4D97-AF65-F5344CB8AC3E}">
        <p14:creationId xmlns:p14="http://schemas.microsoft.com/office/powerpoint/2010/main" val="20599253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CEEA1503-091F-4F49-A69B-6D4238171F41}"/>
              </a:ext>
            </a:extLst>
          </p:cNvPr>
          <p:cNvSpPr>
            <a:spLocks noGrp="1"/>
          </p:cNvSpPr>
          <p:nvPr>
            <p:ph idx="1"/>
          </p:nvPr>
        </p:nvSpPr>
        <p:spPr/>
        <p:txBody>
          <a:bodyPr/>
          <a:lstStyle/>
          <a:p>
            <a:pPr marL="0" indent="0">
              <a:buNone/>
            </a:pPr>
            <a:endParaRPr lang="en-US" dirty="0"/>
          </a:p>
          <a:p>
            <a:pPr marL="0" indent="0" algn="ctr">
              <a:buNone/>
            </a:pPr>
            <a:r>
              <a:rPr lang="en-US" sz="2700" dirty="0"/>
              <a:t>Outreach and Training</a:t>
            </a:r>
          </a:p>
        </p:txBody>
      </p:sp>
      <p:sp>
        <p:nvSpPr>
          <p:cNvPr id="3" name="Title 3">
            <a:extLst>
              <a:ext uri="{FF2B5EF4-FFF2-40B4-BE49-F238E27FC236}">
                <a16:creationId xmlns:a16="http://schemas.microsoft.com/office/drawing/2014/main" id="{AB23B9D2-F7B2-4798-A4D4-AAAF80871E37}"/>
              </a:ext>
            </a:extLst>
          </p:cNvPr>
          <p:cNvSpPr txBox="1">
            <a:spLocks/>
          </p:cNvSpPr>
          <p:nvPr/>
        </p:nvSpPr>
        <p:spPr>
          <a:xfrm>
            <a:off x="457200" y="274638"/>
            <a:ext cx="8229600" cy="1143000"/>
          </a:xfrm>
          <a:prstGeom prst="rect">
            <a:avLst/>
          </a:prstGeom>
          <a:solidFill>
            <a:srgbClr val="4F81BD">
              <a:lumMod val="40000"/>
              <a:lumOff val="60000"/>
            </a:srgb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a:ln>
                  <a:noFill/>
                </a:ln>
                <a:solidFill>
                  <a:sysClr val="windowText" lastClr="000000"/>
                </a:solidFill>
                <a:effectLst/>
                <a:uLnTx/>
                <a:uFillTx/>
                <a:ea typeface="+mj-ea"/>
                <a:cs typeface="+mj-cs"/>
              </a:rPr>
              <a:t>OOR Website Resources</a:t>
            </a:r>
          </a:p>
        </p:txBody>
      </p:sp>
    </p:spTree>
    <p:extLst>
      <p:ext uri="{BB962C8B-B14F-4D97-AF65-F5344CB8AC3E}">
        <p14:creationId xmlns:p14="http://schemas.microsoft.com/office/powerpoint/2010/main" val="25132874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59ADECB-7A63-463D-8F76-12153F96B3EC}"/>
              </a:ext>
            </a:extLst>
          </p:cNvPr>
          <p:cNvPicPr>
            <a:picLocks noChangeAspect="1"/>
          </p:cNvPicPr>
          <p:nvPr/>
        </p:nvPicPr>
        <p:blipFill>
          <a:blip r:embed="rId2"/>
          <a:stretch>
            <a:fillRect/>
          </a:stretch>
        </p:blipFill>
        <p:spPr>
          <a:xfrm>
            <a:off x="0" y="857250"/>
            <a:ext cx="9144000" cy="5143500"/>
          </a:xfrm>
          <a:prstGeom prst="rect">
            <a:avLst/>
          </a:prstGeom>
        </p:spPr>
      </p:pic>
    </p:spTree>
    <p:extLst>
      <p:ext uri="{BB962C8B-B14F-4D97-AF65-F5344CB8AC3E}">
        <p14:creationId xmlns:p14="http://schemas.microsoft.com/office/powerpoint/2010/main" val="17606691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E7F4A39-01CE-48D6-B688-B7BFED92D8F9}"/>
              </a:ext>
            </a:extLst>
          </p:cNvPr>
          <p:cNvPicPr>
            <a:picLocks noChangeAspect="1"/>
          </p:cNvPicPr>
          <p:nvPr/>
        </p:nvPicPr>
        <p:blipFill>
          <a:blip r:embed="rId2"/>
          <a:stretch>
            <a:fillRect/>
          </a:stretch>
        </p:blipFill>
        <p:spPr>
          <a:xfrm>
            <a:off x="0" y="857250"/>
            <a:ext cx="9144000" cy="5143500"/>
          </a:xfrm>
          <a:prstGeom prst="rect">
            <a:avLst/>
          </a:prstGeom>
        </p:spPr>
      </p:pic>
    </p:spTree>
    <p:extLst>
      <p:ext uri="{BB962C8B-B14F-4D97-AF65-F5344CB8AC3E}">
        <p14:creationId xmlns:p14="http://schemas.microsoft.com/office/powerpoint/2010/main" val="39625518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52AF0E7-7DB8-4575-A776-ADDFF649D204}"/>
              </a:ext>
            </a:extLst>
          </p:cNvPr>
          <p:cNvPicPr>
            <a:picLocks noChangeAspect="1"/>
          </p:cNvPicPr>
          <p:nvPr/>
        </p:nvPicPr>
        <p:blipFill>
          <a:blip r:embed="rId2"/>
          <a:stretch>
            <a:fillRect/>
          </a:stretch>
        </p:blipFill>
        <p:spPr>
          <a:xfrm>
            <a:off x="0" y="857250"/>
            <a:ext cx="9144000" cy="5143500"/>
          </a:xfrm>
          <a:prstGeom prst="rect">
            <a:avLst/>
          </a:prstGeom>
        </p:spPr>
      </p:pic>
    </p:spTree>
    <p:extLst>
      <p:ext uri="{BB962C8B-B14F-4D97-AF65-F5344CB8AC3E}">
        <p14:creationId xmlns:p14="http://schemas.microsoft.com/office/powerpoint/2010/main" val="8330400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E472B35-AB0D-4786-BA87-E703D6BFC722}"/>
              </a:ext>
            </a:extLst>
          </p:cNvPr>
          <p:cNvPicPr>
            <a:picLocks noChangeAspect="1"/>
          </p:cNvPicPr>
          <p:nvPr/>
        </p:nvPicPr>
        <p:blipFill>
          <a:blip r:embed="rId2"/>
          <a:stretch>
            <a:fillRect/>
          </a:stretch>
        </p:blipFill>
        <p:spPr>
          <a:xfrm>
            <a:off x="0" y="857250"/>
            <a:ext cx="9144000" cy="5143500"/>
          </a:xfrm>
          <a:prstGeom prst="rect">
            <a:avLst/>
          </a:prstGeom>
        </p:spPr>
      </p:pic>
    </p:spTree>
    <p:extLst>
      <p:ext uri="{BB962C8B-B14F-4D97-AF65-F5344CB8AC3E}">
        <p14:creationId xmlns:p14="http://schemas.microsoft.com/office/powerpoint/2010/main" val="29506052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E6B2573-9058-411E-ABCE-BA84638064D6}"/>
              </a:ext>
            </a:extLst>
          </p:cNvPr>
          <p:cNvPicPr>
            <a:picLocks noChangeAspect="1"/>
          </p:cNvPicPr>
          <p:nvPr/>
        </p:nvPicPr>
        <p:blipFill>
          <a:blip r:embed="rId2"/>
          <a:stretch>
            <a:fillRect/>
          </a:stretch>
        </p:blipFill>
        <p:spPr>
          <a:xfrm>
            <a:off x="0" y="857250"/>
            <a:ext cx="9144000" cy="5143500"/>
          </a:xfrm>
          <a:prstGeom prst="rect">
            <a:avLst/>
          </a:prstGeom>
        </p:spPr>
      </p:pic>
    </p:spTree>
    <p:extLst>
      <p:ext uri="{BB962C8B-B14F-4D97-AF65-F5344CB8AC3E}">
        <p14:creationId xmlns:p14="http://schemas.microsoft.com/office/powerpoint/2010/main" val="38683720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E95884A-5EAB-4ACB-870B-D9795117013D}"/>
              </a:ext>
            </a:extLst>
          </p:cNvPr>
          <p:cNvPicPr>
            <a:picLocks noChangeAspect="1"/>
          </p:cNvPicPr>
          <p:nvPr/>
        </p:nvPicPr>
        <p:blipFill>
          <a:blip r:embed="rId2"/>
          <a:stretch>
            <a:fillRect/>
          </a:stretch>
        </p:blipFill>
        <p:spPr>
          <a:xfrm>
            <a:off x="0" y="857250"/>
            <a:ext cx="9144000" cy="5143500"/>
          </a:xfrm>
          <a:prstGeom prst="rect">
            <a:avLst/>
          </a:prstGeom>
        </p:spPr>
      </p:pic>
    </p:spTree>
    <p:extLst>
      <p:ext uri="{BB962C8B-B14F-4D97-AF65-F5344CB8AC3E}">
        <p14:creationId xmlns:p14="http://schemas.microsoft.com/office/powerpoint/2010/main" val="27687780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1219200" y="2971800"/>
            <a:ext cx="7010400" cy="1295400"/>
          </a:xfrm>
        </p:spPr>
        <p:txBody>
          <a:bodyPr>
            <a:noAutofit/>
          </a:bodyPr>
          <a:lstStyle/>
          <a:p>
            <a:r>
              <a:rPr lang="en-US" sz="3200" b="1" dirty="0"/>
              <a:t>OOR Annual Training</a:t>
            </a:r>
            <a:br>
              <a:rPr lang="en-US" sz="3200" dirty="0"/>
            </a:br>
            <a:r>
              <a:rPr lang="en-US" sz="3200" dirty="0"/>
              <a:t>November 1, 2018</a:t>
            </a:r>
            <a:endParaRPr lang="en-US" sz="2800" i="1" dirty="0"/>
          </a:p>
        </p:txBody>
      </p:sp>
      <p:sp>
        <p:nvSpPr>
          <p:cNvPr id="3" name="Subtitle 2"/>
          <p:cNvSpPr>
            <a:spLocks noGrp="1"/>
          </p:cNvSpPr>
          <p:nvPr>
            <p:ph type="subTitle" idx="1"/>
          </p:nvPr>
        </p:nvSpPr>
        <p:spPr>
          <a:xfrm>
            <a:off x="3438259" y="2413002"/>
            <a:ext cx="4267200" cy="523037"/>
          </a:xfrm>
        </p:spPr>
        <p:txBody>
          <a:bodyPr rtlCol="0">
            <a:normAutofit/>
          </a:bodyPr>
          <a:lstStyle/>
          <a:p>
            <a:pPr eaLnBrk="1" fontAlgn="auto" hangingPunct="1">
              <a:spcAft>
                <a:spcPts val="0"/>
              </a:spcAft>
              <a:buFont typeface="Arial" pitchFamily="34" charset="0"/>
              <a:buNone/>
              <a:defRPr/>
            </a:pPr>
            <a:r>
              <a:rPr lang="en-US" sz="2400" dirty="0">
                <a:solidFill>
                  <a:schemeClr val="tx2"/>
                </a:solidFill>
              </a:rPr>
              <a:t>Charles Brown, Chief Counsel</a:t>
            </a:r>
          </a:p>
        </p:txBody>
      </p:sp>
      <p:sp>
        <p:nvSpPr>
          <p:cNvPr id="2053" name="TextBox 5"/>
          <p:cNvSpPr txBox="1">
            <a:spLocks noChangeArrowheads="1"/>
          </p:cNvSpPr>
          <p:nvPr/>
        </p:nvSpPr>
        <p:spPr bwMode="auto">
          <a:xfrm>
            <a:off x="1524000" y="4336991"/>
            <a:ext cx="6400800" cy="1015663"/>
          </a:xfrm>
          <a:prstGeom prst="rect">
            <a:avLst/>
          </a:prstGeom>
          <a:solidFill>
            <a:schemeClr val="accent1">
              <a:lumMod val="40000"/>
              <a:lumOff val="60000"/>
            </a:schemeClr>
          </a:solidFill>
          <a:ln>
            <a:noFill/>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itchFamily="34" charset="0"/>
                <a:ea typeface="+mn-ea"/>
                <a:cs typeface="Arial" charset="0"/>
                <a:hlinkClick r:id="rId3"/>
              </a:rPr>
              <a:t>https://openrecords.pa.gov</a:t>
            </a:r>
            <a:endParaRPr kumimoji="0" lang="en-US" sz="2000" b="0" i="0" u="none" strike="noStrike" kern="1200" cap="none" spc="0" normalizeH="0" baseline="0" noProof="0" dirty="0">
              <a:ln>
                <a:noFill/>
              </a:ln>
              <a:solidFill>
                <a:prstClr val="black"/>
              </a:solidFill>
              <a:effectLst/>
              <a:uLnTx/>
              <a:uFillTx/>
              <a:latin typeface="Calibri" pitchFamily="34" charset="0"/>
              <a:ea typeface="+mn-ea"/>
              <a:cs typeface="Arial"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prstClr val="black"/>
                </a:solidFill>
                <a:latin typeface="Calibri" pitchFamily="34" charset="0"/>
                <a:hlinkClick r:id="rId4"/>
              </a:rPr>
              <a:t>charlebrow</a:t>
            </a:r>
            <a:r>
              <a:rPr kumimoji="0" lang="en-US" sz="2000" b="0" i="0" u="none" strike="noStrike" kern="1200" cap="none" spc="0" normalizeH="0" baseline="0" noProof="0" dirty="0">
                <a:ln>
                  <a:noFill/>
                </a:ln>
                <a:solidFill>
                  <a:prstClr val="black"/>
                </a:solidFill>
                <a:effectLst/>
                <a:uLnTx/>
                <a:uFillTx/>
                <a:latin typeface="Calibri" pitchFamily="34" charset="0"/>
                <a:hlinkClick r:id="rId4"/>
              </a:rPr>
              <a:t>@pa.gov</a:t>
            </a:r>
            <a:endParaRPr kumimoji="0" lang="en-US" sz="2000" b="0" i="0" u="none" strike="noStrike" kern="1200" cap="none" spc="0" normalizeH="0" baseline="0" noProof="0" dirty="0">
              <a:ln>
                <a:noFill/>
              </a:ln>
              <a:solidFill>
                <a:prstClr val="black"/>
              </a:solidFill>
              <a:effectLst/>
              <a:uLnTx/>
              <a:uFillTx/>
              <a:latin typeface="Calibri" pitchFamily="34" charset="0"/>
              <a:ea typeface="+mn-ea"/>
              <a:cs typeface="Arial"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itchFamily="34" charset="0"/>
                <a:ea typeface="+mn-ea"/>
                <a:cs typeface="Arial" charset="0"/>
              </a:rPr>
              <a:t>(717) 346-9903</a:t>
            </a:r>
          </a:p>
        </p:txBody>
      </p:sp>
      <p:pic>
        <p:nvPicPr>
          <p:cNvPr id="7" name="Picture 2" descr="O:\ExecutiveOffice_241010100\OOR_Logos_and_Pictures\Open Records_Logo elongate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43341" y="990600"/>
            <a:ext cx="5962118" cy="1458163"/>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a:extLst>
              <a:ext uri="{FF2B5EF4-FFF2-40B4-BE49-F238E27FC236}">
                <a16:creationId xmlns:a16="http://schemas.microsoft.com/office/drawing/2014/main" id="{89A19B03-ED5B-488D-9DA2-AC3EE1AC3398}"/>
              </a:ext>
            </a:extLst>
          </p:cNvPr>
          <p:cNvSpPr>
            <a:spLocks noGrp="1"/>
          </p:cNvSpPr>
          <p:nvPr>
            <p:ph type="ftr" sz="quarter" idx="11"/>
          </p:nvPr>
        </p:nvSpPr>
        <p:spPr/>
        <p:txBody>
          <a:bodyPr/>
          <a:lstStyle/>
          <a:p>
            <a:r>
              <a:rPr lang="en-US" dirty="0"/>
              <a:t>Submit questions for panel discussion at openrecords@pa.gov</a:t>
            </a:r>
          </a:p>
        </p:txBody>
      </p:sp>
    </p:spTree>
    <p:extLst>
      <p:ext uri="{BB962C8B-B14F-4D97-AF65-F5344CB8AC3E}">
        <p14:creationId xmlns:p14="http://schemas.microsoft.com/office/powerpoint/2010/main" val="3583481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b="1" dirty="0"/>
              <a:t>Case Summary</a:t>
            </a:r>
          </a:p>
        </p:txBody>
      </p:sp>
      <p:sp>
        <p:nvSpPr>
          <p:cNvPr id="4" name="Footer Placeholder 3">
            <a:extLst>
              <a:ext uri="{FF2B5EF4-FFF2-40B4-BE49-F238E27FC236}">
                <a16:creationId xmlns:a16="http://schemas.microsoft.com/office/drawing/2014/main" id="{710AA598-E915-4EBE-8F5F-62D01881C7C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Submit questions for panel discussion at openrecords@pa.gov</a:t>
            </a:r>
          </a:p>
        </p:txBody>
      </p:sp>
      <p:sp>
        <p:nvSpPr>
          <p:cNvPr id="5" name="Content Placeholder 4">
            <a:extLst>
              <a:ext uri="{FF2B5EF4-FFF2-40B4-BE49-F238E27FC236}">
                <a16:creationId xmlns:a16="http://schemas.microsoft.com/office/drawing/2014/main" id="{A6508707-2A7D-4354-9055-EFBF6A846898}"/>
              </a:ext>
            </a:extLst>
          </p:cNvPr>
          <p:cNvSpPr>
            <a:spLocks noGrp="1"/>
          </p:cNvSpPr>
          <p:nvPr>
            <p:ph idx="1"/>
          </p:nvPr>
        </p:nvSpPr>
        <p:spPr>
          <a:xfrm>
            <a:off x="457200" y="1798637"/>
            <a:ext cx="8229600" cy="4525963"/>
          </a:xfrm>
        </p:spPr>
        <p:txBody>
          <a:bodyPr>
            <a:normAutofit fontScale="92500" lnSpcReduction="20000"/>
          </a:bodyPr>
          <a:lstStyle/>
          <a:p>
            <a:pPr marL="0" indent="0" algn="just">
              <a:lnSpc>
                <a:spcPct val="107000"/>
              </a:lnSpc>
              <a:spcBef>
                <a:spcPts val="0"/>
              </a:spcBef>
              <a:spcAft>
                <a:spcPts val="800"/>
              </a:spcAft>
              <a:buNone/>
            </a:pPr>
            <a:r>
              <a:rPr lang="en-US" sz="3300" b="1" i="1" dirty="0">
                <a:ea typeface="Calibri" panose="020F0502020204030204" pitchFamily="34" charset="0"/>
                <a:cs typeface="Times New Roman" panose="02020603050405020304" pitchFamily="18" charset="0"/>
              </a:rPr>
              <a:t>Reese v. Pennsylvanians for Union Reform</a:t>
            </a:r>
            <a:r>
              <a:rPr lang="en-US" sz="3300" b="1" dirty="0">
                <a:ea typeface="Calibri" panose="020F0502020204030204" pitchFamily="34" charset="0"/>
                <a:cs typeface="Times New Roman" panose="02020603050405020304" pitchFamily="18" charset="0"/>
              </a:rPr>
              <a:t>, 173 A.3d 1143 (Pa. 2017)</a:t>
            </a:r>
          </a:p>
          <a:p>
            <a:pPr marL="0" indent="0" algn="just">
              <a:lnSpc>
                <a:spcPct val="107000"/>
              </a:lnSpc>
              <a:spcBef>
                <a:spcPts val="0"/>
              </a:spcBef>
              <a:spcAft>
                <a:spcPts val="800"/>
              </a:spcAft>
              <a:buNone/>
            </a:pPr>
            <a:endParaRPr lang="en-US" sz="3300" b="1" dirty="0">
              <a:ea typeface="Calibri" panose="020F0502020204030204" pitchFamily="34" charset="0"/>
              <a:cs typeface="Times New Roman" panose="02020603050405020304" pitchFamily="18" charset="0"/>
            </a:endParaRPr>
          </a:p>
          <a:p>
            <a:pPr marL="0" indent="0" algn="just">
              <a:lnSpc>
                <a:spcPct val="107000"/>
              </a:lnSpc>
              <a:spcBef>
                <a:spcPts val="0"/>
              </a:spcBef>
              <a:spcAft>
                <a:spcPts val="800"/>
              </a:spcAft>
              <a:buNone/>
            </a:pPr>
            <a:r>
              <a:rPr lang="en-US" sz="3600" b="1" i="1" dirty="0">
                <a:solidFill>
                  <a:prstClr val="black"/>
                </a:solidFill>
                <a:ea typeface="Calibri" panose="020F0502020204030204" pitchFamily="34" charset="0"/>
                <a:cs typeface="Times New Roman" panose="02020603050405020304" pitchFamily="18" charset="0"/>
              </a:rPr>
              <a:t>Butler Area Sch. Dist. v. Pennsylvanians for Union Reform</a:t>
            </a:r>
            <a:r>
              <a:rPr lang="en-US" sz="3600" b="1" dirty="0">
                <a:solidFill>
                  <a:prstClr val="black"/>
                </a:solidFill>
                <a:ea typeface="Calibri" panose="020F0502020204030204" pitchFamily="34" charset="0"/>
                <a:cs typeface="Times New Roman" panose="02020603050405020304" pitchFamily="18" charset="0"/>
              </a:rPr>
              <a:t>, 172 A.3d 1173 (Pa. </a:t>
            </a:r>
            <a:r>
              <a:rPr lang="en-US" sz="3600" b="1" dirty="0" err="1">
                <a:solidFill>
                  <a:prstClr val="black"/>
                </a:solidFill>
                <a:ea typeface="Calibri" panose="020F0502020204030204" pitchFamily="34" charset="0"/>
                <a:cs typeface="Times New Roman" panose="02020603050405020304" pitchFamily="18" charset="0"/>
              </a:rPr>
              <a:t>Commw</a:t>
            </a:r>
            <a:r>
              <a:rPr lang="en-US" sz="3600" b="1" dirty="0">
                <a:solidFill>
                  <a:prstClr val="black"/>
                </a:solidFill>
                <a:ea typeface="Calibri" panose="020F0502020204030204" pitchFamily="34" charset="0"/>
                <a:cs typeface="Times New Roman" panose="02020603050405020304" pitchFamily="18" charset="0"/>
              </a:rPr>
              <a:t>. Ct. 2017)</a:t>
            </a:r>
          </a:p>
          <a:p>
            <a:pPr marL="0" indent="0" algn="just">
              <a:lnSpc>
                <a:spcPct val="107000"/>
              </a:lnSpc>
              <a:spcBef>
                <a:spcPts val="0"/>
              </a:spcBef>
              <a:spcAft>
                <a:spcPts val="800"/>
              </a:spcAft>
              <a:buNone/>
            </a:pPr>
            <a:endParaRPr lang="en-US" sz="3600" b="1" dirty="0">
              <a:solidFill>
                <a:prstClr val="black"/>
              </a:solidFill>
              <a:ea typeface="Calibri" panose="020F0502020204030204" pitchFamily="34" charset="0"/>
              <a:cs typeface="Times New Roman" panose="02020603050405020304" pitchFamily="18" charset="0"/>
            </a:endParaRPr>
          </a:p>
          <a:p>
            <a:pPr marL="0" indent="0" algn="just">
              <a:lnSpc>
                <a:spcPct val="107000"/>
              </a:lnSpc>
              <a:spcBef>
                <a:spcPts val="0"/>
              </a:spcBef>
              <a:spcAft>
                <a:spcPts val="800"/>
              </a:spcAft>
              <a:buNone/>
            </a:pPr>
            <a:r>
              <a:rPr lang="en-US" sz="3600" b="1" i="1" dirty="0">
                <a:ea typeface="Calibri" panose="020F0502020204030204" pitchFamily="34" charset="0"/>
                <a:cs typeface="Times New Roman" panose="02020603050405020304" pitchFamily="18" charset="0"/>
              </a:rPr>
              <a:t>Chester </a:t>
            </a:r>
            <a:r>
              <a:rPr lang="en-US" sz="3600" b="1" i="1" dirty="0" err="1">
                <a:ea typeface="Calibri" panose="020F0502020204030204" pitchFamily="34" charset="0"/>
                <a:cs typeface="Times New Roman" panose="02020603050405020304" pitchFamily="18" charset="0"/>
              </a:rPr>
              <a:t>Hous</a:t>
            </a:r>
            <a:r>
              <a:rPr lang="en-US" sz="3600" b="1" i="1" dirty="0">
                <a:ea typeface="Calibri" panose="020F0502020204030204" pitchFamily="34" charset="0"/>
                <a:cs typeface="Times New Roman" panose="02020603050405020304" pitchFamily="18" charset="0"/>
              </a:rPr>
              <a:t>. Auth. v. </a:t>
            </a:r>
            <a:r>
              <a:rPr lang="en-US" sz="3600" b="1" i="1" dirty="0" err="1">
                <a:ea typeface="Calibri" panose="020F0502020204030204" pitchFamily="34" charset="0"/>
                <a:cs typeface="Times New Roman" panose="02020603050405020304" pitchFamily="18" charset="0"/>
              </a:rPr>
              <a:t>Polaha</a:t>
            </a:r>
            <a:r>
              <a:rPr lang="en-US" sz="3600" b="1" dirty="0">
                <a:ea typeface="Calibri" panose="020F0502020204030204" pitchFamily="34" charset="0"/>
                <a:cs typeface="Times New Roman" panose="02020603050405020304" pitchFamily="18" charset="0"/>
              </a:rPr>
              <a:t>, 173 A.3d 1240 (Pa. </a:t>
            </a:r>
            <a:r>
              <a:rPr lang="en-US" sz="3600" b="1" dirty="0" err="1">
                <a:ea typeface="Calibri" panose="020F0502020204030204" pitchFamily="34" charset="0"/>
                <a:cs typeface="Times New Roman" panose="02020603050405020304" pitchFamily="18" charset="0"/>
              </a:rPr>
              <a:t>Commw</a:t>
            </a:r>
            <a:r>
              <a:rPr lang="en-US" sz="3600" b="1" dirty="0">
                <a:ea typeface="Calibri" panose="020F0502020204030204" pitchFamily="34" charset="0"/>
                <a:cs typeface="Times New Roman" panose="02020603050405020304" pitchFamily="18" charset="0"/>
              </a:rPr>
              <a:t>. Ct. 2017)</a:t>
            </a:r>
          </a:p>
          <a:p>
            <a:pPr marL="0" marR="0" indent="0" algn="just">
              <a:lnSpc>
                <a:spcPct val="107000"/>
              </a:lnSpc>
              <a:spcBef>
                <a:spcPts val="0"/>
              </a:spcBef>
              <a:spcAft>
                <a:spcPts val="800"/>
              </a:spcAft>
              <a:buNone/>
            </a:pPr>
            <a:endParaRPr lang="en-US" sz="3300" b="1" dirty="0">
              <a:ea typeface="Calibri" panose="020F0502020204030204" pitchFamily="34" charset="0"/>
              <a:cs typeface="Times New Roman" panose="02020603050405020304" pitchFamily="18" charset="0"/>
            </a:endParaRPr>
          </a:p>
          <a:p>
            <a:pPr marL="0" marR="0" indent="0" algn="just">
              <a:lnSpc>
                <a:spcPct val="107000"/>
              </a:lnSpc>
              <a:spcBef>
                <a:spcPts val="0"/>
              </a:spcBef>
              <a:spcAft>
                <a:spcPts val="800"/>
              </a:spcAft>
              <a:buNone/>
            </a:pPr>
            <a:endParaRPr lang="en-US" sz="3300" b="1"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84784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b="1" dirty="0"/>
              <a:t>Case Summary</a:t>
            </a:r>
          </a:p>
        </p:txBody>
      </p:sp>
      <p:sp>
        <p:nvSpPr>
          <p:cNvPr id="4" name="Footer Placeholder 3">
            <a:extLst>
              <a:ext uri="{FF2B5EF4-FFF2-40B4-BE49-F238E27FC236}">
                <a16:creationId xmlns:a16="http://schemas.microsoft.com/office/drawing/2014/main" id="{710AA598-E915-4EBE-8F5F-62D01881C7C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Submit questions for panel discussion at openrecords@pa.gov</a:t>
            </a:r>
          </a:p>
        </p:txBody>
      </p:sp>
      <p:sp>
        <p:nvSpPr>
          <p:cNvPr id="5" name="Content Placeholder 4">
            <a:extLst>
              <a:ext uri="{FF2B5EF4-FFF2-40B4-BE49-F238E27FC236}">
                <a16:creationId xmlns:a16="http://schemas.microsoft.com/office/drawing/2014/main" id="{A6508707-2A7D-4354-9055-EFBF6A846898}"/>
              </a:ext>
            </a:extLst>
          </p:cNvPr>
          <p:cNvSpPr>
            <a:spLocks noGrp="1"/>
          </p:cNvSpPr>
          <p:nvPr>
            <p:ph idx="1"/>
          </p:nvPr>
        </p:nvSpPr>
        <p:spPr>
          <a:xfrm>
            <a:off x="457200" y="1798637"/>
            <a:ext cx="8229600" cy="4525963"/>
          </a:xfrm>
        </p:spPr>
        <p:txBody>
          <a:bodyPr>
            <a:normAutofit fontScale="92500"/>
          </a:bodyPr>
          <a:lstStyle/>
          <a:p>
            <a:pPr marL="0" indent="0" algn="just">
              <a:lnSpc>
                <a:spcPct val="107000"/>
              </a:lnSpc>
              <a:spcBef>
                <a:spcPts val="0"/>
              </a:spcBef>
              <a:spcAft>
                <a:spcPts val="800"/>
              </a:spcAft>
              <a:buNone/>
            </a:pPr>
            <a:r>
              <a:rPr lang="en-US" sz="3300" b="1" i="1" dirty="0">
                <a:ea typeface="Calibri" panose="020F0502020204030204" pitchFamily="34" charset="0"/>
                <a:cs typeface="Times New Roman" panose="02020603050405020304" pitchFamily="18" charset="0"/>
              </a:rPr>
              <a:t>Pa. State Police v. Grove</a:t>
            </a:r>
            <a:r>
              <a:rPr lang="en-US" sz="3300" b="1" dirty="0">
                <a:ea typeface="Calibri" panose="020F0502020204030204" pitchFamily="34" charset="0"/>
                <a:cs typeface="Times New Roman" panose="02020603050405020304" pitchFamily="18" charset="0"/>
              </a:rPr>
              <a:t>, 161 A.3d 877 (Pa. 2017)</a:t>
            </a:r>
          </a:p>
          <a:p>
            <a:pPr marL="0" indent="0" algn="just">
              <a:lnSpc>
                <a:spcPct val="107000"/>
              </a:lnSpc>
              <a:spcBef>
                <a:spcPts val="0"/>
              </a:spcBef>
              <a:spcAft>
                <a:spcPts val="800"/>
              </a:spcAft>
              <a:buNone/>
            </a:pPr>
            <a:endParaRPr lang="en-US" sz="3600" b="1" i="1" dirty="0">
              <a:ea typeface="Calibri" panose="020F0502020204030204" pitchFamily="34" charset="0"/>
              <a:cs typeface="Times New Roman" panose="02020603050405020304" pitchFamily="18" charset="0"/>
            </a:endParaRPr>
          </a:p>
          <a:p>
            <a:pPr marL="0" indent="0" algn="just">
              <a:lnSpc>
                <a:spcPct val="107000"/>
              </a:lnSpc>
              <a:spcBef>
                <a:spcPts val="0"/>
              </a:spcBef>
              <a:spcAft>
                <a:spcPts val="800"/>
              </a:spcAft>
              <a:buNone/>
            </a:pPr>
            <a:r>
              <a:rPr lang="en-US" sz="3600" b="1" i="1" dirty="0">
                <a:ea typeface="Calibri" panose="020F0502020204030204" pitchFamily="34" charset="0"/>
                <a:cs typeface="Times New Roman" panose="02020603050405020304" pitchFamily="18" charset="0"/>
              </a:rPr>
              <a:t>California Borough v. </a:t>
            </a:r>
            <a:r>
              <a:rPr lang="en-US" sz="3600" b="1" i="1" dirty="0" err="1">
                <a:ea typeface="Calibri" panose="020F0502020204030204" pitchFamily="34" charset="0"/>
                <a:cs typeface="Times New Roman" panose="02020603050405020304" pitchFamily="18" charset="0"/>
              </a:rPr>
              <a:t>Rothey</a:t>
            </a:r>
            <a:r>
              <a:rPr lang="en-US" sz="3600" b="1" dirty="0">
                <a:ea typeface="Calibri" panose="020F0502020204030204" pitchFamily="34" charset="0"/>
                <a:cs typeface="Times New Roman" panose="02020603050405020304" pitchFamily="18" charset="0"/>
              </a:rPr>
              <a:t>, 2018 Pa. </a:t>
            </a:r>
            <a:r>
              <a:rPr lang="en-US" sz="3600" b="1" dirty="0" err="1">
                <a:ea typeface="Calibri" panose="020F0502020204030204" pitchFamily="34" charset="0"/>
                <a:cs typeface="Times New Roman" panose="02020603050405020304" pitchFamily="18" charset="0"/>
              </a:rPr>
              <a:t>Commw</a:t>
            </a:r>
            <a:r>
              <a:rPr lang="en-US" sz="3600" b="1" dirty="0">
                <a:ea typeface="Calibri" panose="020F0502020204030204" pitchFamily="34" charset="0"/>
                <a:cs typeface="Times New Roman" panose="02020603050405020304" pitchFamily="18" charset="0"/>
              </a:rPr>
              <a:t>. LEXIS 144 (Pa. </a:t>
            </a:r>
            <a:r>
              <a:rPr lang="en-US" sz="3600" b="1" dirty="0" err="1">
                <a:ea typeface="Calibri" panose="020F0502020204030204" pitchFamily="34" charset="0"/>
                <a:cs typeface="Times New Roman" panose="02020603050405020304" pitchFamily="18" charset="0"/>
              </a:rPr>
              <a:t>Commw</a:t>
            </a:r>
            <a:r>
              <a:rPr lang="en-US" sz="3600" b="1" dirty="0">
                <a:ea typeface="Calibri" panose="020F0502020204030204" pitchFamily="34" charset="0"/>
                <a:cs typeface="Times New Roman" panose="02020603050405020304" pitchFamily="18" charset="0"/>
              </a:rPr>
              <a:t>. Ct. 2018)</a:t>
            </a:r>
          </a:p>
          <a:p>
            <a:pPr marL="0" indent="0" algn="just">
              <a:lnSpc>
                <a:spcPct val="107000"/>
              </a:lnSpc>
              <a:spcBef>
                <a:spcPts val="0"/>
              </a:spcBef>
              <a:spcAft>
                <a:spcPts val="800"/>
              </a:spcAft>
              <a:buNone/>
            </a:pPr>
            <a:endParaRPr lang="en-US" sz="3300" b="1" i="1" dirty="0">
              <a:ea typeface="Calibri" panose="020F0502020204030204" pitchFamily="34" charset="0"/>
              <a:cs typeface="Times New Roman" panose="02020603050405020304" pitchFamily="18" charset="0"/>
            </a:endParaRPr>
          </a:p>
          <a:p>
            <a:pPr marL="0" indent="0" algn="just">
              <a:lnSpc>
                <a:spcPct val="107000"/>
              </a:lnSpc>
              <a:spcBef>
                <a:spcPts val="0"/>
              </a:spcBef>
              <a:spcAft>
                <a:spcPts val="800"/>
              </a:spcAft>
              <a:buNone/>
            </a:pPr>
            <a:r>
              <a:rPr lang="en-US" sz="3300" b="1" i="1" dirty="0">
                <a:ea typeface="Calibri" panose="020F0502020204030204" pitchFamily="34" charset="0"/>
                <a:cs typeface="Times New Roman" panose="02020603050405020304" pitchFamily="18" charset="0"/>
              </a:rPr>
              <a:t>Easton Area Sch. Dist. v. Miller</a:t>
            </a:r>
            <a:r>
              <a:rPr lang="en-US" sz="3300" b="1" dirty="0">
                <a:ea typeface="Calibri" panose="020F0502020204030204" pitchFamily="34" charset="0"/>
                <a:cs typeface="Times New Roman" panose="02020603050405020304" pitchFamily="18" charset="0"/>
              </a:rPr>
              <a:t>, 191 A.3d 75 (Pa. Commw. Ct. 2018)</a:t>
            </a:r>
          </a:p>
          <a:p>
            <a:pPr marL="0" marR="0" indent="0" algn="just">
              <a:lnSpc>
                <a:spcPct val="107000"/>
              </a:lnSpc>
              <a:spcBef>
                <a:spcPts val="0"/>
              </a:spcBef>
              <a:spcAft>
                <a:spcPts val="800"/>
              </a:spcAft>
              <a:buNone/>
            </a:pPr>
            <a:endParaRPr lang="en-US" sz="3300" b="1" i="1"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02965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b="1" dirty="0"/>
              <a:t>Case Summary</a:t>
            </a:r>
          </a:p>
        </p:txBody>
      </p:sp>
      <p:sp>
        <p:nvSpPr>
          <p:cNvPr id="4" name="Footer Placeholder 3">
            <a:extLst>
              <a:ext uri="{FF2B5EF4-FFF2-40B4-BE49-F238E27FC236}">
                <a16:creationId xmlns:a16="http://schemas.microsoft.com/office/drawing/2014/main" id="{710AA598-E915-4EBE-8F5F-62D01881C7C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Submit questions for panel discussion at openrecords@pa.gov</a:t>
            </a:r>
          </a:p>
        </p:txBody>
      </p:sp>
      <p:sp>
        <p:nvSpPr>
          <p:cNvPr id="5" name="Content Placeholder 4">
            <a:extLst>
              <a:ext uri="{FF2B5EF4-FFF2-40B4-BE49-F238E27FC236}">
                <a16:creationId xmlns:a16="http://schemas.microsoft.com/office/drawing/2014/main" id="{A6508707-2A7D-4354-9055-EFBF6A846898}"/>
              </a:ext>
            </a:extLst>
          </p:cNvPr>
          <p:cNvSpPr>
            <a:spLocks noGrp="1"/>
          </p:cNvSpPr>
          <p:nvPr>
            <p:ph idx="1"/>
          </p:nvPr>
        </p:nvSpPr>
        <p:spPr>
          <a:xfrm>
            <a:off x="457200" y="1798637"/>
            <a:ext cx="8229600" cy="4525963"/>
          </a:xfrm>
        </p:spPr>
        <p:txBody>
          <a:bodyPr>
            <a:normAutofit lnSpcReduction="10000"/>
          </a:bodyPr>
          <a:lstStyle/>
          <a:p>
            <a:pPr marL="0" indent="0" algn="just">
              <a:lnSpc>
                <a:spcPct val="107000"/>
              </a:lnSpc>
              <a:spcBef>
                <a:spcPts val="0"/>
              </a:spcBef>
              <a:spcAft>
                <a:spcPts val="800"/>
              </a:spcAft>
              <a:buNone/>
            </a:pPr>
            <a:r>
              <a:rPr lang="en-US" b="1" i="1" dirty="0">
                <a:ea typeface="Calibri" panose="020F0502020204030204" pitchFamily="34" charset="0"/>
                <a:cs typeface="Times New Roman" panose="02020603050405020304" pitchFamily="18" charset="0"/>
              </a:rPr>
              <a:t>Gregg v. Twp. v. Grove, </a:t>
            </a:r>
            <a:r>
              <a:rPr lang="en-US" b="1" dirty="0">
                <a:ea typeface="Calibri" panose="020F0502020204030204" pitchFamily="34" charset="0"/>
                <a:cs typeface="Times New Roman" panose="02020603050405020304" pitchFamily="18" charset="0"/>
              </a:rPr>
              <a:t>2018 Pa. </a:t>
            </a:r>
            <a:r>
              <a:rPr lang="en-US" b="1" dirty="0" err="1">
                <a:ea typeface="Calibri" panose="020F0502020204030204" pitchFamily="34" charset="0"/>
                <a:cs typeface="Times New Roman" panose="02020603050405020304" pitchFamily="18" charset="0"/>
              </a:rPr>
              <a:t>Commw</a:t>
            </a:r>
            <a:r>
              <a:rPr lang="en-US" b="1" dirty="0">
                <a:ea typeface="Calibri" panose="020F0502020204030204" pitchFamily="34" charset="0"/>
                <a:cs typeface="Times New Roman" panose="02020603050405020304" pitchFamily="18" charset="0"/>
              </a:rPr>
              <a:t>. </a:t>
            </a:r>
            <a:r>
              <a:rPr lang="en-US" b="1" dirty="0" err="1">
                <a:ea typeface="Calibri" panose="020F0502020204030204" pitchFamily="34" charset="0"/>
                <a:cs typeface="Times New Roman" panose="02020603050405020304" pitchFamily="18" charset="0"/>
              </a:rPr>
              <a:t>Unpub</a:t>
            </a:r>
            <a:r>
              <a:rPr lang="en-US" b="1" dirty="0">
                <a:ea typeface="Calibri" panose="020F0502020204030204" pitchFamily="34" charset="0"/>
                <a:cs typeface="Times New Roman" panose="02020603050405020304" pitchFamily="18" charset="0"/>
              </a:rPr>
              <a:t>. LEXIS 343 (Pa. </a:t>
            </a:r>
            <a:r>
              <a:rPr lang="en-US" b="1" dirty="0" err="1">
                <a:ea typeface="Calibri" panose="020F0502020204030204" pitchFamily="34" charset="0"/>
                <a:cs typeface="Times New Roman" panose="02020603050405020304" pitchFamily="18" charset="0"/>
              </a:rPr>
              <a:t>Commw</a:t>
            </a:r>
            <a:r>
              <a:rPr lang="en-US" b="1" dirty="0">
                <a:ea typeface="Calibri" panose="020F0502020204030204" pitchFamily="34" charset="0"/>
                <a:cs typeface="Times New Roman" panose="02020603050405020304" pitchFamily="18" charset="0"/>
              </a:rPr>
              <a:t>. Ct. 2018)</a:t>
            </a:r>
          </a:p>
          <a:p>
            <a:pPr marL="0" indent="0" algn="just">
              <a:lnSpc>
                <a:spcPct val="107000"/>
              </a:lnSpc>
              <a:spcBef>
                <a:spcPts val="0"/>
              </a:spcBef>
              <a:spcAft>
                <a:spcPts val="800"/>
              </a:spcAft>
              <a:buNone/>
            </a:pPr>
            <a:endParaRPr lang="en-US" b="1" dirty="0">
              <a:ea typeface="Calibri" panose="020F0502020204030204" pitchFamily="34" charset="0"/>
              <a:cs typeface="Times New Roman" panose="02020603050405020304" pitchFamily="18" charset="0"/>
            </a:endParaRPr>
          </a:p>
          <a:p>
            <a:pPr marL="0" indent="0" algn="just">
              <a:lnSpc>
                <a:spcPct val="107000"/>
              </a:lnSpc>
              <a:spcBef>
                <a:spcPts val="0"/>
              </a:spcBef>
              <a:spcAft>
                <a:spcPts val="800"/>
              </a:spcAft>
              <a:buNone/>
            </a:pPr>
            <a:r>
              <a:rPr lang="en-US" b="1" i="1" dirty="0">
                <a:ea typeface="Calibri" panose="020F0502020204030204" pitchFamily="34" charset="0"/>
                <a:cs typeface="Times New Roman" panose="02020603050405020304" pitchFamily="18" charset="0"/>
              </a:rPr>
              <a:t>City of Harrisburg v. Prince,</a:t>
            </a:r>
            <a:r>
              <a:rPr lang="en-US" b="1" dirty="0">
                <a:ea typeface="Calibri" panose="020F0502020204030204" pitchFamily="34" charset="0"/>
                <a:cs typeface="Times New Roman" panose="02020603050405020304" pitchFamily="18" charset="0"/>
              </a:rPr>
              <a:t> 2018 Pa. </a:t>
            </a:r>
            <a:r>
              <a:rPr lang="en-US" b="1" dirty="0" err="1">
                <a:ea typeface="Calibri" panose="020F0502020204030204" pitchFamily="34" charset="0"/>
                <a:cs typeface="Times New Roman" panose="02020603050405020304" pitchFamily="18" charset="0"/>
              </a:rPr>
              <a:t>Commw</a:t>
            </a:r>
            <a:r>
              <a:rPr lang="en-US" b="1" dirty="0">
                <a:ea typeface="Calibri" panose="020F0502020204030204" pitchFamily="34" charset="0"/>
                <a:cs typeface="Times New Roman" panose="02020603050405020304" pitchFamily="18" charset="0"/>
              </a:rPr>
              <a:t>. LEXIS 162 (Pa. </a:t>
            </a:r>
            <a:r>
              <a:rPr lang="en-US" b="1" dirty="0" err="1">
                <a:ea typeface="Calibri" panose="020F0502020204030204" pitchFamily="34" charset="0"/>
                <a:cs typeface="Times New Roman" panose="02020603050405020304" pitchFamily="18" charset="0"/>
              </a:rPr>
              <a:t>Commw</a:t>
            </a:r>
            <a:r>
              <a:rPr lang="en-US" b="1" dirty="0">
                <a:ea typeface="Calibri" panose="020F0502020204030204" pitchFamily="34" charset="0"/>
                <a:cs typeface="Times New Roman" panose="02020603050405020304" pitchFamily="18" charset="0"/>
              </a:rPr>
              <a:t>. Ct. 2018)</a:t>
            </a:r>
          </a:p>
          <a:p>
            <a:pPr marL="0" indent="0" algn="just">
              <a:lnSpc>
                <a:spcPct val="107000"/>
              </a:lnSpc>
              <a:spcBef>
                <a:spcPts val="0"/>
              </a:spcBef>
              <a:spcAft>
                <a:spcPts val="800"/>
              </a:spcAft>
              <a:buNone/>
            </a:pPr>
            <a:endParaRPr lang="en-US" b="1" dirty="0">
              <a:ea typeface="Calibri" panose="020F0502020204030204" pitchFamily="34" charset="0"/>
              <a:cs typeface="Times New Roman" panose="02020603050405020304" pitchFamily="18" charset="0"/>
            </a:endParaRPr>
          </a:p>
          <a:p>
            <a:pPr marL="0" indent="0" algn="just">
              <a:lnSpc>
                <a:spcPct val="107000"/>
              </a:lnSpc>
              <a:spcBef>
                <a:spcPts val="0"/>
              </a:spcBef>
              <a:spcAft>
                <a:spcPts val="800"/>
              </a:spcAft>
              <a:buNone/>
            </a:pPr>
            <a:r>
              <a:rPr lang="en-US" b="1" i="1" dirty="0">
                <a:solidFill>
                  <a:prstClr val="black"/>
                </a:solidFill>
                <a:ea typeface="Calibri" panose="020F0502020204030204" pitchFamily="34" charset="0"/>
                <a:cs typeface="Times New Roman" panose="02020603050405020304" pitchFamily="18" charset="0"/>
              </a:rPr>
              <a:t>Brown v. Pa. Dep’t of Corr.</a:t>
            </a:r>
            <a:r>
              <a:rPr lang="en-US" b="1" dirty="0">
                <a:solidFill>
                  <a:prstClr val="black"/>
                </a:solidFill>
                <a:ea typeface="Calibri" panose="020F0502020204030204" pitchFamily="34" charset="0"/>
                <a:cs typeface="Times New Roman" panose="02020603050405020304" pitchFamily="18" charset="0"/>
              </a:rPr>
              <a:t>, 2017 Pa. </a:t>
            </a:r>
            <a:r>
              <a:rPr lang="en-US" b="1" dirty="0" err="1">
                <a:solidFill>
                  <a:prstClr val="black"/>
                </a:solidFill>
                <a:ea typeface="Calibri" panose="020F0502020204030204" pitchFamily="34" charset="0"/>
                <a:cs typeface="Times New Roman" panose="02020603050405020304" pitchFamily="18" charset="0"/>
              </a:rPr>
              <a:t>Commw</a:t>
            </a:r>
            <a:r>
              <a:rPr lang="en-US" b="1" dirty="0">
                <a:solidFill>
                  <a:prstClr val="black"/>
                </a:solidFill>
                <a:ea typeface="Calibri" panose="020F0502020204030204" pitchFamily="34" charset="0"/>
                <a:cs typeface="Times New Roman" panose="02020603050405020304" pitchFamily="18" charset="0"/>
              </a:rPr>
              <a:t>. </a:t>
            </a:r>
            <a:r>
              <a:rPr lang="en-US" b="1" dirty="0" err="1">
                <a:solidFill>
                  <a:prstClr val="black"/>
                </a:solidFill>
                <a:ea typeface="Calibri" panose="020F0502020204030204" pitchFamily="34" charset="0"/>
                <a:cs typeface="Times New Roman" panose="02020603050405020304" pitchFamily="18" charset="0"/>
              </a:rPr>
              <a:t>Unpub</a:t>
            </a:r>
            <a:r>
              <a:rPr lang="en-US" b="1" dirty="0">
                <a:solidFill>
                  <a:prstClr val="black"/>
                </a:solidFill>
                <a:ea typeface="Calibri" panose="020F0502020204030204" pitchFamily="34" charset="0"/>
                <a:cs typeface="Times New Roman" panose="02020603050405020304" pitchFamily="18" charset="0"/>
              </a:rPr>
              <a:t>. LEXIS 920 (Pa. </a:t>
            </a:r>
            <a:r>
              <a:rPr lang="en-US" b="1" dirty="0" err="1">
                <a:solidFill>
                  <a:prstClr val="black"/>
                </a:solidFill>
                <a:ea typeface="Calibri" panose="020F0502020204030204" pitchFamily="34" charset="0"/>
                <a:cs typeface="Times New Roman" panose="02020603050405020304" pitchFamily="18" charset="0"/>
              </a:rPr>
              <a:t>Commw</a:t>
            </a:r>
            <a:r>
              <a:rPr lang="en-US" b="1" dirty="0">
                <a:solidFill>
                  <a:prstClr val="black"/>
                </a:solidFill>
                <a:ea typeface="Calibri" panose="020F0502020204030204" pitchFamily="34" charset="0"/>
                <a:cs typeface="Times New Roman" panose="02020603050405020304" pitchFamily="18" charset="0"/>
              </a:rPr>
              <a:t>. Ct. 2017)</a:t>
            </a:r>
          </a:p>
          <a:p>
            <a:pPr marL="0" lvl="0" indent="0" algn="just">
              <a:lnSpc>
                <a:spcPct val="107000"/>
              </a:lnSpc>
              <a:spcBef>
                <a:spcPts val="0"/>
              </a:spcBef>
              <a:spcAft>
                <a:spcPts val="800"/>
              </a:spcAft>
              <a:buNone/>
            </a:pPr>
            <a:endParaRPr lang="en-US" b="1" dirty="0">
              <a:solidFill>
                <a:prstClr val="black"/>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46082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b="1" dirty="0"/>
              <a:t>Case Summary</a:t>
            </a:r>
          </a:p>
        </p:txBody>
      </p:sp>
      <p:sp>
        <p:nvSpPr>
          <p:cNvPr id="4" name="Footer Placeholder 3">
            <a:extLst>
              <a:ext uri="{FF2B5EF4-FFF2-40B4-BE49-F238E27FC236}">
                <a16:creationId xmlns:a16="http://schemas.microsoft.com/office/drawing/2014/main" id="{710AA598-E915-4EBE-8F5F-62D01881C7C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Submit questions for panel discussion at openrecords@pa.gov</a:t>
            </a:r>
          </a:p>
        </p:txBody>
      </p:sp>
      <p:sp>
        <p:nvSpPr>
          <p:cNvPr id="5" name="Content Placeholder 4">
            <a:extLst>
              <a:ext uri="{FF2B5EF4-FFF2-40B4-BE49-F238E27FC236}">
                <a16:creationId xmlns:a16="http://schemas.microsoft.com/office/drawing/2014/main" id="{A6508707-2A7D-4354-9055-EFBF6A846898}"/>
              </a:ext>
            </a:extLst>
          </p:cNvPr>
          <p:cNvSpPr>
            <a:spLocks noGrp="1"/>
          </p:cNvSpPr>
          <p:nvPr>
            <p:ph idx="1"/>
          </p:nvPr>
        </p:nvSpPr>
        <p:spPr>
          <a:xfrm>
            <a:off x="457200" y="1798637"/>
            <a:ext cx="8229600" cy="4525963"/>
          </a:xfrm>
        </p:spPr>
        <p:txBody>
          <a:bodyPr>
            <a:normAutofit lnSpcReduction="10000"/>
          </a:bodyPr>
          <a:lstStyle/>
          <a:p>
            <a:pPr marL="0" indent="0" algn="just">
              <a:lnSpc>
                <a:spcPct val="107000"/>
              </a:lnSpc>
              <a:spcBef>
                <a:spcPts val="0"/>
              </a:spcBef>
              <a:spcAft>
                <a:spcPts val="800"/>
              </a:spcAft>
              <a:buNone/>
            </a:pPr>
            <a:r>
              <a:rPr lang="en-US" b="1" i="1" dirty="0">
                <a:solidFill>
                  <a:prstClr val="black"/>
                </a:solidFill>
                <a:ea typeface="Calibri" panose="020F0502020204030204" pitchFamily="34" charset="0"/>
                <a:cs typeface="Times New Roman" panose="02020603050405020304" pitchFamily="18" charset="0"/>
              </a:rPr>
              <a:t>Pa. State Police v. ACLU</a:t>
            </a:r>
            <a:r>
              <a:rPr lang="en-US" b="1" dirty="0">
                <a:solidFill>
                  <a:prstClr val="black"/>
                </a:solidFill>
                <a:ea typeface="Calibri" panose="020F0502020204030204" pitchFamily="34" charset="0"/>
                <a:cs typeface="Times New Roman" panose="02020603050405020304" pitchFamily="18" charset="0"/>
              </a:rPr>
              <a:t>, 2018 Pa. </a:t>
            </a:r>
            <a:r>
              <a:rPr lang="en-US" b="1" dirty="0" err="1">
                <a:solidFill>
                  <a:prstClr val="black"/>
                </a:solidFill>
                <a:ea typeface="Calibri" panose="020F0502020204030204" pitchFamily="34" charset="0"/>
                <a:cs typeface="Times New Roman" panose="02020603050405020304" pitchFamily="18" charset="0"/>
              </a:rPr>
              <a:t>Commw</a:t>
            </a:r>
            <a:r>
              <a:rPr lang="en-US" b="1" dirty="0">
                <a:solidFill>
                  <a:prstClr val="black"/>
                </a:solidFill>
                <a:ea typeface="Calibri" panose="020F0502020204030204" pitchFamily="34" charset="0"/>
                <a:cs typeface="Times New Roman" panose="02020603050405020304" pitchFamily="18" charset="0"/>
              </a:rPr>
              <a:t>. </a:t>
            </a:r>
            <a:r>
              <a:rPr lang="en-US" b="1" dirty="0" err="1">
                <a:solidFill>
                  <a:prstClr val="black"/>
                </a:solidFill>
                <a:ea typeface="Calibri" panose="020F0502020204030204" pitchFamily="34" charset="0"/>
                <a:cs typeface="Times New Roman" panose="02020603050405020304" pitchFamily="18" charset="0"/>
              </a:rPr>
              <a:t>Unpub</a:t>
            </a:r>
            <a:r>
              <a:rPr lang="en-US" b="1" dirty="0">
                <a:solidFill>
                  <a:prstClr val="black"/>
                </a:solidFill>
                <a:ea typeface="Calibri" panose="020F0502020204030204" pitchFamily="34" charset="0"/>
                <a:cs typeface="Times New Roman" panose="02020603050405020304" pitchFamily="18" charset="0"/>
              </a:rPr>
              <a:t>. LEXIS 275 (Pa. </a:t>
            </a:r>
            <a:r>
              <a:rPr lang="en-US" b="1" dirty="0" err="1">
                <a:solidFill>
                  <a:prstClr val="black"/>
                </a:solidFill>
                <a:ea typeface="Calibri" panose="020F0502020204030204" pitchFamily="34" charset="0"/>
                <a:cs typeface="Times New Roman" panose="02020603050405020304" pitchFamily="18" charset="0"/>
              </a:rPr>
              <a:t>Commw</a:t>
            </a:r>
            <a:r>
              <a:rPr lang="en-US" b="1" dirty="0">
                <a:solidFill>
                  <a:prstClr val="black"/>
                </a:solidFill>
                <a:ea typeface="Calibri" panose="020F0502020204030204" pitchFamily="34" charset="0"/>
                <a:cs typeface="Times New Roman" panose="02020603050405020304" pitchFamily="18" charset="0"/>
              </a:rPr>
              <a:t>. Ct. 2018)</a:t>
            </a:r>
          </a:p>
          <a:p>
            <a:pPr marL="0" indent="0" algn="just">
              <a:lnSpc>
                <a:spcPct val="107000"/>
              </a:lnSpc>
              <a:spcBef>
                <a:spcPts val="0"/>
              </a:spcBef>
              <a:spcAft>
                <a:spcPts val="800"/>
              </a:spcAft>
              <a:buNone/>
            </a:pPr>
            <a:endParaRPr lang="en-US" b="1" dirty="0">
              <a:solidFill>
                <a:prstClr val="black"/>
              </a:solidFill>
              <a:ea typeface="Calibri" panose="020F0502020204030204" pitchFamily="34" charset="0"/>
              <a:cs typeface="Times New Roman" panose="02020603050405020304" pitchFamily="18" charset="0"/>
            </a:endParaRPr>
          </a:p>
          <a:p>
            <a:pPr marL="0" indent="0" algn="just">
              <a:lnSpc>
                <a:spcPct val="107000"/>
              </a:lnSpc>
              <a:spcBef>
                <a:spcPts val="0"/>
              </a:spcBef>
              <a:spcAft>
                <a:spcPts val="800"/>
              </a:spcAft>
              <a:buNone/>
            </a:pPr>
            <a:r>
              <a:rPr lang="en-US" b="1" i="1" dirty="0">
                <a:ea typeface="Calibri" panose="020F0502020204030204" pitchFamily="34" charset="0"/>
                <a:cs typeface="Times New Roman" panose="02020603050405020304" pitchFamily="18" charset="0"/>
              </a:rPr>
              <a:t>Miller v. </a:t>
            </a:r>
            <a:r>
              <a:rPr lang="en-US" b="1" i="1" dirty="0" err="1">
                <a:ea typeface="Calibri" panose="020F0502020204030204" pitchFamily="34" charset="0"/>
                <a:cs typeface="Times New Roman" panose="02020603050405020304" pitchFamily="18" charset="0"/>
              </a:rPr>
              <a:t>Cty</a:t>
            </a:r>
            <a:r>
              <a:rPr lang="en-US" b="1" i="1" dirty="0">
                <a:ea typeface="Calibri" panose="020F0502020204030204" pitchFamily="34" charset="0"/>
                <a:cs typeface="Times New Roman" panose="02020603050405020304" pitchFamily="18" charset="0"/>
              </a:rPr>
              <a:t>. of Centre</a:t>
            </a:r>
            <a:r>
              <a:rPr lang="en-US" b="1" dirty="0">
                <a:ea typeface="Calibri" panose="020F0502020204030204" pitchFamily="34" charset="0"/>
                <a:cs typeface="Times New Roman" panose="02020603050405020304" pitchFamily="18" charset="0"/>
              </a:rPr>
              <a:t>, 173 A.3d 1162 (Pa. 2017)</a:t>
            </a:r>
          </a:p>
          <a:p>
            <a:pPr marL="0" indent="0" algn="just">
              <a:lnSpc>
                <a:spcPct val="107000"/>
              </a:lnSpc>
              <a:spcBef>
                <a:spcPts val="0"/>
              </a:spcBef>
              <a:spcAft>
                <a:spcPts val="800"/>
              </a:spcAft>
              <a:buNone/>
            </a:pPr>
            <a:endParaRPr lang="en-US" b="1" dirty="0">
              <a:ea typeface="Calibri" panose="020F0502020204030204" pitchFamily="34" charset="0"/>
              <a:cs typeface="Times New Roman" panose="02020603050405020304" pitchFamily="18" charset="0"/>
            </a:endParaRPr>
          </a:p>
          <a:p>
            <a:pPr marL="0" indent="0" algn="just">
              <a:lnSpc>
                <a:spcPct val="107000"/>
              </a:lnSpc>
              <a:spcBef>
                <a:spcPts val="0"/>
              </a:spcBef>
              <a:spcAft>
                <a:spcPts val="800"/>
              </a:spcAft>
              <a:buNone/>
            </a:pPr>
            <a:r>
              <a:rPr lang="en-US" b="1" i="1" dirty="0">
                <a:ea typeface="Calibri" panose="020F0502020204030204" pitchFamily="34" charset="0"/>
                <a:cs typeface="Times New Roman" panose="02020603050405020304" pitchFamily="18" charset="0"/>
              </a:rPr>
              <a:t>Magee v. </a:t>
            </a:r>
            <a:r>
              <a:rPr lang="en-US" b="1" i="1" dirty="0" err="1">
                <a:ea typeface="Calibri" panose="020F0502020204030204" pitchFamily="34" charset="0"/>
                <a:cs typeface="Times New Roman" panose="02020603050405020304" pitchFamily="18" charset="0"/>
              </a:rPr>
              <a:t>Phila</a:t>
            </a:r>
            <a:r>
              <a:rPr lang="en-US" b="1" i="1" dirty="0">
                <a:ea typeface="Calibri" panose="020F0502020204030204" pitchFamily="34" charset="0"/>
                <a:cs typeface="Times New Roman" panose="02020603050405020304" pitchFamily="18" charset="0"/>
              </a:rPr>
              <a:t>. Dist. Atty., </a:t>
            </a:r>
            <a:r>
              <a:rPr lang="en-US" b="1" dirty="0">
                <a:ea typeface="Calibri" panose="020F0502020204030204" pitchFamily="34" charset="0"/>
                <a:cs typeface="Times New Roman" panose="02020603050405020304" pitchFamily="18" charset="0"/>
              </a:rPr>
              <a:t>2018 Pa. </a:t>
            </a:r>
            <a:r>
              <a:rPr lang="en-US" b="1" dirty="0" err="1">
                <a:ea typeface="Calibri" panose="020F0502020204030204" pitchFamily="34" charset="0"/>
                <a:cs typeface="Times New Roman" panose="02020603050405020304" pitchFamily="18" charset="0"/>
              </a:rPr>
              <a:t>Commw</a:t>
            </a:r>
            <a:r>
              <a:rPr lang="en-US" b="1" dirty="0">
                <a:ea typeface="Calibri" panose="020F0502020204030204" pitchFamily="34" charset="0"/>
                <a:cs typeface="Times New Roman" panose="02020603050405020304" pitchFamily="18" charset="0"/>
              </a:rPr>
              <a:t>. </a:t>
            </a:r>
            <a:r>
              <a:rPr lang="en-US" b="1" dirty="0" err="1">
                <a:ea typeface="Calibri" panose="020F0502020204030204" pitchFamily="34" charset="0"/>
                <a:cs typeface="Times New Roman" panose="02020603050405020304" pitchFamily="18" charset="0"/>
              </a:rPr>
              <a:t>Unpub</a:t>
            </a:r>
            <a:r>
              <a:rPr lang="en-US" b="1" dirty="0">
                <a:ea typeface="Calibri" panose="020F0502020204030204" pitchFamily="34" charset="0"/>
                <a:cs typeface="Times New Roman" panose="02020603050405020304" pitchFamily="18" charset="0"/>
              </a:rPr>
              <a:t>. LEXIS 505 (Pa. </a:t>
            </a:r>
            <a:r>
              <a:rPr lang="en-US" b="1" dirty="0" err="1">
                <a:ea typeface="Calibri" panose="020F0502020204030204" pitchFamily="34" charset="0"/>
                <a:cs typeface="Times New Roman" panose="02020603050405020304" pitchFamily="18" charset="0"/>
              </a:rPr>
              <a:t>Commw</a:t>
            </a:r>
            <a:r>
              <a:rPr lang="en-US" b="1" dirty="0">
                <a:ea typeface="Calibri" panose="020F0502020204030204" pitchFamily="34" charset="0"/>
                <a:cs typeface="Times New Roman" panose="02020603050405020304" pitchFamily="18" charset="0"/>
              </a:rPr>
              <a:t>. Ct. 2018)</a:t>
            </a:r>
          </a:p>
          <a:p>
            <a:pPr marL="0" lvl="0" indent="0" algn="just">
              <a:lnSpc>
                <a:spcPct val="107000"/>
              </a:lnSpc>
              <a:spcBef>
                <a:spcPts val="0"/>
              </a:spcBef>
              <a:spcAft>
                <a:spcPts val="800"/>
              </a:spcAft>
              <a:buNone/>
            </a:pPr>
            <a:endParaRPr lang="en-US" b="1" dirty="0">
              <a:solidFill>
                <a:prstClr val="black"/>
              </a:solidFill>
              <a:ea typeface="Calibri" panose="020F0502020204030204" pitchFamily="34" charset="0"/>
              <a:cs typeface="Times New Roman" panose="02020603050405020304" pitchFamily="18" charset="0"/>
            </a:endParaRPr>
          </a:p>
          <a:p>
            <a:pPr marL="0" lvl="0" indent="0" algn="just">
              <a:lnSpc>
                <a:spcPct val="107000"/>
              </a:lnSpc>
              <a:spcBef>
                <a:spcPts val="0"/>
              </a:spcBef>
              <a:spcAft>
                <a:spcPts val="800"/>
              </a:spcAft>
              <a:buNone/>
            </a:pPr>
            <a:endParaRPr lang="en-US" b="1"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26153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b="1" dirty="0"/>
              <a:t>Case Summary</a:t>
            </a:r>
          </a:p>
        </p:txBody>
      </p:sp>
      <p:sp>
        <p:nvSpPr>
          <p:cNvPr id="4" name="Footer Placeholder 3">
            <a:extLst>
              <a:ext uri="{FF2B5EF4-FFF2-40B4-BE49-F238E27FC236}">
                <a16:creationId xmlns:a16="http://schemas.microsoft.com/office/drawing/2014/main" id="{710AA598-E915-4EBE-8F5F-62D01881C7C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Submit questions for panel discussion at openrecords@pa.gov</a:t>
            </a:r>
          </a:p>
        </p:txBody>
      </p:sp>
      <p:sp>
        <p:nvSpPr>
          <p:cNvPr id="5" name="Content Placeholder 4">
            <a:extLst>
              <a:ext uri="{FF2B5EF4-FFF2-40B4-BE49-F238E27FC236}">
                <a16:creationId xmlns:a16="http://schemas.microsoft.com/office/drawing/2014/main" id="{A6508707-2A7D-4354-9055-EFBF6A846898}"/>
              </a:ext>
            </a:extLst>
          </p:cNvPr>
          <p:cNvSpPr>
            <a:spLocks noGrp="1"/>
          </p:cNvSpPr>
          <p:nvPr>
            <p:ph idx="1"/>
          </p:nvPr>
        </p:nvSpPr>
        <p:spPr>
          <a:xfrm>
            <a:off x="457200" y="1798637"/>
            <a:ext cx="8229600" cy="4525963"/>
          </a:xfrm>
        </p:spPr>
        <p:txBody>
          <a:bodyPr>
            <a:normAutofit fontScale="92500" lnSpcReduction="20000"/>
          </a:bodyPr>
          <a:lstStyle/>
          <a:p>
            <a:pPr marL="0" indent="0" algn="just">
              <a:lnSpc>
                <a:spcPct val="107000"/>
              </a:lnSpc>
              <a:spcBef>
                <a:spcPts val="0"/>
              </a:spcBef>
              <a:spcAft>
                <a:spcPts val="800"/>
              </a:spcAft>
              <a:buNone/>
            </a:pPr>
            <a:r>
              <a:rPr lang="en-US" b="1" i="1" dirty="0" err="1">
                <a:solidFill>
                  <a:prstClr val="black"/>
                </a:solidFill>
                <a:ea typeface="Calibri" panose="020F0502020204030204" pitchFamily="34" charset="0"/>
                <a:cs typeface="Times New Roman" panose="02020603050405020304" pitchFamily="18" charset="0"/>
              </a:rPr>
              <a:t>UnitedHealthCare</a:t>
            </a:r>
            <a:r>
              <a:rPr lang="en-US" b="1" i="1" dirty="0">
                <a:solidFill>
                  <a:prstClr val="black"/>
                </a:solidFill>
                <a:ea typeface="Calibri" panose="020F0502020204030204" pitchFamily="34" charset="0"/>
                <a:cs typeface="Times New Roman" panose="02020603050405020304" pitchFamily="18" charset="0"/>
              </a:rPr>
              <a:t> v. Pa. Dep’t of Human </a:t>
            </a:r>
            <a:r>
              <a:rPr lang="en-US" b="1" i="1" dirty="0" err="1">
                <a:solidFill>
                  <a:prstClr val="black"/>
                </a:solidFill>
                <a:ea typeface="Calibri" panose="020F0502020204030204" pitchFamily="34" charset="0"/>
                <a:cs typeface="Times New Roman" panose="02020603050405020304" pitchFamily="18" charset="0"/>
              </a:rPr>
              <a:t>Servs</a:t>
            </a:r>
            <a:r>
              <a:rPr lang="en-US" b="1" i="1" dirty="0">
                <a:solidFill>
                  <a:prstClr val="black"/>
                </a:solidFill>
                <a:ea typeface="Calibri" panose="020F0502020204030204" pitchFamily="34" charset="0"/>
                <a:cs typeface="Times New Roman" panose="02020603050405020304" pitchFamily="18" charset="0"/>
              </a:rPr>
              <a:t>.</a:t>
            </a:r>
            <a:r>
              <a:rPr lang="en-US" b="1" dirty="0">
                <a:solidFill>
                  <a:prstClr val="black"/>
                </a:solidFill>
                <a:ea typeface="Calibri" panose="020F0502020204030204" pitchFamily="34" charset="0"/>
                <a:cs typeface="Times New Roman" panose="02020603050405020304" pitchFamily="18" charset="0"/>
              </a:rPr>
              <a:t>, 2018 Pa. </a:t>
            </a:r>
            <a:r>
              <a:rPr lang="en-US" b="1" dirty="0" err="1">
                <a:solidFill>
                  <a:prstClr val="black"/>
                </a:solidFill>
                <a:ea typeface="Calibri" panose="020F0502020204030204" pitchFamily="34" charset="0"/>
                <a:cs typeface="Times New Roman" panose="02020603050405020304" pitchFamily="18" charset="0"/>
              </a:rPr>
              <a:t>Commw</a:t>
            </a:r>
            <a:r>
              <a:rPr lang="en-US" b="1" dirty="0">
                <a:solidFill>
                  <a:prstClr val="black"/>
                </a:solidFill>
                <a:ea typeface="Calibri" panose="020F0502020204030204" pitchFamily="34" charset="0"/>
                <a:cs typeface="Times New Roman" panose="02020603050405020304" pitchFamily="18" charset="0"/>
              </a:rPr>
              <a:t>. LEXIS 175 (Pa. </a:t>
            </a:r>
            <a:r>
              <a:rPr lang="en-US" b="1" dirty="0" err="1">
                <a:solidFill>
                  <a:prstClr val="black"/>
                </a:solidFill>
                <a:ea typeface="Calibri" panose="020F0502020204030204" pitchFamily="34" charset="0"/>
                <a:cs typeface="Times New Roman" panose="02020603050405020304" pitchFamily="18" charset="0"/>
              </a:rPr>
              <a:t>Commw</a:t>
            </a:r>
            <a:r>
              <a:rPr lang="en-US" b="1" dirty="0">
                <a:solidFill>
                  <a:prstClr val="black"/>
                </a:solidFill>
                <a:ea typeface="Calibri" panose="020F0502020204030204" pitchFamily="34" charset="0"/>
                <a:cs typeface="Times New Roman" panose="02020603050405020304" pitchFamily="18" charset="0"/>
              </a:rPr>
              <a:t>. Ct. 2018)</a:t>
            </a:r>
          </a:p>
          <a:p>
            <a:pPr marL="0" indent="0" algn="just">
              <a:lnSpc>
                <a:spcPct val="107000"/>
              </a:lnSpc>
              <a:spcBef>
                <a:spcPts val="0"/>
              </a:spcBef>
              <a:spcAft>
                <a:spcPts val="800"/>
              </a:spcAft>
              <a:buNone/>
            </a:pPr>
            <a:endParaRPr lang="en-US" b="1" dirty="0">
              <a:solidFill>
                <a:prstClr val="black"/>
              </a:solidFill>
              <a:ea typeface="Calibri" panose="020F0502020204030204" pitchFamily="34" charset="0"/>
              <a:cs typeface="Times New Roman" panose="02020603050405020304" pitchFamily="18" charset="0"/>
            </a:endParaRPr>
          </a:p>
          <a:p>
            <a:pPr marL="0" lvl="0" indent="0" algn="just">
              <a:lnSpc>
                <a:spcPct val="107000"/>
              </a:lnSpc>
              <a:spcBef>
                <a:spcPts val="0"/>
              </a:spcBef>
              <a:spcAft>
                <a:spcPts val="800"/>
              </a:spcAft>
              <a:buNone/>
            </a:pPr>
            <a:r>
              <a:rPr lang="en-US" b="1" i="1" dirty="0"/>
              <a:t>Pa. Dep’t of Human </a:t>
            </a:r>
            <a:r>
              <a:rPr lang="en-US" b="1" i="1" dirty="0" err="1"/>
              <a:t>Servs</a:t>
            </a:r>
            <a:r>
              <a:rPr lang="en-US" b="1" i="1" dirty="0"/>
              <a:t>. v. McKelvey</a:t>
            </a:r>
            <a:r>
              <a:rPr lang="en-US" b="1" dirty="0"/>
              <a:t>, 2018 Pa. </a:t>
            </a:r>
            <a:r>
              <a:rPr lang="en-US" b="1" dirty="0" err="1"/>
              <a:t>Commw</a:t>
            </a:r>
            <a:r>
              <a:rPr lang="en-US" b="1" dirty="0"/>
              <a:t>. </a:t>
            </a:r>
            <a:r>
              <a:rPr lang="en-US" b="1" dirty="0" err="1"/>
              <a:t>Unpub</a:t>
            </a:r>
            <a:r>
              <a:rPr lang="en-US" b="1" dirty="0"/>
              <a:t>. LEXIS 520 (Pa. </a:t>
            </a:r>
            <a:r>
              <a:rPr lang="en-US" b="1" dirty="0" err="1"/>
              <a:t>Commw</a:t>
            </a:r>
            <a:r>
              <a:rPr lang="en-US" b="1" dirty="0"/>
              <a:t>. Ct. 2018)</a:t>
            </a:r>
          </a:p>
          <a:p>
            <a:pPr marL="0" lvl="0" indent="0" algn="just">
              <a:lnSpc>
                <a:spcPct val="107000"/>
              </a:lnSpc>
              <a:spcBef>
                <a:spcPts val="0"/>
              </a:spcBef>
              <a:spcAft>
                <a:spcPts val="800"/>
              </a:spcAft>
              <a:buNone/>
            </a:pPr>
            <a:endParaRPr lang="en-US" b="1" dirty="0">
              <a:solidFill>
                <a:prstClr val="black"/>
              </a:solidFill>
              <a:ea typeface="Calibri" panose="020F0502020204030204" pitchFamily="34" charset="0"/>
              <a:cs typeface="Times New Roman" panose="02020603050405020304" pitchFamily="18" charset="0"/>
            </a:endParaRPr>
          </a:p>
          <a:p>
            <a:pPr marL="0" indent="0" algn="just">
              <a:lnSpc>
                <a:spcPct val="107000"/>
              </a:lnSpc>
              <a:spcBef>
                <a:spcPts val="0"/>
              </a:spcBef>
              <a:spcAft>
                <a:spcPts val="800"/>
              </a:spcAft>
              <a:buNone/>
            </a:pPr>
            <a:r>
              <a:rPr lang="en-US" b="1" i="1" dirty="0">
                <a:solidFill>
                  <a:prstClr val="black"/>
                </a:solidFill>
                <a:ea typeface="Calibri" panose="020F0502020204030204" pitchFamily="34" charset="0"/>
                <a:cs typeface="Times New Roman" panose="02020603050405020304" pitchFamily="18" charset="0"/>
              </a:rPr>
              <a:t>City of </a:t>
            </a:r>
            <a:r>
              <a:rPr lang="en-US" b="1" i="1" dirty="0" err="1">
                <a:solidFill>
                  <a:prstClr val="black"/>
                </a:solidFill>
                <a:ea typeface="Calibri" panose="020F0502020204030204" pitchFamily="34" charset="0"/>
                <a:cs typeface="Times New Roman" panose="02020603050405020304" pitchFamily="18" charset="0"/>
              </a:rPr>
              <a:t>Phila</a:t>
            </a:r>
            <a:r>
              <a:rPr lang="en-US" b="1" i="1" dirty="0">
                <a:solidFill>
                  <a:prstClr val="black"/>
                </a:solidFill>
                <a:ea typeface="Calibri" panose="020F0502020204030204" pitchFamily="34" charset="0"/>
                <a:cs typeface="Times New Roman" panose="02020603050405020304" pitchFamily="18" charset="0"/>
              </a:rPr>
              <a:t>. v. </a:t>
            </a:r>
            <a:r>
              <a:rPr lang="en-US" b="1" i="1" dirty="0" err="1">
                <a:solidFill>
                  <a:prstClr val="black"/>
                </a:solidFill>
                <a:ea typeface="Calibri" panose="020F0502020204030204" pitchFamily="34" charset="0"/>
                <a:cs typeface="Times New Roman" panose="02020603050405020304" pitchFamily="18" charset="0"/>
              </a:rPr>
              <a:t>Barosh</a:t>
            </a:r>
            <a:r>
              <a:rPr lang="en-US" b="1" dirty="0">
                <a:solidFill>
                  <a:prstClr val="black"/>
                </a:solidFill>
                <a:ea typeface="Calibri" panose="020F0502020204030204" pitchFamily="34" charset="0"/>
                <a:cs typeface="Times New Roman" panose="02020603050405020304" pitchFamily="18" charset="0"/>
              </a:rPr>
              <a:t>, 2018 Pa. </a:t>
            </a:r>
            <a:r>
              <a:rPr lang="en-US" b="1" dirty="0" err="1">
                <a:solidFill>
                  <a:prstClr val="black"/>
                </a:solidFill>
                <a:ea typeface="Calibri" panose="020F0502020204030204" pitchFamily="34" charset="0"/>
                <a:cs typeface="Times New Roman" panose="02020603050405020304" pitchFamily="18" charset="0"/>
              </a:rPr>
              <a:t>Commw</a:t>
            </a:r>
            <a:r>
              <a:rPr lang="en-US" b="1" dirty="0">
                <a:solidFill>
                  <a:prstClr val="black"/>
                </a:solidFill>
                <a:ea typeface="Calibri" panose="020F0502020204030204" pitchFamily="34" charset="0"/>
                <a:cs typeface="Times New Roman" panose="02020603050405020304" pitchFamily="18" charset="0"/>
              </a:rPr>
              <a:t>. </a:t>
            </a:r>
            <a:r>
              <a:rPr lang="en-US" b="1" dirty="0" err="1">
                <a:solidFill>
                  <a:prstClr val="black"/>
                </a:solidFill>
                <a:ea typeface="Calibri" panose="020F0502020204030204" pitchFamily="34" charset="0"/>
                <a:cs typeface="Times New Roman" panose="02020603050405020304" pitchFamily="18" charset="0"/>
              </a:rPr>
              <a:t>Unpub</a:t>
            </a:r>
            <a:r>
              <a:rPr lang="en-US" b="1" dirty="0">
                <a:solidFill>
                  <a:prstClr val="black"/>
                </a:solidFill>
                <a:ea typeface="Calibri" panose="020F0502020204030204" pitchFamily="34" charset="0"/>
                <a:cs typeface="Times New Roman" panose="02020603050405020304" pitchFamily="18" charset="0"/>
              </a:rPr>
              <a:t>. LEXIS 259 (Pa. </a:t>
            </a:r>
            <a:r>
              <a:rPr lang="en-US" b="1" dirty="0" err="1">
                <a:solidFill>
                  <a:prstClr val="black"/>
                </a:solidFill>
                <a:ea typeface="Calibri" panose="020F0502020204030204" pitchFamily="34" charset="0"/>
                <a:cs typeface="Times New Roman" panose="02020603050405020304" pitchFamily="18" charset="0"/>
              </a:rPr>
              <a:t>Commw</a:t>
            </a:r>
            <a:r>
              <a:rPr lang="en-US" b="1" dirty="0">
                <a:solidFill>
                  <a:prstClr val="black"/>
                </a:solidFill>
                <a:ea typeface="Calibri" panose="020F0502020204030204" pitchFamily="34" charset="0"/>
                <a:cs typeface="Times New Roman" panose="02020603050405020304" pitchFamily="18" charset="0"/>
              </a:rPr>
              <a:t>. Ct. 2018)</a:t>
            </a:r>
          </a:p>
          <a:p>
            <a:pPr marL="0" indent="0" algn="just">
              <a:lnSpc>
                <a:spcPct val="107000"/>
              </a:lnSpc>
              <a:spcBef>
                <a:spcPts val="0"/>
              </a:spcBef>
              <a:spcAft>
                <a:spcPts val="800"/>
              </a:spcAft>
              <a:buNone/>
            </a:pPr>
            <a:endParaRPr lang="en-US" b="1" dirty="0">
              <a:solidFill>
                <a:prstClr val="black"/>
              </a:solidFill>
              <a:ea typeface="Calibri" panose="020F0502020204030204" pitchFamily="34" charset="0"/>
              <a:cs typeface="Times New Roman" panose="02020603050405020304" pitchFamily="18" charset="0"/>
            </a:endParaRPr>
          </a:p>
          <a:p>
            <a:pPr marL="0" indent="0" algn="just">
              <a:lnSpc>
                <a:spcPct val="107000"/>
              </a:lnSpc>
              <a:spcBef>
                <a:spcPts val="0"/>
              </a:spcBef>
              <a:spcAft>
                <a:spcPts val="800"/>
              </a:spcAft>
              <a:buNone/>
            </a:pPr>
            <a:endParaRPr lang="en-US" b="1" dirty="0">
              <a:solidFill>
                <a:prstClr val="black"/>
              </a:solidFill>
              <a:ea typeface="Calibri" panose="020F0502020204030204" pitchFamily="34" charset="0"/>
              <a:cs typeface="Times New Roman" panose="02020603050405020304" pitchFamily="18" charset="0"/>
            </a:endParaRPr>
          </a:p>
          <a:p>
            <a:pPr marL="0" indent="0" algn="just">
              <a:lnSpc>
                <a:spcPct val="107000"/>
              </a:lnSpc>
              <a:spcBef>
                <a:spcPts val="0"/>
              </a:spcBef>
              <a:spcAft>
                <a:spcPts val="800"/>
              </a:spcAft>
              <a:buNone/>
            </a:pPr>
            <a:endParaRPr lang="en-US" b="1" dirty="0">
              <a:solidFill>
                <a:prstClr val="black"/>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69957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b="1" dirty="0"/>
              <a:t>Case Summary</a:t>
            </a:r>
          </a:p>
        </p:txBody>
      </p:sp>
      <p:sp>
        <p:nvSpPr>
          <p:cNvPr id="4" name="Footer Placeholder 3">
            <a:extLst>
              <a:ext uri="{FF2B5EF4-FFF2-40B4-BE49-F238E27FC236}">
                <a16:creationId xmlns:a16="http://schemas.microsoft.com/office/drawing/2014/main" id="{710AA598-E915-4EBE-8F5F-62D01881C7C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Submit questions for panel discussion at openrecords@pa.gov</a:t>
            </a:r>
          </a:p>
        </p:txBody>
      </p:sp>
      <p:sp>
        <p:nvSpPr>
          <p:cNvPr id="5" name="Content Placeholder 4">
            <a:extLst>
              <a:ext uri="{FF2B5EF4-FFF2-40B4-BE49-F238E27FC236}">
                <a16:creationId xmlns:a16="http://schemas.microsoft.com/office/drawing/2014/main" id="{A6508707-2A7D-4354-9055-EFBF6A846898}"/>
              </a:ext>
            </a:extLst>
          </p:cNvPr>
          <p:cNvSpPr>
            <a:spLocks noGrp="1"/>
          </p:cNvSpPr>
          <p:nvPr>
            <p:ph idx="1"/>
          </p:nvPr>
        </p:nvSpPr>
        <p:spPr>
          <a:xfrm>
            <a:off x="457200" y="1798637"/>
            <a:ext cx="8229600" cy="4525963"/>
          </a:xfrm>
        </p:spPr>
        <p:txBody>
          <a:bodyPr>
            <a:normAutofit/>
          </a:bodyPr>
          <a:lstStyle/>
          <a:p>
            <a:pPr marL="0" indent="0" algn="just">
              <a:lnSpc>
                <a:spcPct val="107000"/>
              </a:lnSpc>
              <a:spcBef>
                <a:spcPts val="0"/>
              </a:spcBef>
              <a:spcAft>
                <a:spcPts val="800"/>
              </a:spcAft>
              <a:buNone/>
            </a:pPr>
            <a:r>
              <a:rPr lang="en-US" b="1" i="1" dirty="0">
                <a:solidFill>
                  <a:prstClr val="black"/>
                </a:solidFill>
                <a:ea typeface="Calibri" panose="020F0502020204030204" pitchFamily="34" charset="0"/>
                <a:cs typeface="Times New Roman" panose="02020603050405020304" pitchFamily="18" charset="0"/>
              </a:rPr>
              <a:t>IBEW v. City of Reading</a:t>
            </a:r>
            <a:r>
              <a:rPr lang="en-US" b="1" dirty="0">
                <a:solidFill>
                  <a:prstClr val="black"/>
                </a:solidFill>
                <a:ea typeface="Calibri" panose="020F0502020204030204" pitchFamily="34" charset="0"/>
                <a:cs typeface="Times New Roman" panose="02020603050405020304" pitchFamily="18" charset="0"/>
              </a:rPr>
              <a:t>, </a:t>
            </a:r>
            <a:r>
              <a:rPr lang="en-US" b="1" dirty="0" err="1">
                <a:solidFill>
                  <a:prstClr val="black"/>
                </a:solidFill>
                <a:ea typeface="Calibri" panose="020F0502020204030204" pitchFamily="34" charset="0"/>
                <a:cs typeface="Times New Roman" panose="02020603050405020304" pitchFamily="18" charset="0"/>
              </a:rPr>
              <a:t>Dkt</a:t>
            </a:r>
            <a:r>
              <a:rPr lang="en-US" b="1" dirty="0">
                <a:solidFill>
                  <a:prstClr val="black"/>
                </a:solidFill>
                <a:ea typeface="Calibri" panose="020F0502020204030204" pitchFamily="34" charset="0"/>
                <a:cs typeface="Times New Roman" panose="02020603050405020304" pitchFamily="18" charset="0"/>
              </a:rPr>
              <a:t>. 17-16-78 (Berks C.C.P. 2018)</a:t>
            </a:r>
            <a:endParaRPr lang="en-US" b="1" dirty="0">
              <a:solidFill>
                <a:prstClr val="black"/>
              </a:solidFill>
              <a:cs typeface="Times New Roman" panose="02020603050405020304" pitchFamily="18" charset="0"/>
            </a:endParaRPr>
          </a:p>
          <a:p>
            <a:pPr marL="0" indent="0" algn="just">
              <a:lnSpc>
                <a:spcPct val="107000"/>
              </a:lnSpc>
              <a:spcBef>
                <a:spcPts val="0"/>
              </a:spcBef>
              <a:spcAft>
                <a:spcPts val="800"/>
              </a:spcAft>
              <a:buNone/>
            </a:pPr>
            <a:endParaRPr lang="en-US" b="1" i="1" dirty="0">
              <a:solidFill>
                <a:prstClr val="black"/>
              </a:solidFill>
              <a:ea typeface="Calibri" panose="020F0502020204030204" pitchFamily="34" charset="0"/>
              <a:cs typeface="Times New Roman" panose="02020603050405020304" pitchFamily="18" charset="0"/>
            </a:endParaRPr>
          </a:p>
          <a:p>
            <a:pPr marL="0" indent="0" algn="just">
              <a:lnSpc>
                <a:spcPct val="107000"/>
              </a:lnSpc>
              <a:spcBef>
                <a:spcPts val="0"/>
              </a:spcBef>
              <a:spcAft>
                <a:spcPts val="800"/>
              </a:spcAft>
              <a:buNone/>
            </a:pPr>
            <a:r>
              <a:rPr lang="en-US" b="1" i="1" dirty="0">
                <a:solidFill>
                  <a:prstClr val="black"/>
                </a:solidFill>
                <a:ea typeface="Calibri" panose="020F0502020204030204" pitchFamily="34" charset="0"/>
                <a:cs typeface="Times New Roman" panose="02020603050405020304" pitchFamily="18" charset="0"/>
              </a:rPr>
              <a:t>Uniontown Newspapers, Inc. v. Pa. Dep’t of Corr.</a:t>
            </a:r>
            <a:r>
              <a:rPr lang="en-US" b="1" dirty="0">
                <a:solidFill>
                  <a:prstClr val="black"/>
                </a:solidFill>
                <a:ea typeface="Calibri" panose="020F0502020204030204" pitchFamily="34" charset="0"/>
                <a:cs typeface="Times New Roman" panose="02020603050405020304" pitchFamily="18" charset="0"/>
              </a:rPr>
              <a:t>, 2018 Pa. </a:t>
            </a:r>
            <a:r>
              <a:rPr lang="en-US" b="1" dirty="0" err="1">
                <a:solidFill>
                  <a:prstClr val="black"/>
                </a:solidFill>
                <a:ea typeface="Calibri" panose="020F0502020204030204" pitchFamily="34" charset="0"/>
                <a:cs typeface="Times New Roman" panose="02020603050405020304" pitchFamily="18" charset="0"/>
              </a:rPr>
              <a:t>Commw</a:t>
            </a:r>
            <a:r>
              <a:rPr lang="en-US" b="1" dirty="0">
                <a:solidFill>
                  <a:prstClr val="black"/>
                </a:solidFill>
                <a:ea typeface="Calibri" panose="020F0502020204030204" pitchFamily="34" charset="0"/>
                <a:cs typeface="Times New Roman" panose="02020603050405020304" pitchFamily="18" charset="0"/>
              </a:rPr>
              <a:t>. LEXIS 189 (Pa. </a:t>
            </a:r>
            <a:r>
              <a:rPr lang="en-US" b="1" dirty="0" err="1">
                <a:solidFill>
                  <a:prstClr val="black"/>
                </a:solidFill>
                <a:ea typeface="Calibri" panose="020F0502020204030204" pitchFamily="34" charset="0"/>
                <a:cs typeface="Times New Roman" panose="02020603050405020304" pitchFamily="18" charset="0"/>
              </a:rPr>
              <a:t>Commw</a:t>
            </a:r>
            <a:r>
              <a:rPr lang="en-US" b="1" dirty="0">
                <a:solidFill>
                  <a:prstClr val="black"/>
                </a:solidFill>
                <a:ea typeface="Calibri" panose="020F0502020204030204" pitchFamily="34" charset="0"/>
                <a:cs typeface="Times New Roman" panose="02020603050405020304" pitchFamily="18" charset="0"/>
              </a:rPr>
              <a:t>. Ct. 2018)</a:t>
            </a:r>
          </a:p>
        </p:txBody>
      </p:sp>
    </p:spTree>
    <p:extLst>
      <p:ext uri="{BB962C8B-B14F-4D97-AF65-F5344CB8AC3E}">
        <p14:creationId xmlns:p14="http://schemas.microsoft.com/office/powerpoint/2010/main" val="2035853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1371600" y="3429000"/>
            <a:ext cx="7162800" cy="1015664"/>
          </a:xfrm>
        </p:spPr>
        <p:txBody>
          <a:bodyPr>
            <a:noAutofit/>
          </a:bodyPr>
          <a:lstStyle/>
          <a:p>
            <a:br>
              <a:rPr lang="en-US" sz="3200" b="1" dirty="0"/>
            </a:br>
            <a:r>
              <a:rPr lang="en-US" sz="3200" b="1" dirty="0"/>
              <a:t>OOR Annual Training</a:t>
            </a:r>
            <a:br>
              <a:rPr lang="en-US" sz="3200" dirty="0"/>
            </a:br>
            <a:r>
              <a:rPr lang="en-US" sz="3200" dirty="0"/>
              <a:t>November 1, 2018</a:t>
            </a:r>
            <a:endParaRPr lang="en-US" sz="2800" i="1" dirty="0"/>
          </a:p>
        </p:txBody>
      </p:sp>
      <p:sp>
        <p:nvSpPr>
          <p:cNvPr id="3" name="Subtitle 2"/>
          <p:cNvSpPr>
            <a:spLocks noGrp="1"/>
          </p:cNvSpPr>
          <p:nvPr>
            <p:ph type="subTitle" idx="1"/>
          </p:nvPr>
        </p:nvSpPr>
        <p:spPr>
          <a:xfrm>
            <a:off x="3200400" y="2794002"/>
            <a:ext cx="4876800" cy="787398"/>
          </a:xfrm>
        </p:spPr>
        <p:txBody>
          <a:bodyPr rtlCol="0">
            <a:normAutofit fontScale="92500" lnSpcReduction="10000"/>
          </a:bodyPr>
          <a:lstStyle/>
          <a:p>
            <a:pPr eaLnBrk="1" fontAlgn="auto" hangingPunct="1">
              <a:spcAft>
                <a:spcPts val="0"/>
              </a:spcAft>
              <a:buFont typeface="Arial" pitchFamily="34" charset="0"/>
              <a:buNone/>
              <a:defRPr/>
            </a:pPr>
            <a:r>
              <a:rPr lang="en-US" sz="2400" dirty="0">
                <a:solidFill>
                  <a:schemeClr val="tx2"/>
                </a:solidFill>
              </a:rPr>
              <a:t>Nathan Byerly, Deputy Executive Director</a:t>
            </a:r>
          </a:p>
          <a:p>
            <a:pPr eaLnBrk="1" fontAlgn="auto" hangingPunct="1">
              <a:spcAft>
                <a:spcPts val="0"/>
              </a:spcAft>
              <a:buFont typeface="Arial" pitchFamily="34" charset="0"/>
              <a:buNone/>
              <a:defRPr/>
            </a:pPr>
            <a:r>
              <a:rPr lang="en-US" sz="2400" dirty="0">
                <a:solidFill>
                  <a:schemeClr val="tx2"/>
                </a:solidFill>
              </a:rPr>
              <a:t>Delene Lantz, General Counsel</a:t>
            </a:r>
          </a:p>
        </p:txBody>
      </p:sp>
      <p:sp>
        <p:nvSpPr>
          <p:cNvPr id="2053" name="TextBox 5"/>
          <p:cNvSpPr txBox="1">
            <a:spLocks noChangeArrowheads="1"/>
          </p:cNvSpPr>
          <p:nvPr/>
        </p:nvSpPr>
        <p:spPr bwMode="auto">
          <a:xfrm>
            <a:off x="1524000" y="4851737"/>
            <a:ext cx="6400800" cy="1015663"/>
          </a:xfrm>
          <a:prstGeom prst="rect">
            <a:avLst/>
          </a:prstGeom>
          <a:solidFill>
            <a:schemeClr val="accent1">
              <a:lumMod val="40000"/>
              <a:lumOff val="60000"/>
            </a:schemeClr>
          </a:solidFill>
          <a:ln>
            <a:noFill/>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itchFamily="34" charset="0"/>
                <a:ea typeface="+mn-ea"/>
                <a:cs typeface="Arial" charset="0"/>
                <a:hlinkClick r:id="rId3"/>
              </a:rPr>
              <a:t>https://openrecords.pa.gov</a:t>
            </a:r>
            <a:endParaRPr kumimoji="0" lang="en-US" sz="2000" b="0" i="0" u="none" strike="noStrike" kern="1200" cap="none" spc="0" normalizeH="0" baseline="0" noProof="0" dirty="0">
              <a:ln>
                <a:noFill/>
              </a:ln>
              <a:solidFill>
                <a:prstClr val="black"/>
              </a:solidFill>
              <a:effectLst/>
              <a:uLnTx/>
              <a:uFillTx/>
              <a:latin typeface="Calibri" pitchFamily="34" charset="0"/>
              <a:ea typeface="+mn-ea"/>
              <a:cs typeface="Arial"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itchFamily="34" charset="0"/>
                <a:ea typeface="+mn-ea"/>
                <a:cs typeface="Arial" charset="0"/>
                <a:hlinkClick r:id="rId4"/>
              </a:rPr>
              <a:t>Nbyerly@pa.gov</a:t>
            </a:r>
            <a:r>
              <a:rPr kumimoji="0" lang="en-US" sz="2000" b="0" i="0" u="none" strike="noStrike" kern="1200" cap="none" spc="0" normalizeH="0" baseline="0" noProof="0" dirty="0">
                <a:ln>
                  <a:noFill/>
                </a:ln>
                <a:solidFill>
                  <a:prstClr val="black"/>
                </a:solidFill>
                <a:effectLst/>
                <a:uLnTx/>
                <a:uFillTx/>
                <a:latin typeface="Calibri" pitchFamily="34" charset="0"/>
                <a:ea typeface="+mn-ea"/>
                <a:cs typeface="Arial" charset="0"/>
              </a:rPr>
              <a:t>; </a:t>
            </a:r>
            <a:r>
              <a:rPr kumimoji="0" lang="en-US" sz="2000" b="0" i="0" u="none" strike="noStrike" kern="1200" cap="none" spc="0" normalizeH="0" baseline="0" noProof="0" dirty="0">
                <a:ln>
                  <a:noFill/>
                </a:ln>
                <a:solidFill>
                  <a:prstClr val="black"/>
                </a:solidFill>
                <a:effectLst/>
                <a:uLnTx/>
                <a:uFillTx/>
                <a:latin typeface="Calibri" pitchFamily="34" charset="0"/>
                <a:ea typeface="+mn-ea"/>
                <a:cs typeface="Arial" charset="0"/>
                <a:hlinkClick r:id="rId5"/>
              </a:rPr>
              <a:t>Dlantz-Joh@pa.gov</a:t>
            </a:r>
            <a:r>
              <a:rPr kumimoji="0" lang="en-US" sz="2000" b="0" i="0" u="none" strike="noStrike" kern="1200" cap="none" spc="0" normalizeH="0" baseline="0" noProof="0" dirty="0">
                <a:ln>
                  <a:noFill/>
                </a:ln>
                <a:solidFill>
                  <a:prstClr val="black"/>
                </a:solidFill>
                <a:effectLst/>
                <a:uLnTx/>
                <a:uFillTx/>
                <a:latin typeface="Calibri" pitchFamily="34" charset="0"/>
                <a:ea typeface="+mn-ea"/>
                <a:cs typeface="Arial"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itchFamily="34" charset="0"/>
                <a:ea typeface="+mn-ea"/>
                <a:cs typeface="Arial" charset="0"/>
              </a:rPr>
              <a:t>(717) 346-9903 </a:t>
            </a:r>
          </a:p>
        </p:txBody>
      </p:sp>
      <p:pic>
        <p:nvPicPr>
          <p:cNvPr id="7" name="Picture 2" descr="O:\ExecutiveOffice_241010100\OOR_Logos_and_Pictures\Open Records_Logo elongated.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43341" y="990600"/>
            <a:ext cx="5962118" cy="1458163"/>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a:extLst>
              <a:ext uri="{FF2B5EF4-FFF2-40B4-BE49-F238E27FC236}">
                <a16:creationId xmlns:a16="http://schemas.microsoft.com/office/drawing/2014/main" id="{89A19B03-ED5B-488D-9DA2-AC3EE1AC339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Submit questions for panel discussion at openrecords@pa.gov</a:t>
            </a:r>
          </a:p>
        </p:txBody>
      </p:sp>
    </p:spTree>
    <p:extLst>
      <p:ext uri="{BB962C8B-B14F-4D97-AF65-F5344CB8AC3E}">
        <p14:creationId xmlns:p14="http://schemas.microsoft.com/office/powerpoint/2010/main" val="2680711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2D0A20-9E66-457A-AFC3-10E3042BE901}"/>
              </a:ext>
            </a:extLst>
          </p:cNvPr>
          <p:cNvSpPr>
            <a:spLocks noGrp="1"/>
          </p:cNvSpPr>
          <p:nvPr>
            <p:ph idx="1"/>
          </p:nvPr>
        </p:nvSpPr>
        <p:spPr/>
        <p:txBody>
          <a:bodyPr>
            <a:normAutofit/>
          </a:bodyPr>
          <a:lstStyle/>
          <a:p>
            <a:pPr marL="0" indent="0">
              <a:buNone/>
            </a:pPr>
            <a:endParaRPr lang="en-US" sz="3600" b="1" dirty="0"/>
          </a:p>
          <a:p>
            <a:pPr marL="0" indent="0">
              <a:buNone/>
            </a:pPr>
            <a:r>
              <a:rPr lang="en-US" sz="3600" b="1" dirty="0"/>
              <a:t>Ethics definition</a:t>
            </a:r>
          </a:p>
          <a:p>
            <a:pPr marL="0" indent="0">
              <a:buNone/>
            </a:pPr>
            <a:endParaRPr lang="en-US" dirty="0"/>
          </a:p>
          <a:p>
            <a:pPr marL="0" indent="0">
              <a:buNone/>
            </a:pPr>
            <a:r>
              <a:rPr lang="en-US" sz="2900" dirty="0"/>
              <a:t>Moral principles that govern a persons’ behavior or the conducting of an activity.</a:t>
            </a:r>
          </a:p>
          <a:p>
            <a:pPr marL="0" indent="0">
              <a:buNone/>
            </a:pPr>
            <a:endParaRPr lang="en-US" sz="1200" dirty="0"/>
          </a:p>
          <a:p>
            <a:pPr marL="0" indent="0">
              <a:buNone/>
            </a:pPr>
            <a:endParaRPr lang="en-US" sz="4000" dirty="0"/>
          </a:p>
          <a:p>
            <a:pPr marL="0" indent="0">
              <a:buNone/>
            </a:pPr>
            <a:endParaRPr lang="en-US" dirty="0"/>
          </a:p>
        </p:txBody>
      </p:sp>
      <p:sp>
        <p:nvSpPr>
          <p:cNvPr id="4" name="Footer Placeholder 3">
            <a:extLst>
              <a:ext uri="{FF2B5EF4-FFF2-40B4-BE49-F238E27FC236}">
                <a16:creationId xmlns:a16="http://schemas.microsoft.com/office/drawing/2014/main" id="{8B78FE54-4DBA-4125-BBF0-6D3182611B5F}"/>
              </a:ext>
            </a:extLst>
          </p:cNvPr>
          <p:cNvSpPr>
            <a:spLocks noGrp="1"/>
          </p:cNvSpPr>
          <p:nvPr>
            <p:ph type="ftr" sz="quarter" idx="11"/>
          </p:nvPr>
        </p:nvSpPr>
        <p:spPr/>
        <p:txBody>
          <a:bodyPr/>
          <a:lstStyle/>
          <a:p>
            <a:r>
              <a:rPr lang="en-US" dirty="0"/>
              <a:t>Submit questions for panel discussion at openrecords@pa.gov</a:t>
            </a:r>
          </a:p>
        </p:txBody>
      </p:sp>
      <p:sp>
        <p:nvSpPr>
          <p:cNvPr id="5" name="Title 1">
            <a:extLst>
              <a:ext uri="{FF2B5EF4-FFF2-40B4-BE49-F238E27FC236}">
                <a16:creationId xmlns:a16="http://schemas.microsoft.com/office/drawing/2014/main" id="{48E98D2B-4B44-450E-97BB-ABD6A34C2B78}"/>
              </a:ext>
            </a:extLst>
          </p:cNvPr>
          <p:cNvSpPr>
            <a:spLocks noGrp="1"/>
          </p:cNvSpPr>
          <p:nvPr>
            <p:ph type="title"/>
          </p:nvPr>
        </p:nvSpPr>
        <p:spPr>
          <a:solidFill>
            <a:schemeClr val="accent1">
              <a:lumMod val="40000"/>
              <a:lumOff val="60000"/>
            </a:schemeClr>
          </a:solidFill>
        </p:spPr>
        <p:txBody>
          <a:bodyPr>
            <a:noAutofit/>
          </a:bodyPr>
          <a:lstStyle/>
          <a:p>
            <a:r>
              <a:rPr lang="en-US" b="1" dirty="0"/>
              <a:t>RTKL &amp; Sunshine Act Ethical Considerations</a:t>
            </a:r>
          </a:p>
        </p:txBody>
      </p:sp>
    </p:spTree>
    <p:extLst>
      <p:ext uri="{BB962C8B-B14F-4D97-AF65-F5344CB8AC3E}">
        <p14:creationId xmlns:p14="http://schemas.microsoft.com/office/powerpoint/2010/main" val="16653438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F8EB5B-DEC5-4637-AE95-B93A9461AEBB}"/>
              </a:ext>
            </a:extLst>
          </p:cNvPr>
          <p:cNvSpPr>
            <a:spLocks noGrp="1"/>
          </p:cNvSpPr>
          <p:nvPr>
            <p:ph idx="1"/>
          </p:nvPr>
        </p:nvSpPr>
        <p:spPr>
          <a:xfrm>
            <a:off x="457200" y="609600"/>
            <a:ext cx="8229600" cy="5516563"/>
          </a:xfrm>
        </p:spPr>
        <p:txBody>
          <a:bodyPr/>
          <a:lstStyle/>
          <a:p>
            <a:pPr marL="0" lvl="0" indent="0">
              <a:buNone/>
            </a:pPr>
            <a:r>
              <a:rPr lang="en-US" b="1" dirty="0">
                <a:solidFill>
                  <a:prstClr val="black"/>
                </a:solidFill>
              </a:rPr>
              <a:t>Who do ethics apply to?</a:t>
            </a:r>
          </a:p>
          <a:p>
            <a:pPr marL="0" lvl="0" indent="0">
              <a:buNone/>
            </a:pPr>
            <a:endParaRPr lang="en-US" sz="2800" b="1" dirty="0">
              <a:solidFill>
                <a:prstClr val="black"/>
              </a:solidFill>
            </a:endParaRPr>
          </a:p>
          <a:p>
            <a:pPr marL="0" lvl="0" indent="0">
              <a:buNone/>
            </a:pPr>
            <a:r>
              <a:rPr lang="en-US" sz="2500" dirty="0">
                <a:solidFill>
                  <a:prstClr val="black"/>
                </a:solidFill>
              </a:rPr>
              <a:t>Citizens?</a:t>
            </a:r>
          </a:p>
          <a:p>
            <a:pPr marL="0" lvl="0" indent="0">
              <a:buNone/>
            </a:pPr>
            <a:endParaRPr lang="en-US" sz="2500" dirty="0">
              <a:solidFill>
                <a:prstClr val="black"/>
              </a:solidFill>
            </a:endParaRPr>
          </a:p>
          <a:p>
            <a:pPr marL="0" lvl="0" indent="0">
              <a:buNone/>
            </a:pPr>
            <a:r>
              <a:rPr lang="en-US" sz="2500" dirty="0">
                <a:solidFill>
                  <a:prstClr val="black"/>
                </a:solidFill>
              </a:rPr>
              <a:t>Agency Open Records Officers?</a:t>
            </a:r>
          </a:p>
          <a:p>
            <a:pPr marL="0" lvl="0" indent="0">
              <a:buNone/>
            </a:pPr>
            <a:endParaRPr lang="en-US" sz="2500" dirty="0">
              <a:solidFill>
                <a:prstClr val="black"/>
              </a:solidFill>
            </a:endParaRPr>
          </a:p>
          <a:p>
            <a:pPr marL="0" lvl="0" indent="0">
              <a:buNone/>
            </a:pPr>
            <a:r>
              <a:rPr lang="en-US" sz="2500" dirty="0">
                <a:solidFill>
                  <a:prstClr val="black"/>
                </a:solidFill>
              </a:rPr>
              <a:t>Attorneys?</a:t>
            </a:r>
          </a:p>
          <a:p>
            <a:pPr marL="0" lvl="0" indent="0">
              <a:buNone/>
            </a:pPr>
            <a:endParaRPr lang="en-US" sz="2500" dirty="0">
              <a:solidFill>
                <a:prstClr val="black"/>
              </a:solidFill>
            </a:endParaRPr>
          </a:p>
          <a:p>
            <a:pPr marL="0" lvl="0" indent="0">
              <a:buNone/>
            </a:pPr>
            <a:r>
              <a:rPr lang="en-US" sz="2500" dirty="0">
                <a:solidFill>
                  <a:prstClr val="black"/>
                </a:solidFill>
              </a:rPr>
              <a:t>Appeals Officers?</a:t>
            </a:r>
          </a:p>
          <a:p>
            <a:pPr marL="0" lvl="0" indent="0">
              <a:buNone/>
            </a:pPr>
            <a:endParaRPr lang="en-US" sz="2500" dirty="0">
              <a:solidFill>
                <a:prstClr val="black"/>
              </a:solidFill>
            </a:endParaRPr>
          </a:p>
          <a:p>
            <a:pPr marL="0" lvl="0" indent="0">
              <a:buNone/>
            </a:pPr>
            <a:r>
              <a:rPr lang="en-US" sz="2500" dirty="0">
                <a:solidFill>
                  <a:prstClr val="black"/>
                </a:solidFill>
              </a:rPr>
              <a:t>Executive Directors?</a:t>
            </a:r>
          </a:p>
          <a:p>
            <a:endParaRPr lang="en-US" dirty="0"/>
          </a:p>
        </p:txBody>
      </p:sp>
      <p:sp>
        <p:nvSpPr>
          <p:cNvPr id="4" name="Footer Placeholder 3">
            <a:extLst>
              <a:ext uri="{FF2B5EF4-FFF2-40B4-BE49-F238E27FC236}">
                <a16:creationId xmlns:a16="http://schemas.microsoft.com/office/drawing/2014/main" id="{E52A7A1B-EA73-491D-AE29-355925462C33}"/>
              </a:ext>
            </a:extLst>
          </p:cNvPr>
          <p:cNvSpPr>
            <a:spLocks noGrp="1"/>
          </p:cNvSpPr>
          <p:nvPr>
            <p:ph type="ftr" sz="quarter" idx="11"/>
          </p:nvPr>
        </p:nvSpPr>
        <p:spPr/>
        <p:txBody>
          <a:bodyPr/>
          <a:lstStyle/>
          <a:p>
            <a:r>
              <a:rPr lang="en-US" dirty="0"/>
              <a:t>Submit questions for panel discussion at openrecords@pa.gov</a:t>
            </a:r>
          </a:p>
        </p:txBody>
      </p:sp>
    </p:spTree>
    <p:extLst>
      <p:ext uri="{BB962C8B-B14F-4D97-AF65-F5344CB8AC3E}">
        <p14:creationId xmlns:p14="http://schemas.microsoft.com/office/powerpoint/2010/main" val="36863854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7707B3-F86D-4A62-A33F-082D56FC0AFC}"/>
              </a:ext>
            </a:extLst>
          </p:cNvPr>
          <p:cNvSpPr>
            <a:spLocks noGrp="1"/>
          </p:cNvSpPr>
          <p:nvPr>
            <p:ph idx="1"/>
          </p:nvPr>
        </p:nvSpPr>
        <p:spPr>
          <a:xfrm>
            <a:off x="457200" y="1828800"/>
            <a:ext cx="8229600" cy="4297363"/>
          </a:xfrm>
        </p:spPr>
        <p:txBody>
          <a:bodyPr/>
          <a:lstStyle/>
          <a:p>
            <a:pPr marL="0" lvl="0" indent="0">
              <a:buNone/>
            </a:pPr>
            <a:endParaRPr lang="en-US" sz="2000" dirty="0">
              <a:solidFill>
                <a:prstClr val="black"/>
              </a:solidFill>
            </a:endParaRPr>
          </a:p>
          <a:p>
            <a:pPr marL="0" lvl="0" indent="0" algn="just">
              <a:buNone/>
            </a:pPr>
            <a:r>
              <a:rPr lang="en-US" sz="2800" dirty="0">
                <a:solidFill>
                  <a:prstClr val="black"/>
                </a:solidFill>
              </a:rPr>
              <a:t>Pennsylvania has the Rules of Professional Conduct that define a lawyers responsibility to their client and applies to: client-lawyer relationship, counselor, advocate, transactions with persons other than clients, law firm and associations, public service, integrity in the profession.</a:t>
            </a:r>
          </a:p>
          <a:p>
            <a:pPr marL="0" lvl="0" indent="0">
              <a:buNone/>
            </a:pPr>
            <a:endParaRPr lang="en-US" sz="800" dirty="0">
              <a:solidFill>
                <a:prstClr val="black"/>
              </a:solidFill>
            </a:endParaRPr>
          </a:p>
          <a:p>
            <a:pPr marL="0" lvl="0" indent="0">
              <a:buNone/>
            </a:pPr>
            <a:r>
              <a:rPr lang="en-US" sz="2200" dirty="0">
                <a:solidFill>
                  <a:prstClr val="black"/>
                </a:solidFill>
                <a:hlinkClick r:id="rId2"/>
              </a:rPr>
              <a:t>https://www.pacode.com/secure/data/204/chapter81/s81.4.html</a:t>
            </a:r>
            <a:endParaRPr lang="en-US" sz="2200" dirty="0">
              <a:solidFill>
                <a:prstClr val="black"/>
              </a:solidFill>
            </a:endParaRPr>
          </a:p>
          <a:p>
            <a:endParaRPr lang="en-US" dirty="0"/>
          </a:p>
        </p:txBody>
      </p:sp>
      <p:sp>
        <p:nvSpPr>
          <p:cNvPr id="4" name="Footer Placeholder 3">
            <a:extLst>
              <a:ext uri="{FF2B5EF4-FFF2-40B4-BE49-F238E27FC236}">
                <a16:creationId xmlns:a16="http://schemas.microsoft.com/office/drawing/2014/main" id="{AF9F5995-B35C-47AA-8365-A7C0F141DC55}"/>
              </a:ext>
            </a:extLst>
          </p:cNvPr>
          <p:cNvSpPr>
            <a:spLocks noGrp="1"/>
          </p:cNvSpPr>
          <p:nvPr>
            <p:ph type="ftr" sz="quarter" idx="11"/>
          </p:nvPr>
        </p:nvSpPr>
        <p:spPr/>
        <p:txBody>
          <a:bodyPr/>
          <a:lstStyle/>
          <a:p>
            <a:r>
              <a:rPr lang="en-US" dirty="0"/>
              <a:t>Submit questions for panel discussion at openrecords@pa.gov</a:t>
            </a:r>
          </a:p>
        </p:txBody>
      </p:sp>
      <p:sp>
        <p:nvSpPr>
          <p:cNvPr id="5" name="Title 1">
            <a:extLst>
              <a:ext uri="{FF2B5EF4-FFF2-40B4-BE49-F238E27FC236}">
                <a16:creationId xmlns:a16="http://schemas.microsoft.com/office/drawing/2014/main" id="{819454FE-E929-4373-9B6B-4D95B9D12697}"/>
              </a:ext>
            </a:extLst>
          </p:cNvPr>
          <p:cNvSpPr>
            <a:spLocks noGrp="1"/>
          </p:cNvSpPr>
          <p:nvPr>
            <p:ph type="title"/>
          </p:nvPr>
        </p:nvSpPr>
        <p:spPr>
          <a:xfrm>
            <a:off x="457200" y="274638"/>
            <a:ext cx="8229600" cy="1143000"/>
          </a:xfrm>
          <a:solidFill>
            <a:schemeClr val="accent1">
              <a:lumMod val="40000"/>
              <a:lumOff val="60000"/>
            </a:schemeClr>
          </a:solidFill>
        </p:spPr>
        <p:txBody>
          <a:bodyPr>
            <a:noAutofit/>
          </a:bodyPr>
          <a:lstStyle/>
          <a:p>
            <a:r>
              <a:rPr lang="en-US" b="1" dirty="0"/>
              <a:t>Legal Ethics</a:t>
            </a:r>
          </a:p>
        </p:txBody>
      </p:sp>
    </p:spTree>
    <p:extLst>
      <p:ext uri="{BB962C8B-B14F-4D97-AF65-F5344CB8AC3E}">
        <p14:creationId xmlns:p14="http://schemas.microsoft.com/office/powerpoint/2010/main" val="22283715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3CEBEF-084C-4CC0-89FA-44B897C304AA}"/>
              </a:ext>
            </a:extLst>
          </p:cNvPr>
          <p:cNvSpPr>
            <a:spLocks noGrp="1"/>
          </p:cNvSpPr>
          <p:nvPr>
            <p:ph idx="1"/>
          </p:nvPr>
        </p:nvSpPr>
        <p:spPr>
          <a:xfrm>
            <a:off x="457200" y="1752600"/>
            <a:ext cx="8229600" cy="6324600"/>
          </a:xfrm>
        </p:spPr>
        <p:txBody>
          <a:bodyPr>
            <a:normAutofit/>
          </a:bodyPr>
          <a:lstStyle/>
          <a:p>
            <a:pPr marL="0" lvl="0" indent="0" algn="just">
              <a:buNone/>
            </a:pPr>
            <a:endParaRPr lang="en-US" sz="2100" dirty="0">
              <a:solidFill>
                <a:prstClr val="black"/>
              </a:solidFill>
            </a:endParaRPr>
          </a:p>
          <a:p>
            <a:pPr marL="0" lvl="0" indent="0" algn="just">
              <a:buNone/>
            </a:pPr>
            <a:r>
              <a:rPr lang="en-US" sz="2800" dirty="0">
                <a:solidFill>
                  <a:prstClr val="black"/>
                </a:solidFill>
              </a:rPr>
              <a:t>The State Ethics Commission enforces the Public Official and Employees Ethics Act </a:t>
            </a:r>
            <a:r>
              <a:rPr lang="en-US" sz="2800" dirty="0">
                <a:solidFill>
                  <a:srgbClr val="373739"/>
                </a:solidFill>
              </a:rPr>
              <a:t>, </a:t>
            </a:r>
            <a:r>
              <a:rPr lang="en-US" sz="2800" dirty="0">
                <a:solidFill>
                  <a:srgbClr val="0077CC"/>
                </a:solidFill>
                <a:hlinkClick r:id="rId2"/>
              </a:rPr>
              <a:t>65 Pa.C.S. §§ 1101-1113</a:t>
            </a:r>
            <a:r>
              <a:rPr lang="en-US" sz="2800" dirty="0">
                <a:solidFill>
                  <a:srgbClr val="373739"/>
                </a:solidFill>
              </a:rPr>
              <a:t>, </a:t>
            </a:r>
            <a:r>
              <a:rPr lang="en-US" sz="2800" dirty="0">
                <a:solidFill>
                  <a:prstClr val="black"/>
                </a:solidFill>
              </a:rPr>
              <a:t>which applies to public officials and employees - </a:t>
            </a:r>
            <a:r>
              <a:rPr lang="en-US" sz="2800" dirty="0">
                <a:solidFill>
                  <a:srgbClr val="0A0A0A"/>
                </a:solidFill>
              </a:rPr>
              <a:t>public office is a public trust and that any effort to realize personal financial gain through public office other than compensation provided by law is a violation of that trust. </a:t>
            </a:r>
          </a:p>
          <a:p>
            <a:pPr marL="0" lvl="0" indent="0" algn="just">
              <a:buNone/>
            </a:pPr>
            <a:endParaRPr lang="en-US" sz="1800" dirty="0">
              <a:solidFill>
                <a:srgbClr val="0A0A0A"/>
              </a:solidFill>
            </a:endParaRPr>
          </a:p>
          <a:p>
            <a:pPr marL="0" lvl="0" indent="0" algn="just">
              <a:buNone/>
            </a:pPr>
            <a:r>
              <a:rPr lang="en-US" sz="2100" dirty="0">
                <a:solidFill>
                  <a:srgbClr val="0A0A0A"/>
                </a:solidFill>
                <a:hlinkClick r:id="rId3"/>
              </a:rPr>
              <a:t>https://www.ethics.pa.gov/Pages/default.aspx</a:t>
            </a:r>
            <a:endParaRPr lang="en-US" sz="2100" dirty="0">
              <a:solidFill>
                <a:srgbClr val="0A0A0A"/>
              </a:solidFill>
            </a:endParaRPr>
          </a:p>
        </p:txBody>
      </p:sp>
      <p:sp>
        <p:nvSpPr>
          <p:cNvPr id="4" name="Footer Placeholder 3">
            <a:extLst>
              <a:ext uri="{FF2B5EF4-FFF2-40B4-BE49-F238E27FC236}">
                <a16:creationId xmlns:a16="http://schemas.microsoft.com/office/drawing/2014/main" id="{5D3BE3E3-55F0-4E85-9A5F-31440C6E0E49}"/>
              </a:ext>
            </a:extLst>
          </p:cNvPr>
          <p:cNvSpPr>
            <a:spLocks noGrp="1"/>
          </p:cNvSpPr>
          <p:nvPr>
            <p:ph type="ftr" sz="quarter" idx="11"/>
          </p:nvPr>
        </p:nvSpPr>
        <p:spPr/>
        <p:txBody>
          <a:bodyPr/>
          <a:lstStyle/>
          <a:p>
            <a:r>
              <a:rPr lang="en-US" dirty="0"/>
              <a:t>Submit questions for panel discussion at openrecords@pa.gov</a:t>
            </a:r>
          </a:p>
        </p:txBody>
      </p:sp>
      <p:sp>
        <p:nvSpPr>
          <p:cNvPr id="6" name="Title 1">
            <a:extLst>
              <a:ext uri="{FF2B5EF4-FFF2-40B4-BE49-F238E27FC236}">
                <a16:creationId xmlns:a16="http://schemas.microsoft.com/office/drawing/2014/main" id="{D6423AEF-6405-4B0A-870F-D03F54AFF1B4}"/>
              </a:ext>
            </a:extLst>
          </p:cNvPr>
          <p:cNvSpPr>
            <a:spLocks noGrp="1"/>
          </p:cNvSpPr>
          <p:nvPr>
            <p:ph type="title"/>
          </p:nvPr>
        </p:nvSpPr>
        <p:spPr>
          <a:xfrm>
            <a:off x="457200" y="274638"/>
            <a:ext cx="8229600" cy="1143000"/>
          </a:xfrm>
          <a:solidFill>
            <a:schemeClr val="accent1">
              <a:lumMod val="40000"/>
              <a:lumOff val="60000"/>
            </a:schemeClr>
          </a:solidFill>
        </p:spPr>
        <p:txBody>
          <a:bodyPr>
            <a:noAutofit/>
          </a:bodyPr>
          <a:lstStyle/>
          <a:p>
            <a:r>
              <a:rPr lang="en-US" b="1" dirty="0"/>
              <a:t>Public Official and Employee Ethics</a:t>
            </a:r>
          </a:p>
        </p:txBody>
      </p:sp>
    </p:spTree>
    <p:extLst>
      <p:ext uri="{BB962C8B-B14F-4D97-AF65-F5344CB8AC3E}">
        <p14:creationId xmlns:p14="http://schemas.microsoft.com/office/powerpoint/2010/main" val="39599156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9CDF9EDC-3FC6-4501-A03A-E09255805429}"/>
              </a:ext>
            </a:extLst>
          </p:cNvPr>
          <p:cNvSpPr>
            <a:spLocks noGrp="1"/>
          </p:cNvSpPr>
          <p:nvPr>
            <p:ph type="ftr" sz="quarter" idx="11"/>
          </p:nvPr>
        </p:nvSpPr>
        <p:spPr/>
        <p:txBody>
          <a:bodyPr/>
          <a:lstStyle/>
          <a:p>
            <a:r>
              <a:rPr lang="en-US" dirty="0"/>
              <a:t>Submit questions for panel discussion at openrecords@pa.gov</a:t>
            </a:r>
          </a:p>
        </p:txBody>
      </p:sp>
      <p:sp>
        <p:nvSpPr>
          <p:cNvPr id="5" name="Title 1">
            <a:extLst>
              <a:ext uri="{FF2B5EF4-FFF2-40B4-BE49-F238E27FC236}">
                <a16:creationId xmlns:a16="http://schemas.microsoft.com/office/drawing/2014/main" id="{FBFA9ED2-B572-4A51-A539-62E0FB2D4571}"/>
              </a:ext>
            </a:extLst>
          </p:cNvPr>
          <p:cNvSpPr>
            <a:spLocks noGrp="1"/>
          </p:cNvSpPr>
          <p:nvPr>
            <p:ph idx="1"/>
          </p:nvPr>
        </p:nvSpPr>
        <p:spPr>
          <a:xfrm>
            <a:off x="533400" y="685800"/>
            <a:ext cx="8229600" cy="4525963"/>
          </a:xfrm>
        </p:spPr>
        <p:txBody>
          <a:bodyPr>
            <a:normAutofit fontScale="92500" lnSpcReduction="20000"/>
          </a:bodyPr>
          <a:lstStyle/>
          <a:p>
            <a:pPr marL="0" lvl="0" indent="0">
              <a:buNone/>
            </a:pPr>
            <a:r>
              <a:rPr lang="en-US" sz="3500" b="1" cap="all" dirty="0">
                <a:solidFill>
                  <a:srgbClr val="0A0A0A"/>
                </a:solidFill>
              </a:rPr>
              <a:t>PUBLIC OFFICIAL</a:t>
            </a:r>
          </a:p>
          <a:p>
            <a:pPr marL="0" lvl="0" indent="0">
              <a:buNone/>
            </a:pPr>
            <a:endParaRPr lang="en-US" sz="1800" b="1" cap="all" dirty="0">
              <a:solidFill>
                <a:srgbClr val="0A0A0A"/>
              </a:solidFill>
            </a:endParaRPr>
          </a:p>
          <a:p>
            <a:pPr lvl="0" algn="just"/>
            <a:r>
              <a:rPr lang="en-US" sz="3000" dirty="0">
                <a:solidFill>
                  <a:srgbClr val="000000"/>
                </a:solidFill>
              </a:rPr>
              <a:t>Any person elected by the public or elected or appointed by a governmental body, or an appointed official in the executive, legislative, or judicial branch of the Commonwealth of Pennsylvania or any political subdivision thereof, provided that it shall not include members of advisory boards that have no authority to expend public funds other than reimbursement for personal expense, or to otherwise exercise the power of the state or any political subdivision thereof. </a:t>
            </a:r>
            <a:endParaRPr lang="en-US" sz="3000" dirty="0"/>
          </a:p>
        </p:txBody>
      </p:sp>
    </p:spTree>
    <p:extLst>
      <p:ext uri="{BB962C8B-B14F-4D97-AF65-F5344CB8AC3E}">
        <p14:creationId xmlns:p14="http://schemas.microsoft.com/office/powerpoint/2010/main" val="12943004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7058D93F-EC3E-49FD-B039-D162F3516A02}"/>
              </a:ext>
            </a:extLst>
          </p:cNvPr>
          <p:cNvSpPr>
            <a:spLocks noGrp="1"/>
          </p:cNvSpPr>
          <p:nvPr>
            <p:ph type="ftr" sz="quarter" idx="11"/>
          </p:nvPr>
        </p:nvSpPr>
        <p:spPr/>
        <p:txBody>
          <a:bodyPr/>
          <a:lstStyle/>
          <a:p>
            <a:r>
              <a:rPr lang="en-US" dirty="0"/>
              <a:t>Submit questions for panel discussion at openrecords@pa.gov</a:t>
            </a:r>
          </a:p>
        </p:txBody>
      </p:sp>
      <p:sp>
        <p:nvSpPr>
          <p:cNvPr id="5" name="Title 1">
            <a:extLst>
              <a:ext uri="{FF2B5EF4-FFF2-40B4-BE49-F238E27FC236}">
                <a16:creationId xmlns:a16="http://schemas.microsoft.com/office/drawing/2014/main" id="{48B64235-86A9-4186-B7B8-A51BBD73D4AC}"/>
              </a:ext>
            </a:extLst>
          </p:cNvPr>
          <p:cNvSpPr>
            <a:spLocks noGrp="1"/>
          </p:cNvSpPr>
          <p:nvPr>
            <p:ph idx="1"/>
          </p:nvPr>
        </p:nvSpPr>
        <p:spPr>
          <a:xfrm>
            <a:off x="457200" y="304800"/>
            <a:ext cx="8229600" cy="5821363"/>
          </a:xfrm>
        </p:spPr>
        <p:txBody>
          <a:bodyPr>
            <a:normAutofit fontScale="85000" lnSpcReduction="20000"/>
          </a:bodyPr>
          <a:lstStyle/>
          <a:p>
            <a:pPr marL="0" lvl="0" indent="0">
              <a:buNone/>
            </a:pPr>
            <a:r>
              <a:rPr lang="en-US" sz="2800" b="1" cap="all" dirty="0">
                <a:solidFill>
                  <a:srgbClr val="0A0A0A"/>
                </a:solidFill>
              </a:rPr>
              <a:t>PUBLIC EMPLOYEE</a:t>
            </a:r>
            <a:r>
              <a:rPr lang="en-US" sz="2800" b="1" cap="all" dirty="0">
                <a:solidFill>
                  <a:srgbClr val="333333"/>
                </a:solidFill>
              </a:rPr>
              <a:t> </a:t>
            </a:r>
          </a:p>
          <a:p>
            <a:pPr marL="0" lvl="0" indent="0">
              <a:buNone/>
            </a:pPr>
            <a:endParaRPr lang="en-US" sz="2800" b="1" cap="all" dirty="0">
              <a:solidFill>
                <a:srgbClr val="0A0A0A"/>
              </a:solidFill>
            </a:endParaRPr>
          </a:p>
          <a:p>
            <a:pPr lvl="0" algn="just"/>
            <a:r>
              <a:rPr lang="en-US" dirty="0">
                <a:solidFill>
                  <a:srgbClr val="0A0A0A"/>
                </a:solidFill>
              </a:rPr>
              <a:t>Any individual employed by the Commonwealth of Pennsylvania or a political subdivision who is responsible for taking or recommending official action of a non-ministerial nature with regard to:  (1) contracting or procurement; (2) administering or monitoring grants or subsidies; (3) planning or zoning; (4) inspecting, licensing, regulating, or auditing any person; or (5) any other activity where the official action has an economic impact of greater than a de minimis nature on the interests of any person.</a:t>
            </a:r>
          </a:p>
          <a:p>
            <a:pPr lvl="0" algn="just"/>
            <a:r>
              <a:rPr lang="en-US" dirty="0">
                <a:solidFill>
                  <a:srgbClr val="0A0A0A"/>
                </a:solidFill>
              </a:rPr>
              <a:t>The term ”public employee” shall not include individuals who are employed by the state or any political subdivision thereof in teaching as distinguished from administrative duties.</a:t>
            </a:r>
          </a:p>
        </p:txBody>
      </p:sp>
    </p:spTree>
    <p:extLst>
      <p:ext uri="{BB962C8B-B14F-4D97-AF65-F5344CB8AC3E}">
        <p14:creationId xmlns:p14="http://schemas.microsoft.com/office/powerpoint/2010/main" val="38333647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32DDAF-B0D0-4ACA-B627-9404D8A93AD2}"/>
              </a:ext>
            </a:extLst>
          </p:cNvPr>
          <p:cNvSpPr>
            <a:spLocks noGrp="1"/>
          </p:cNvSpPr>
          <p:nvPr>
            <p:ph idx="1"/>
          </p:nvPr>
        </p:nvSpPr>
        <p:spPr>
          <a:xfrm>
            <a:off x="457200" y="1676400"/>
            <a:ext cx="8229600" cy="5821363"/>
          </a:xfrm>
        </p:spPr>
        <p:txBody>
          <a:bodyPr>
            <a:normAutofit/>
          </a:bodyPr>
          <a:lstStyle/>
          <a:p>
            <a:pPr marL="0" lvl="0" indent="0">
              <a:buNone/>
            </a:pPr>
            <a:r>
              <a:rPr lang="en-US" sz="3600" b="1" dirty="0">
                <a:solidFill>
                  <a:srgbClr val="373739"/>
                </a:solidFill>
              </a:rPr>
              <a:t>Privileges:</a:t>
            </a:r>
          </a:p>
          <a:p>
            <a:pPr marL="0" indent="0" algn="just">
              <a:buNone/>
            </a:pPr>
            <a:r>
              <a:rPr lang="en-US" sz="3600" dirty="0"/>
              <a:t>The attorney-work product doctrine, the attorney-client privilege, the doctor-patient privilege, the speech and debate privilege or other privilege recognized by a court interpreting the laws of the Commonwealth of Pennsylvania.  65 P.S. § 67.102</a:t>
            </a:r>
          </a:p>
          <a:p>
            <a:pPr marL="0" lvl="0" indent="0" algn="just">
              <a:buNone/>
            </a:pPr>
            <a:endParaRPr lang="en-US" sz="3600" b="1" dirty="0"/>
          </a:p>
          <a:p>
            <a:endParaRPr lang="en-US" dirty="0"/>
          </a:p>
        </p:txBody>
      </p:sp>
      <p:sp>
        <p:nvSpPr>
          <p:cNvPr id="4" name="Footer Placeholder 3">
            <a:extLst>
              <a:ext uri="{FF2B5EF4-FFF2-40B4-BE49-F238E27FC236}">
                <a16:creationId xmlns:a16="http://schemas.microsoft.com/office/drawing/2014/main" id="{230E9839-256F-48B5-B3FF-78054C38CB81}"/>
              </a:ext>
            </a:extLst>
          </p:cNvPr>
          <p:cNvSpPr>
            <a:spLocks noGrp="1"/>
          </p:cNvSpPr>
          <p:nvPr>
            <p:ph type="ftr" sz="quarter" idx="11"/>
          </p:nvPr>
        </p:nvSpPr>
        <p:spPr/>
        <p:txBody>
          <a:bodyPr/>
          <a:lstStyle/>
          <a:p>
            <a:r>
              <a:rPr lang="en-US" dirty="0"/>
              <a:t>Submit questions for panel discussion at openrecords@pa.gov</a:t>
            </a:r>
          </a:p>
        </p:txBody>
      </p:sp>
      <p:sp>
        <p:nvSpPr>
          <p:cNvPr id="5" name="Title 1">
            <a:extLst>
              <a:ext uri="{FF2B5EF4-FFF2-40B4-BE49-F238E27FC236}">
                <a16:creationId xmlns:a16="http://schemas.microsoft.com/office/drawing/2014/main" id="{983011E7-B965-433B-B243-3AB3B7506CA4}"/>
              </a:ext>
            </a:extLst>
          </p:cNvPr>
          <p:cNvSpPr>
            <a:spLocks noGrp="1"/>
          </p:cNvSpPr>
          <p:nvPr>
            <p:ph type="title"/>
          </p:nvPr>
        </p:nvSpPr>
        <p:spPr>
          <a:xfrm>
            <a:off x="457200" y="274638"/>
            <a:ext cx="8229600" cy="1143000"/>
          </a:xfrm>
          <a:solidFill>
            <a:schemeClr val="accent1">
              <a:lumMod val="40000"/>
              <a:lumOff val="60000"/>
            </a:schemeClr>
          </a:solidFill>
        </p:spPr>
        <p:txBody>
          <a:bodyPr>
            <a:noAutofit/>
          </a:bodyPr>
          <a:lstStyle/>
          <a:p>
            <a:r>
              <a:rPr lang="en-US" b="1" dirty="0"/>
              <a:t>RTKL Ethical Considerations</a:t>
            </a:r>
          </a:p>
        </p:txBody>
      </p:sp>
    </p:spTree>
    <p:extLst>
      <p:ext uri="{BB962C8B-B14F-4D97-AF65-F5344CB8AC3E}">
        <p14:creationId xmlns:p14="http://schemas.microsoft.com/office/powerpoint/2010/main" val="17799016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B2C58D-1DBF-475F-AA4B-17B4CAFA3471}"/>
              </a:ext>
            </a:extLst>
          </p:cNvPr>
          <p:cNvSpPr>
            <a:spLocks noGrp="1"/>
          </p:cNvSpPr>
          <p:nvPr>
            <p:ph idx="1"/>
          </p:nvPr>
        </p:nvSpPr>
        <p:spPr>
          <a:xfrm>
            <a:off x="304800" y="1676400"/>
            <a:ext cx="8229600" cy="4724400"/>
          </a:xfrm>
        </p:spPr>
        <p:txBody>
          <a:bodyPr>
            <a:normAutofit fontScale="77500" lnSpcReduction="20000"/>
          </a:bodyPr>
          <a:lstStyle/>
          <a:p>
            <a:pPr marL="0" lvl="0" indent="0" algn="just">
              <a:buNone/>
            </a:pPr>
            <a:r>
              <a:rPr lang="en-US" sz="4100" b="1" dirty="0">
                <a:solidFill>
                  <a:prstClr val="black"/>
                </a:solidFill>
              </a:rPr>
              <a:t>OOR review of privileges</a:t>
            </a:r>
          </a:p>
          <a:p>
            <a:pPr marL="0" lvl="0" indent="0" algn="just">
              <a:buNone/>
            </a:pPr>
            <a:endParaRPr lang="en-US" b="1" dirty="0">
              <a:solidFill>
                <a:prstClr val="black"/>
              </a:solidFill>
            </a:endParaRPr>
          </a:p>
          <a:p>
            <a:pPr marL="0" lvl="0" indent="0" algn="just">
              <a:buNone/>
            </a:pPr>
            <a:r>
              <a:rPr lang="en-US" dirty="0">
                <a:solidFill>
                  <a:prstClr val="black"/>
                </a:solidFill>
              </a:rPr>
              <a:t>The Pennsylvania Office of Open Records’ involvement in the process of the Pennsylvania’s Right-to-Know Law (RTKL), 65 Pa. Stat. Ann. §§ 67.101-67.3104, does not implicate, much less infringe upon, the Pennsylvania Supreme Court’s exclusive authority to govern the conduct of attorneys practicing law in the Commonwealth of Pennsylvania. Accordingly, when the OOR exercises subject matter jurisdiction and determines whether a request is covered by the attorney-client privilege, the work-product doctrine, or the ethics-based rule of confidentiality, the OOR does not infringe upon the supreme court’s authority under </a:t>
            </a:r>
            <a:r>
              <a:rPr lang="en-US" dirty="0">
                <a:solidFill>
                  <a:prstClr val="black"/>
                </a:solidFill>
                <a:hlinkClick r:id="rId2"/>
              </a:rPr>
              <a:t>Pa. Const. art. V, § 10(c)</a:t>
            </a:r>
            <a:r>
              <a:rPr lang="en-US" dirty="0">
                <a:solidFill>
                  <a:prstClr val="black"/>
                </a:solidFill>
              </a:rPr>
              <a:t>. </a:t>
            </a:r>
            <a:r>
              <a:rPr lang="en-US" i="1" dirty="0">
                <a:solidFill>
                  <a:prstClr val="black"/>
                </a:solidFill>
              </a:rPr>
              <a:t>Commonwealth v. Ctr. Twp</a:t>
            </a:r>
            <a:r>
              <a:rPr lang="en-US" dirty="0">
                <a:solidFill>
                  <a:prstClr val="black"/>
                </a:solidFill>
              </a:rPr>
              <a:t>., 95 A.3d 354 (Pa. Cmwlth. 2014).</a:t>
            </a:r>
          </a:p>
          <a:p>
            <a:endParaRPr lang="en-US" dirty="0"/>
          </a:p>
        </p:txBody>
      </p:sp>
      <p:sp>
        <p:nvSpPr>
          <p:cNvPr id="4" name="Footer Placeholder 3">
            <a:extLst>
              <a:ext uri="{FF2B5EF4-FFF2-40B4-BE49-F238E27FC236}">
                <a16:creationId xmlns:a16="http://schemas.microsoft.com/office/drawing/2014/main" id="{4951105E-5C95-4104-A847-1781D42DF34A}"/>
              </a:ext>
            </a:extLst>
          </p:cNvPr>
          <p:cNvSpPr>
            <a:spLocks noGrp="1"/>
          </p:cNvSpPr>
          <p:nvPr>
            <p:ph type="ftr" sz="quarter" idx="11"/>
          </p:nvPr>
        </p:nvSpPr>
        <p:spPr/>
        <p:txBody>
          <a:bodyPr/>
          <a:lstStyle/>
          <a:p>
            <a:r>
              <a:rPr lang="en-US" dirty="0"/>
              <a:t>Submit questions for panel discussion at openrecords@pa.gov</a:t>
            </a:r>
          </a:p>
        </p:txBody>
      </p:sp>
      <p:sp>
        <p:nvSpPr>
          <p:cNvPr id="5" name="Title 1">
            <a:extLst>
              <a:ext uri="{FF2B5EF4-FFF2-40B4-BE49-F238E27FC236}">
                <a16:creationId xmlns:a16="http://schemas.microsoft.com/office/drawing/2014/main" id="{3748FDBE-FA25-4108-87DA-9055D415B9C1}"/>
              </a:ext>
            </a:extLst>
          </p:cNvPr>
          <p:cNvSpPr>
            <a:spLocks noGrp="1"/>
          </p:cNvSpPr>
          <p:nvPr>
            <p:ph type="title"/>
          </p:nvPr>
        </p:nvSpPr>
        <p:spPr>
          <a:xfrm>
            <a:off x="457200" y="274638"/>
            <a:ext cx="8229600" cy="1143000"/>
          </a:xfrm>
          <a:solidFill>
            <a:schemeClr val="accent1">
              <a:lumMod val="40000"/>
              <a:lumOff val="60000"/>
            </a:schemeClr>
          </a:solidFill>
        </p:spPr>
        <p:txBody>
          <a:bodyPr>
            <a:noAutofit/>
          </a:bodyPr>
          <a:lstStyle/>
          <a:p>
            <a:r>
              <a:rPr lang="en-US" b="1" dirty="0"/>
              <a:t>OOR Ethical Considerations</a:t>
            </a:r>
          </a:p>
        </p:txBody>
      </p:sp>
    </p:spTree>
    <p:extLst>
      <p:ext uri="{BB962C8B-B14F-4D97-AF65-F5344CB8AC3E}">
        <p14:creationId xmlns:p14="http://schemas.microsoft.com/office/powerpoint/2010/main" val="7906124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CAE0FD-FA5B-4EFF-8B05-6FD7292199AB}"/>
              </a:ext>
            </a:extLst>
          </p:cNvPr>
          <p:cNvSpPr>
            <a:spLocks noGrp="1"/>
          </p:cNvSpPr>
          <p:nvPr>
            <p:ph idx="1"/>
          </p:nvPr>
        </p:nvSpPr>
        <p:spPr>
          <a:xfrm>
            <a:off x="228600" y="1951037"/>
            <a:ext cx="8229600" cy="5821363"/>
          </a:xfrm>
        </p:spPr>
        <p:txBody>
          <a:bodyPr>
            <a:normAutofit/>
          </a:bodyPr>
          <a:lstStyle/>
          <a:p>
            <a:pPr marL="0" indent="0" algn="just">
              <a:buNone/>
            </a:pPr>
            <a:r>
              <a:rPr lang="en-US" b="1" dirty="0">
                <a:solidFill>
                  <a:srgbClr val="373739"/>
                </a:solidFill>
              </a:rPr>
              <a:t>How to determine if a privilege applies to records:</a:t>
            </a:r>
          </a:p>
          <a:p>
            <a:pPr marL="0" indent="0" algn="just">
              <a:buNone/>
            </a:pPr>
            <a:endParaRPr lang="en-US" sz="1800" dirty="0">
              <a:solidFill>
                <a:srgbClr val="373739"/>
              </a:solidFill>
            </a:endParaRPr>
          </a:p>
          <a:p>
            <a:pPr marL="0" indent="0" algn="just">
              <a:buNone/>
            </a:pPr>
            <a:endParaRPr lang="en-US" sz="1800" dirty="0">
              <a:solidFill>
                <a:srgbClr val="373739"/>
              </a:solidFill>
            </a:endParaRPr>
          </a:p>
          <a:p>
            <a:pPr marL="0" indent="0" algn="just">
              <a:buNone/>
            </a:pPr>
            <a:r>
              <a:rPr lang="en-US" sz="1800" dirty="0"/>
              <a:t>OOR has the authority to request production of an exemption log and to conduct </a:t>
            </a:r>
            <a:r>
              <a:rPr lang="en-US" sz="1800" i="1" dirty="0"/>
              <a:t>in camera</a:t>
            </a:r>
            <a:r>
              <a:rPr lang="en-US" sz="1800" dirty="0"/>
              <a:t> review of documents where an exemption or privilege has been asserted. </a:t>
            </a:r>
            <a:r>
              <a:rPr lang="en-US" sz="1800" dirty="0">
                <a:hlinkClick r:id="rId2"/>
              </a:rPr>
              <a:t>Commonwealth v. Ctr. Twp., 95 A.3d 354, 369-70 (Pa. Cmwlth. 2014)</a:t>
            </a:r>
            <a:r>
              <a:rPr lang="en-US" sz="1800" dirty="0"/>
              <a:t>. "Records reviewed </a:t>
            </a:r>
            <a:r>
              <a:rPr lang="en-US" sz="1800" i="1" dirty="0"/>
              <a:t>in camera</a:t>
            </a:r>
            <a:r>
              <a:rPr lang="en-US" sz="1800" dirty="0"/>
              <a:t> may serve as a sufficient basis for a fact-finder to assess whether an exemption applies." </a:t>
            </a:r>
            <a:r>
              <a:rPr lang="en-US" sz="1800" i="1" dirty="0"/>
              <a:t>Office of the Governor v. Davis</a:t>
            </a:r>
            <a:r>
              <a:rPr lang="en-US" sz="1800" dirty="0"/>
              <a:t>, 122 A.3d 1185 (Pa. Cmwlth. 2015).  </a:t>
            </a:r>
            <a:endParaRPr lang="en-US" sz="1800" dirty="0">
              <a:solidFill>
                <a:srgbClr val="373739"/>
              </a:solidFill>
              <a:latin typeface="verdana" panose="020B0604030504040204" pitchFamily="34" charset="0"/>
            </a:endParaRPr>
          </a:p>
        </p:txBody>
      </p:sp>
      <p:sp>
        <p:nvSpPr>
          <p:cNvPr id="4" name="Footer Placeholder 3">
            <a:extLst>
              <a:ext uri="{FF2B5EF4-FFF2-40B4-BE49-F238E27FC236}">
                <a16:creationId xmlns:a16="http://schemas.microsoft.com/office/drawing/2014/main" id="{BBA92305-FCD4-4F65-AC1E-382974B33DA2}"/>
              </a:ext>
            </a:extLst>
          </p:cNvPr>
          <p:cNvSpPr>
            <a:spLocks noGrp="1"/>
          </p:cNvSpPr>
          <p:nvPr>
            <p:ph type="ftr" sz="quarter" idx="11"/>
          </p:nvPr>
        </p:nvSpPr>
        <p:spPr/>
        <p:txBody>
          <a:bodyPr/>
          <a:lstStyle/>
          <a:p>
            <a:r>
              <a:rPr lang="en-US" dirty="0"/>
              <a:t>Submit questions for panel discussion at openrecords@pa.gov</a:t>
            </a:r>
          </a:p>
        </p:txBody>
      </p:sp>
      <p:sp>
        <p:nvSpPr>
          <p:cNvPr id="5" name="Title 1">
            <a:extLst>
              <a:ext uri="{FF2B5EF4-FFF2-40B4-BE49-F238E27FC236}">
                <a16:creationId xmlns:a16="http://schemas.microsoft.com/office/drawing/2014/main" id="{2383E222-4B49-48AE-87ED-B633D79011D6}"/>
              </a:ext>
            </a:extLst>
          </p:cNvPr>
          <p:cNvSpPr>
            <a:spLocks noGrp="1"/>
          </p:cNvSpPr>
          <p:nvPr>
            <p:ph type="title"/>
          </p:nvPr>
        </p:nvSpPr>
        <p:spPr>
          <a:xfrm>
            <a:off x="457200" y="274638"/>
            <a:ext cx="8229600" cy="1143000"/>
          </a:xfrm>
          <a:solidFill>
            <a:schemeClr val="accent1">
              <a:lumMod val="40000"/>
              <a:lumOff val="60000"/>
            </a:schemeClr>
          </a:solidFill>
        </p:spPr>
        <p:txBody>
          <a:bodyPr>
            <a:noAutofit/>
          </a:bodyPr>
          <a:lstStyle/>
          <a:p>
            <a:r>
              <a:rPr lang="en-US" b="1" dirty="0"/>
              <a:t>OOR Ethical Considerations</a:t>
            </a:r>
          </a:p>
        </p:txBody>
      </p:sp>
    </p:spTree>
    <p:extLst>
      <p:ext uri="{BB962C8B-B14F-4D97-AF65-F5344CB8AC3E}">
        <p14:creationId xmlns:p14="http://schemas.microsoft.com/office/powerpoint/2010/main" val="37901734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3F564D3-4B64-462B-8112-26C0546F6AE8}"/>
              </a:ext>
            </a:extLst>
          </p:cNvPr>
          <p:cNvSpPr>
            <a:spLocks noGrp="1"/>
          </p:cNvSpPr>
          <p:nvPr>
            <p:ph type="ftr" sz="quarter" idx="11"/>
          </p:nvPr>
        </p:nvSpPr>
        <p:spPr/>
        <p:txBody>
          <a:bodyPr/>
          <a:lstStyle/>
          <a:p>
            <a:r>
              <a:rPr lang="en-US" dirty="0"/>
              <a:t>Submit questions for panel discussion at openrecords@pa.gov</a:t>
            </a:r>
          </a:p>
        </p:txBody>
      </p:sp>
      <p:sp>
        <p:nvSpPr>
          <p:cNvPr id="10" name="Rectangle 9">
            <a:extLst>
              <a:ext uri="{FF2B5EF4-FFF2-40B4-BE49-F238E27FC236}">
                <a16:creationId xmlns:a16="http://schemas.microsoft.com/office/drawing/2014/main" id="{05220343-500B-44F8-8096-5360266A5D1F}"/>
              </a:ext>
            </a:extLst>
          </p:cNvPr>
          <p:cNvSpPr/>
          <p:nvPr/>
        </p:nvSpPr>
        <p:spPr>
          <a:xfrm>
            <a:off x="0" y="42208"/>
            <a:ext cx="9144000" cy="707886"/>
          </a:xfrm>
          <a:prstGeom prst="rect">
            <a:avLst/>
          </a:prstGeom>
        </p:spPr>
        <p:txBody>
          <a:bodyPr wrap="square">
            <a:spAutoFit/>
          </a:bodyPr>
          <a:lstStyle/>
          <a:p>
            <a:r>
              <a:rPr lang="en-US" sz="2800" b="1" i="1" dirty="0">
                <a:cs typeface="Times New Roman" panose="02020603050405020304" pitchFamily="18" charset="0"/>
              </a:rPr>
              <a:t>OOR In camera </a:t>
            </a:r>
            <a:r>
              <a:rPr lang="en-US" sz="2800" b="1" dirty="0">
                <a:cs typeface="Times New Roman" panose="02020603050405020304" pitchFamily="18" charset="0"/>
              </a:rPr>
              <a:t>process</a:t>
            </a:r>
            <a:br>
              <a:rPr lang="en-US" sz="1200" dirty="0"/>
            </a:br>
            <a:endParaRPr lang="en-US" sz="1200" dirty="0">
              <a:latin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A4911B89-949F-4608-B223-1A4613EA0D64}"/>
              </a:ext>
            </a:extLst>
          </p:cNvPr>
          <p:cNvSpPr/>
          <p:nvPr/>
        </p:nvSpPr>
        <p:spPr>
          <a:xfrm>
            <a:off x="762000" y="750094"/>
            <a:ext cx="6019800" cy="369332"/>
          </a:xfrm>
          <a:prstGeom prst="rect">
            <a:avLst/>
          </a:prstGeom>
        </p:spPr>
        <p:txBody>
          <a:bodyPr wrap="square">
            <a:spAutoFit/>
          </a:bodyPr>
          <a:lstStyle/>
          <a:p>
            <a:endParaRPr lang="en-US" dirty="0"/>
          </a:p>
        </p:txBody>
      </p:sp>
      <p:sp>
        <p:nvSpPr>
          <p:cNvPr id="3" name="Rectangle 2">
            <a:extLst>
              <a:ext uri="{FF2B5EF4-FFF2-40B4-BE49-F238E27FC236}">
                <a16:creationId xmlns:a16="http://schemas.microsoft.com/office/drawing/2014/main" id="{013AE448-15A2-42CB-9187-08D168AD0EAF}"/>
              </a:ext>
            </a:extLst>
          </p:cNvPr>
          <p:cNvSpPr/>
          <p:nvPr/>
        </p:nvSpPr>
        <p:spPr>
          <a:xfrm>
            <a:off x="304800" y="609600"/>
            <a:ext cx="8382000" cy="7048083"/>
          </a:xfrm>
          <a:prstGeom prst="rect">
            <a:avLst/>
          </a:prstGeom>
        </p:spPr>
        <p:txBody>
          <a:bodyPr wrap="square">
            <a:spAutoFit/>
          </a:bodyPr>
          <a:lstStyle/>
          <a:p>
            <a:pPr algn="just"/>
            <a:r>
              <a:rPr lang="en-US" sz="2000" dirty="0"/>
              <a:t>A proceeding during which an Appeals officer reviews records claimed to be non-public. </a:t>
            </a:r>
          </a:p>
          <a:p>
            <a:pPr algn="just"/>
            <a:endParaRPr lang="en-US" sz="2000" dirty="0"/>
          </a:p>
          <a:p>
            <a:pPr algn="just"/>
            <a:r>
              <a:rPr lang="en-US" sz="2000" dirty="0"/>
              <a:t>T</a:t>
            </a:r>
            <a:r>
              <a:rPr lang="en-US" sz="2000" dirty="0">
                <a:ea typeface="Times New Roman" panose="02020603050405020304" pitchFamily="18" charset="0"/>
              </a:rPr>
              <a:t>he </a:t>
            </a:r>
            <a:r>
              <a:rPr lang="en-US" sz="2000" i="1" dirty="0">
                <a:ea typeface="Times New Roman" panose="02020603050405020304" pitchFamily="18" charset="0"/>
              </a:rPr>
              <a:t>in camera </a:t>
            </a:r>
            <a:r>
              <a:rPr lang="en-US" sz="2000" dirty="0">
                <a:ea typeface="Times New Roman" panose="02020603050405020304" pitchFamily="18" charset="0"/>
              </a:rPr>
              <a:t>inspection index must contain the following information, unless otherwise directed by the appeals officer:</a:t>
            </a:r>
          </a:p>
          <a:p>
            <a:pPr algn="just"/>
            <a:endParaRPr lang="en-US" sz="2000" dirty="0">
              <a:ea typeface="Times New Roman" panose="02020603050405020304" pitchFamily="18" charset="0"/>
            </a:endParaRPr>
          </a:p>
          <a:p>
            <a:pPr marL="285750" indent="-285750" algn="just">
              <a:buFontTx/>
              <a:buChar char="-"/>
            </a:pPr>
            <a:r>
              <a:rPr lang="en-US" sz="2000" dirty="0">
                <a:ea typeface="Times New Roman" panose="02020603050405020304" pitchFamily="18" charset="0"/>
              </a:rPr>
              <a:t>The Bates number or range of numbers on which the record appears.</a:t>
            </a:r>
          </a:p>
          <a:p>
            <a:pPr algn="just"/>
            <a:endParaRPr lang="en-US" sz="2000" dirty="0">
              <a:ea typeface="Times New Roman" panose="02020603050405020304" pitchFamily="18" charset="0"/>
            </a:endParaRPr>
          </a:p>
          <a:p>
            <a:pPr marL="285750" indent="-285750" algn="just">
              <a:buFontTx/>
              <a:buChar char="-"/>
            </a:pPr>
            <a:r>
              <a:rPr lang="en-US" sz="2000" dirty="0">
                <a:ea typeface="Times New Roman" panose="02020603050405020304" pitchFamily="18" charset="0"/>
              </a:rPr>
              <a:t>The date of the record.</a:t>
            </a:r>
          </a:p>
          <a:p>
            <a:pPr algn="just"/>
            <a:endParaRPr lang="en-US" sz="2000" dirty="0">
              <a:ea typeface="Times New Roman" panose="02020603050405020304" pitchFamily="18" charset="0"/>
            </a:endParaRPr>
          </a:p>
          <a:p>
            <a:pPr marL="285750" indent="-285750" algn="just">
              <a:buFontTx/>
              <a:buChar char="-"/>
            </a:pPr>
            <a:r>
              <a:rPr lang="en-US" sz="2000" dirty="0">
                <a:ea typeface="Times New Roman" panose="02020603050405020304" pitchFamily="18" charset="0"/>
              </a:rPr>
              <a:t>A description of the type of record (such as, e-mail, memo, text message).</a:t>
            </a:r>
          </a:p>
          <a:p>
            <a:pPr algn="just"/>
            <a:endParaRPr lang="en-US" sz="2000" dirty="0">
              <a:ea typeface="Times New Roman" panose="02020603050405020304" pitchFamily="18" charset="0"/>
            </a:endParaRPr>
          </a:p>
          <a:p>
            <a:pPr marL="285750" indent="-285750" algn="just">
              <a:buFontTx/>
              <a:buChar char="-"/>
            </a:pPr>
            <a:r>
              <a:rPr lang="en-US" sz="2000" dirty="0">
                <a:ea typeface="Times New Roman" panose="02020603050405020304" pitchFamily="18" charset="0"/>
              </a:rPr>
              <a:t>The name and title of the author and each recipient of the record (such as, agency attorney, official, employee, or contractor).</a:t>
            </a:r>
          </a:p>
          <a:p>
            <a:pPr algn="just"/>
            <a:endParaRPr lang="en-US" sz="2000" dirty="0">
              <a:ea typeface="Times New Roman" panose="02020603050405020304" pitchFamily="18" charset="0"/>
            </a:endParaRPr>
          </a:p>
          <a:p>
            <a:pPr marL="285750" indent="-285750" algn="just">
              <a:buFontTx/>
              <a:buChar char="-"/>
            </a:pPr>
            <a:r>
              <a:rPr lang="en-US" sz="2000" dirty="0">
                <a:ea typeface="Times New Roman" panose="02020603050405020304" pitchFamily="18" charset="0"/>
              </a:rPr>
              <a:t>A general description of the subject matter of the record.</a:t>
            </a:r>
          </a:p>
          <a:p>
            <a:pPr algn="just"/>
            <a:endParaRPr lang="en-US" sz="2000" dirty="0">
              <a:ea typeface="Times New Roman" panose="02020603050405020304" pitchFamily="18" charset="0"/>
            </a:endParaRPr>
          </a:p>
          <a:p>
            <a:pPr marL="285750" indent="-285750" algn="just">
              <a:buFontTx/>
              <a:buChar char="-"/>
            </a:pPr>
            <a:r>
              <a:rPr lang="en-US" sz="2000" dirty="0">
                <a:ea typeface="Times New Roman" panose="02020603050405020304" pitchFamily="18" charset="0"/>
              </a:rPr>
              <a:t>A citation to the legal basis justifying the withholding of each record or redaction from the record.</a:t>
            </a:r>
          </a:p>
          <a:p>
            <a:pPr marL="342900" marR="0" lvl="0" indent="-342900" algn="just">
              <a:spcBef>
                <a:spcPts val="0"/>
              </a:spcBef>
              <a:spcAft>
                <a:spcPts val="0"/>
              </a:spcAft>
              <a:buFont typeface="+mj-lt"/>
              <a:buAutoNum type="arabicParenBoth"/>
            </a:pPr>
            <a:endParaRPr lang="en-US" dirty="0">
              <a:latin typeface="Times New Roman" panose="02020603050405020304" pitchFamily="18" charset="0"/>
              <a:ea typeface="Times New Roman" panose="02020603050405020304" pitchFamily="18" charset="0"/>
            </a:endParaRPr>
          </a:p>
          <a:p>
            <a:pPr marR="0" lvl="0" algn="just">
              <a:spcBef>
                <a:spcPts val="0"/>
              </a:spcBef>
              <a:spcAft>
                <a:spcPts val="0"/>
              </a:spcAft>
            </a:pPr>
            <a:endParaRPr lang="en-US" dirty="0">
              <a:latin typeface="Times New Roman" panose="02020603050405020304" pitchFamily="18" charset="0"/>
              <a:ea typeface="Times New Roman" panose="02020603050405020304" pitchFamily="18" charset="0"/>
            </a:endParaRPr>
          </a:p>
          <a:p>
            <a:pPr algn="just"/>
            <a:endParaRPr lang="en-US" dirty="0"/>
          </a:p>
          <a:p>
            <a:pPr algn="just"/>
            <a:endParaRPr lang="en-US" dirty="0"/>
          </a:p>
        </p:txBody>
      </p:sp>
    </p:spTree>
    <p:extLst>
      <p:ext uri="{BB962C8B-B14F-4D97-AF65-F5344CB8AC3E}">
        <p14:creationId xmlns:p14="http://schemas.microsoft.com/office/powerpoint/2010/main" val="426610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DC664B-FFED-4E76-84D8-7A78AD7ACD3B}"/>
              </a:ext>
            </a:extLst>
          </p:cNvPr>
          <p:cNvSpPr>
            <a:spLocks noGrp="1"/>
          </p:cNvSpPr>
          <p:nvPr>
            <p:ph idx="1"/>
          </p:nvPr>
        </p:nvSpPr>
        <p:spPr/>
        <p:txBody>
          <a:bodyPr>
            <a:noAutofit/>
          </a:bodyPr>
          <a:lstStyle/>
          <a:p>
            <a:pPr marL="0" indent="0" algn="just">
              <a:buNone/>
            </a:pPr>
            <a:r>
              <a:rPr lang="en-US" sz="2400" b="1" dirty="0"/>
              <a:t>Good Faith</a:t>
            </a:r>
          </a:p>
          <a:p>
            <a:pPr marL="0" indent="0" algn="just">
              <a:buNone/>
            </a:pPr>
            <a:r>
              <a:rPr lang="en-US" sz="1800" dirty="0"/>
              <a:t>Section 901 of the RTKL provides: Upon receipt of a written request for access to a record, an agency shall make a good faith effort . . . to respond as promptly as possible under the circumstances existing at the time of the request . . . . The time for response shall not exceed five business days from the date the written request is received by the open-records officer for an agency. </a:t>
            </a:r>
          </a:p>
          <a:p>
            <a:pPr marL="0" indent="0" algn="just">
              <a:buNone/>
            </a:pPr>
            <a:endParaRPr lang="en-US" sz="1800" dirty="0"/>
          </a:p>
          <a:p>
            <a:pPr marL="0" indent="0" algn="just">
              <a:buNone/>
            </a:pPr>
            <a:r>
              <a:rPr lang="en-US" sz="1800" dirty="0"/>
              <a:t>We presume that Commonwealth agencies will act in good faith in discharging their statutory duties under the RTKL... </a:t>
            </a:r>
            <a:r>
              <a:rPr lang="en-US" sz="1800" dirty="0">
                <a:hlinkClick r:id="rId2"/>
              </a:rPr>
              <a:t>Section 703 of the RTKL</a:t>
            </a:r>
            <a:r>
              <a:rPr lang="en-US" sz="1800" dirty="0"/>
              <a:t> obliges agency employees who receive RTKL record requests to forward the requests to the agency's open-records officer. Further, </a:t>
            </a:r>
            <a:r>
              <a:rPr lang="en-US" sz="1800" dirty="0">
                <a:hlinkClick r:id="rId2"/>
              </a:rPr>
              <a:t>Section 901</a:t>
            </a:r>
            <a:r>
              <a:rPr lang="en-US" sz="1800" dirty="0"/>
              <a:t> specifically directs agencies to make a good faith effort to respond to RTKL requests as promptly as possible,  and in any event to respond within "five business days from the date the written request is received by the open-records officer." </a:t>
            </a:r>
            <a:r>
              <a:rPr lang="en-US" sz="1800" i="1" dirty="0"/>
              <a:t>Cmwlth v Donahue, </a:t>
            </a:r>
            <a:r>
              <a:rPr lang="en-US" sz="1800" dirty="0"/>
              <a:t>626 Pa. 437 (2014).</a:t>
            </a:r>
          </a:p>
          <a:p>
            <a:pPr algn="just"/>
            <a:endParaRPr lang="en-US" sz="1800" b="1" dirty="0">
              <a:cs typeface="Times New Roman" panose="02020603050405020304" pitchFamily="18" charset="0"/>
            </a:endParaRPr>
          </a:p>
          <a:p>
            <a:pPr algn="just"/>
            <a:endParaRPr lang="en-US" sz="1800" dirty="0"/>
          </a:p>
        </p:txBody>
      </p:sp>
      <p:sp>
        <p:nvSpPr>
          <p:cNvPr id="4" name="Footer Placeholder 3">
            <a:extLst>
              <a:ext uri="{FF2B5EF4-FFF2-40B4-BE49-F238E27FC236}">
                <a16:creationId xmlns:a16="http://schemas.microsoft.com/office/drawing/2014/main" id="{CF6B2997-D105-4061-B6C6-2AC7D88F64C4}"/>
              </a:ext>
            </a:extLst>
          </p:cNvPr>
          <p:cNvSpPr>
            <a:spLocks noGrp="1"/>
          </p:cNvSpPr>
          <p:nvPr>
            <p:ph type="ftr" sz="quarter" idx="11"/>
          </p:nvPr>
        </p:nvSpPr>
        <p:spPr/>
        <p:txBody>
          <a:bodyPr/>
          <a:lstStyle/>
          <a:p>
            <a:r>
              <a:rPr lang="en-US" dirty="0"/>
              <a:t>Submit questions for panel discussion at openrecords@pa.gov</a:t>
            </a:r>
          </a:p>
        </p:txBody>
      </p:sp>
      <p:sp>
        <p:nvSpPr>
          <p:cNvPr id="8" name="Title 1">
            <a:extLst>
              <a:ext uri="{FF2B5EF4-FFF2-40B4-BE49-F238E27FC236}">
                <a16:creationId xmlns:a16="http://schemas.microsoft.com/office/drawing/2014/main" id="{F31C140E-3031-4786-B911-C42CFE22B07F}"/>
              </a:ext>
            </a:extLst>
          </p:cNvPr>
          <p:cNvSpPr>
            <a:spLocks noGrp="1"/>
          </p:cNvSpPr>
          <p:nvPr>
            <p:ph type="title"/>
          </p:nvPr>
        </p:nvSpPr>
        <p:spPr>
          <a:xfrm>
            <a:off x="457200" y="274638"/>
            <a:ext cx="8229600" cy="1143000"/>
          </a:xfrm>
          <a:solidFill>
            <a:schemeClr val="accent1">
              <a:lumMod val="40000"/>
              <a:lumOff val="60000"/>
            </a:schemeClr>
          </a:solidFill>
        </p:spPr>
        <p:txBody>
          <a:bodyPr>
            <a:noAutofit/>
          </a:bodyPr>
          <a:lstStyle/>
          <a:p>
            <a:r>
              <a:rPr lang="en-US" sz="4000" b="1" dirty="0"/>
              <a:t>Agency Ethical Considerations</a:t>
            </a:r>
          </a:p>
        </p:txBody>
      </p:sp>
    </p:spTree>
    <p:extLst>
      <p:ext uri="{BB962C8B-B14F-4D97-AF65-F5344CB8AC3E}">
        <p14:creationId xmlns:p14="http://schemas.microsoft.com/office/powerpoint/2010/main" val="26771467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4E9EA6-69FB-4BB2-B215-BDAC98BEC938}"/>
              </a:ext>
            </a:extLst>
          </p:cNvPr>
          <p:cNvSpPr>
            <a:spLocks noGrp="1"/>
          </p:cNvSpPr>
          <p:nvPr>
            <p:ph idx="1"/>
          </p:nvPr>
        </p:nvSpPr>
        <p:spPr>
          <a:xfrm>
            <a:off x="609600" y="1584325"/>
            <a:ext cx="8229600" cy="6416675"/>
          </a:xfrm>
        </p:spPr>
        <p:txBody>
          <a:bodyPr>
            <a:normAutofit fontScale="25000" lnSpcReduction="20000"/>
          </a:bodyPr>
          <a:lstStyle/>
          <a:p>
            <a:pPr marL="0" lvl="0" indent="0" algn="just">
              <a:buNone/>
            </a:pPr>
            <a:r>
              <a:rPr lang="en-US" sz="9600" b="1" dirty="0">
                <a:cs typeface="Times New Roman" panose="02020603050405020304" pitchFamily="18" charset="0"/>
              </a:rPr>
              <a:t>Affidavits: Conclusory vs. Specific</a:t>
            </a:r>
            <a:endParaRPr lang="en-US" sz="9600" dirty="0">
              <a:cs typeface="Times New Roman" panose="02020603050405020304" pitchFamily="18" charset="0"/>
            </a:endParaRPr>
          </a:p>
          <a:p>
            <a:pPr marL="0" lvl="0" indent="0" algn="just" fontAlgn="base">
              <a:buNone/>
            </a:pPr>
            <a:r>
              <a:rPr lang="en-US" sz="9600" dirty="0">
                <a:cs typeface="Times New Roman" panose="02020603050405020304" pitchFamily="18" charset="0"/>
              </a:rPr>
              <a:t>Affidavits are the means through which a governmental agency details the search it conducted for the documents requested and justifies nondisclosure of the requested documents under each exemption upon which it relied upon. The affidavits must be detailed, nonconclusory, and submitted in good faith. . . . Absent evidence of bad faith, the veracity of an agency’s submissions explaining reasons for nondisclosure should not be questioned.</a:t>
            </a:r>
            <a:r>
              <a:rPr lang="en-US" sz="9600" dirty="0"/>
              <a:t>   ..  a generic determination or conclusory statements are not sufficient to justify the exemption of public records. </a:t>
            </a:r>
            <a:r>
              <a:rPr lang="en-US" sz="9600" i="1" dirty="0"/>
              <a:t>Office of the Governor v. Scolforo</a:t>
            </a:r>
            <a:r>
              <a:rPr lang="en-US" sz="9600" dirty="0"/>
              <a:t>, 65 A.3d 1095 (Pa. Cmwlth. 2013).</a:t>
            </a:r>
          </a:p>
          <a:p>
            <a:pPr marL="0" lvl="0" indent="0" algn="just" fontAlgn="base">
              <a:buNone/>
            </a:pPr>
            <a:endParaRPr lang="en-US" sz="9600" dirty="0">
              <a:solidFill>
                <a:prstClr val="black"/>
              </a:solidFill>
            </a:endParaRPr>
          </a:p>
          <a:p>
            <a:pPr marL="0" lvl="0" indent="0" algn="just" fontAlgn="base">
              <a:buNone/>
            </a:pPr>
            <a:r>
              <a:rPr lang="en-US" sz="9600" dirty="0">
                <a:solidFill>
                  <a:prstClr val="black"/>
                </a:solidFill>
              </a:rPr>
              <a:t>Moreover, the affidavit must be specific enough to permit OOR or a reviewing court to ascertain whether the claimed exemption applies to the records.  </a:t>
            </a:r>
            <a:r>
              <a:rPr lang="en-US" sz="9600" i="1" dirty="0">
                <a:solidFill>
                  <a:prstClr val="black"/>
                </a:solidFill>
              </a:rPr>
              <a:t>UnitedHealthcare of Pa., Inc. v. Pa. Dep't of Human Servs</a:t>
            </a:r>
            <a:r>
              <a:rPr lang="en-US" sz="9600" dirty="0">
                <a:solidFill>
                  <a:prstClr val="black"/>
                </a:solidFill>
              </a:rPr>
              <a:t>., 187 A.3d 1046 (Pa. Cmwlth. 2018).</a:t>
            </a:r>
          </a:p>
          <a:p>
            <a:pPr marL="0" lvl="0" indent="0" algn="just">
              <a:buNone/>
            </a:pPr>
            <a:endParaRPr lang="en-US" sz="9600" dirty="0"/>
          </a:p>
          <a:p>
            <a:pPr marL="0" lvl="0" indent="0" algn="just">
              <a:buNone/>
            </a:pPr>
            <a:endParaRPr lang="en-US" sz="5500" dirty="0"/>
          </a:p>
          <a:p>
            <a:pPr marL="0" lvl="0" indent="0" algn="just">
              <a:buNone/>
            </a:pPr>
            <a:br>
              <a:rPr lang="en-US" sz="5500" dirty="0"/>
            </a:br>
            <a:endParaRPr lang="en-US" sz="5500" dirty="0">
              <a:cs typeface="Times New Roman" panose="02020603050405020304" pitchFamily="18" charset="0"/>
            </a:endParaRPr>
          </a:p>
          <a:p>
            <a:pPr marL="0" lvl="0" indent="0" algn="just" fontAlgn="base">
              <a:buNone/>
            </a:pPr>
            <a:endParaRPr lang="en-US" sz="5500" dirty="0"/>
          </a:p>
          <a:p>
            <a:pPr marL="0" lvl="0" indent="0" algn="just" fontAlgn="base">
              <a:buNone/>
            </a:pPr>
            <a:endParaRPr lang="en-US" sz="2900" dirty="0"/>
          </a:p>
          <a:p>
            <a:pPr marL="0" lvl="0" indent="0" algn="just" fontAlgn="base">
              <a:buNone/>
            </a:pPr>
            <a:endParaRPr lang="en-US" sz="2900" dirty="0"/>
          </a:p>
          <a:p>
            <a:pPr marL="0" lvl="0" indent="0" algn="just" fontAlgn="base">
              <a:buNone/>
            </a:pPr>
            <a:r>
              <a:rPr lang="en-US" sz="2900" b="1" dirty="0"/>
              <a:t>Retention of Records</a:t>
            </a:r>
          </a:p>
          <a:p>
            <a:pPr marL="0" lvl="0" indent="0" algn="just" fontAlgn="base">
              <a:buNone/>
            </a:pPr>
            <a:endParaRPr lang="en-US" sz="2300" b="1" dirty="0"/>
          </a:p>
        </p:txBody>
      </p:sp>
      <p:sp>
        <p:nvSpPr>
          <p:cNvPr id="4" name="Footer Placeholder 3">
            <a:extLst>
              <a:ext uri="{FF2B5EF4-FFF2-40B4-BE49-F238E27FC236}">
                <a16:creationId xmlns:a16="http://schemas.microsoft.com/office/drawing/2014/main" id="{94BDEB17-52F2-40C0-9393-4BBE464EF896}"/>
              </a:ext>
            </a:extLst>
          </p:cNvPr>
          <p:cNvSpPr>
            <a:spLocks noGrp="1"/>
          </p:cNvSpPr>
          <p:nvPr>
            <p:ph type="ftr" sz="quarter" idx="11"/>
          </p:nvPr>
        </p:nvSpPr>
        <p:spPr/>
        <p:txBody>
          <a:bodyPr/>
          <a:lstStyle/>
          <a:p>
            <a:r>
              <a:rPr lang="en-US" dirty="0"/>
              <a:t>Submit questions for panel discussion at openrecords@pa.gov</a:t>
            </a:r>
          </a:p>
        </p:txBody>
      </p:sp>
      <p:sp>
        <p:nvSpPr>
          <p:cNvPr id="5" name="Title 1">
            <a:extLst>
              <a:ext uri="{FF2B5EF4-FFF2-40B4-BE49-F238E27FC236}">
                <a16:creationId xmlns:a16="http://schemas.microsoft.com/office/drawing/2014/main" id="{07B2D048-DA85-48F6-B826-A5C6EB722306}"/>
              </a:ext>
            </a:extLst>
          </p:cNvPr>
          <p:cNvSpPr>
            <a:spLocks noGrp="1"/>
          </p:cNvSpPr>
          <p:nvPr>
            <p:ph type="title"/>
          </p:nvPr>
        </p:nvSpPr>
        <p:spPr>
          <a:xfrm>
            <a:off x="457200" y="274638"/>
            <a:ext cx="8229600" cy="1143000"/>
          </a:xfrm>
          <a:solidFill>
            <a:schemeClr val="accent1">
              <a:lumMod val="40000"/>
              <a:lumOff val="60000"/>
            </a:schemeClr>
          </a:solidFill>
        </p:spPr>
        <p:txBody>
          <a:bodyPr>
            <a:noAutofit/>
          </a:bodyPr>
          <a:lstStyle/>
          <a:p>
            <a:r>
              <a:rPr lang="en-US" sz="4000" b="1" dirty="0"/>
              <a:t>Agency Ethical Considerations</a:t>
            </a:r>
          </a:p>
        </p:txBody>
      </p:sp>
    </p:spTree>
    <p:extLst>
      <p:ext uri="{BB962C8B-B14F-4D97-AF65-F5344CB8AC3E}">
        <p14:creationId xmlns:p14="http://schemas.microsoft.com/office/powerpoint/2010/main" val="31319351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941630-86CF-4E48-8ED9-1E95CDEA26B8}"/>
              </a:ext>
            </a:extLst>
          </p:cNvPr>
          <p:cNvSpPr>
            <a:spLocks noGrp="1"/>
          </p:cNvSpPr>
          <p:nvPr>
            <p:ph idx="1"/>
          </p:nvPr>
        </p:nvSpPr>
        <p:spPr>
          <a:xfrm>
            <a:off x="457200" y="685800"/>
            <a:ext cx="8229600" cy="5440363"/>
          </a:xfrm>
        </p:spPr>
        <p:txBody>
          <a:bodyPr>
            <a:normAutofit fontScale="92500" lnSpcReduction="10000"/>
          </a:bodyPr>
          <a:lstStyle/>
          <a:p>
            <a:pPr marL="0" lvl="0" indent="0" algn="just">
              <a:buNone/>
            </a:pPr>
            <a:r>
              <a:rPr lang="en-US" sz="2800" b="1" dirty="0">
                <a:solidFill>
                  <a:prstClr val="black"/>
                </a:solidFill>
              </a:rPr>
              <a:t>Affidavits Section 901</a:t>
            </a:r>
          </a:p>
          <a:p>
            <a:pPr marL="0" lvl="0" indent="0" algn="just">
              <a:buNone/>
            </a:pPr>
            <a:r>
              <a:rPr lang="en-US" sz="2800" dirty="0">
                <a:solidFill>
                  <a:prstClr val="black"/>
                </a:solidFill>
              </a:rPr>
              <a:t>A local agency may provide affidavits to detail the search its Right to Know Law (RTKL), 65 Pa. Stat. Ann. §§ 67.101-67.3104, officer conducted for documents responsive to a RTKL request and the justification, if applicable, for any exemption from public disclosure or privilege relied upon for denying a requester access to responsive documents. Relevant and credible testimonial affidavits may provide sufficient evidence in support of a claimed exemption; however, conclusory affidavits, standing alone, will not satisfy the burden of proof an agency must sustain to show that a requester may be denied access to records under the RTKL. </a:t>
            </a:r>
            <a:r>
              <a:rPr lang="en-US" sz="2800" i="1" dirty="0">
                <a:solidFill>
                  <a:prstClr val="black"/>
                </a:solidFill>
              </a:rPr>
              <a:t>Office of the DA of Phila. v. Bagwell</a:t>
            </a:r>
            <a:r>
              <a:rPr lang="en-US" sz="2800" dirty="0">
                <a:solidFill>
                  <a:prstClr val="black"/>
                </a:solidFill>
              </a:rPr>
              <a:t>, 155 A.3d 1119 (Pa. Cmwlth. 2017).</a:t>
            </a:r>
          </a:p>
          <a:p>
            <a:endParaRPr lang="en-US" dirty="0"/>
          </a:p>
        </p:txBody>
      </p:sp>
      <p:sp>
        <p:nvSpPr>
          <p:cNvPr id="4" name="Footer Placeholder 3">
            <a:extLst>
              <a:ext uri="{FF2B5EF4-FFF2-40B4-BE49-F238E27FC236}">
                <a16:creationId xmlns:a16="http://schemas.microsoft.com/office/drawing/2014/main" id="{B95A1EB9-6923-4A44-95EA-BAF8BB41D9E9}"/>
              </a:ext>
            </a:extLst>
          </p:cNvPr>
          <p:cNvSpPr>
            <a:spLocks noGrp="1"/>
          </p:cNvSpPr>
          <p:nvPr>
            <p:ph type="ftr" sz="quarter" idx="11"/>
          </p:nvPr>
        </p:nvSpPr>
        <p:spPr/>
        <p:txBody>
          <a:bodyPr/>
          <a:lstStyle/>
          <a:p>
            <a:r>
              <a:rPr lang="en-US" dirty="0"/>
              <a:t>Submit questions for panel discussion at openrecords@pa.gov</a:t>
            </a:r>
          </a:p>
        </p:txBody>
      </p:sp>
    </p:spTree>
    <p:extLst>
      <p:ext uri="{BB962C8B-B14F-4D97-AF65-F5344CB8AC3E}">
        <p14:creationId xmlns:p14="http://schemas.microsoft.com/office/powerpoint/2010/main" val="23213968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5351C3-2D9A-4DE7-A6A3-78AC8CD0BF55}"/>
              </a:ext>
            </a:extLst>
          </p:cNvPr>
          <p:cNvSpPr>
            <a:spLocks noGrp="1"/>
          </p:cNvSpPr>
          <p:nvPr>
            <p:ph idx="1"/>
          </p:nvPr>
        </p:nvSpPr>
        <p:spPr>
          <a:xfrm>
            <a:off x="457200" y="381000"/>
            <a:ext cx="8229600" cy="6096000"/>
          </a:xfrm>
        </p:spPr>
        <p:txBody>
          <a:bodyPr>
            <a:normAutofit fontScale="92500" lnSpcReduction="20000"/>
          </a:bodyPr>
          <a:lstStyle/>
          <a:p>
            <a:pPr marL="0" lvl="0" indent="0" algn="just">
              <a:buNone/>
            </a:pPr>
            <a:r>
              <a:rPr lang="en-US" sz="2400" b="1" dirty="0">
                <a:solidFill>
                  <a:prstClr val="black"/>
                </a:solidFill>
              </a:rPr>
              <a:t>Affidavits for privileges - Attorney-client Privilege</a:t>
            </a:r>
            <a:r>
              <a:rPr lang="en-US" sz="2400" dirty="0">
                <a:solidFill>
                  <a:prstClr val="black"/>
                </a:solidFill>
              </a:rPr>
              <a:t>  </a:t>
            </a:r>
          </a:p>
          <a:p>
            <a:pPr marL="0" lvl="0" indent="0" algn="just">
              <a:buNone/>
            </a:pPr>
            <a:r>
              <a:rPr lang="en-US" sz="2400" dirty="0">
                <a:solidFill>
                  <a:prstClr val="black"/>
                </a:solidFill>
              </a:rPr>
              <a:t>Four elements must be satisfied in order to successfully invoke the protections of the attorney-client privilege: </a:t>
            </a:r>
          </a:p>
          <a:p>
            <a:pPr marL="0" lvl="0" indent="0" algn="just">
              <a:buNone/>
            </a:pPr>
            <a:r>
              <a:rPr lang="en-US" sz="2400" dirty="0">
                <a:solidFill>
                  <a:prstClr val="black"/>
                </a:solidFill>
              </a:rPr>
              <a:t>(1) the asserted holder of the privilege is or sought to become a client, </a:t>
            </a:r>
          </a:p>
          <a:p>
            <a:pPr marL="0" lvl="0" indent="0" algn="just">
              <a:buNone/>
            </a:pPr>
            <a:r>
              <a:rPr lang="en-US" sz="2400" dirty="0">
                <a:solidFill>
                  <a:prstClr val="black"/>
                </a:solidFill>
              </a:rPr>
              <a:t>(2) the person to whom the communication was made is a member of the bar of a court, or his subordinate, </a:t>
            </a:r>
          </a:p>
          <a:p>
            <a:pPr marL="0" lvl="0" indent="0" algn="just">
              <a:buNone/>
            </a:pPr>
            <a:r>
              <a:rPr lang="en-US" sz="2400" dirty="0">
                <a:solidFill>
                  <a:prstClr val="black"/>
                </a:solidFill>
              </a:rPr>
              <a:t>(3) the communication relates to a fact of which the attorney was informed by his client, without the presence of strangers, for the purpose of securing either an opinion of law, legal services or assistance in a legal matter, and not for the purpose of committing a crime or tort, and </a:t>
            </a:r>
          </a:p>
          <a:p>
            <a:pPr marL="0" lvl="0" indent="0" algn="just">
              <a:buNone/>
            </a:pPr>
            <a:r>
              <a:rPr lang="en-US" sz="2400" dirty="0">
                <a:solidFill>
                  <a:prstClr val="black"/>
                </a:solidFill>
              </a:rPr>
              <a:t>(4) the privilege has been claimed and </a:t>
            </a:r>
            <a:r>
              <a:rPr lang="en-US" sz="2400" i="1" dirty="0">
                <a:solidFill>
                  <a:prstClr val="black"/>
                </a:solidFill>
              </a:rPr>
              <a:t>is </a:t>
            </a:r>
            <a:r>
              <a:rPr lang="en-US" sz="2400" dirty="0">
                <a:solidFill>
                  <a:prstClr val="black"/>
                </a:solidFill>
              </a:rPr>
              <a:t>not waived by the client.</a:t>
            </a:r>
          </a:p>
          <a:p>
            <a:pPr marL="0" lvl="0" indent="0" algn="just">
              <a:buNone/>
            </a:pPr>
            <a:r>
              <a:rPr lang="en-US" sz="2400" dirty="0">
                <a:solidFill>
                  <a:prstClr val="black"/>
                </a:solidFill>
              </a:rPr>
              <a:t> </a:t>
            </a:r>
          </a:p>
          <a:p>
            <a:pPr marL="0" lvl="0" indent="0" algn="just">
              <a:buNone/>
            </a:pPr>
            <a:r>
              <a:rPr lang="en-US" sz="2400" dirty="0">
                <a:ea typeface="Calibri" panose="020F0502020204030204" pitchFamily="34" charset="0"/>
              </a:rPr>
              <a:t>Affidavits should establish through factual statements the elements of the exemption asserted</a:t>
            </a:r>
            <a:endParaRPr lang="en-US" sz="2400" dirty="0">
              <a:solidFill>
                <a:prstClr val="black"/>
              </a:solidFill>
            </a:endParaRPr>
          </a:p>
          <a:p>
            <a:pPr marL="0" lvl="0" indent="0" algn="just">
              <a:buNone/>
            </a:pPr>
            <a:r>
              <a:rPr lang="en-US" sz="2400" dirty="0">
                <a:solidFill>
                  <a:prstClr val="black"/>
                </a:solidFill>
              </a:rPr>
              <a:t>Every exemption cited should be broken down into its individual elements.  Each such element should be supported a factual (non-conclusory) assertion. </a:t>
            </a:r>
          </a:p>
          <a:p>
            <a:pPr marL="0" lvl="0" indent="0" algn="just">
              <a:buNone/>
            </a:pPr>
            <a:r>
              <a:rPr lang="en-US" sz="1800" dirty="0">
                <a:solidFill>
                  <a:prstClr val="black"/>
                </a:solidFill>
              </a:rPr>
              <a:t> </a:t>
            </a:r>
          </a:p>
          <a:p>
            <a:endParaRPr lang="en-US" dirty="0"/>
          </a:p>
        </p:txBody>
      </p:sp>
      <p:sp>
        <p:nvSpPr>
          <p:cNvPr id="4" name="Footer Placeholder 3">
            <a:extLst>
              <a:ext uri="{FF2B5EF4-FFF2-40B4-BE49-F238E27FC236}">
                <a16:creationId xmlns:a16="http://schemas.microsoft.com/office/drawing/2014/main" id="{6A3906B9-92CE-4308-AEB6-D93F768CEA89}"/>
              </a:ext>
            </a:extLst>
          </p:cNvPr>
          <p:cNvSpPr>
            <a:spLocks noGrp="1"/>
          </p:cNvSpPr>
          <p:nvPr>
            <p:ph type="ftr" sz="quarter" idx="11"/>
          </p:nvPr>
        </p:nvSpPr>
        <p:spPr/>
        <p:txBody>
          <a:bodyPr/>
          <a:lstStyle/>
          <a:p>
            <a:r>
              <a:rPr lang="en-US" dirty="0"/>
              <a:t>Submit questions for panel discussion at openrecords@pa.gov</a:t>
            </a:r>
          </a:p>
        </p:txBody>
      </p:sp>
    </p:spTree>
    <p:extLst>
      <p:ext uri="{BB962C8B-B14F-4D97-AF65-F5344CB8AC3E}">
        <p14:creationId xmlns:p14="http://schemas.microsoft.com/office/powerpoint/2010/main" val="20270730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74B8CB-8B4D-401E-914E-437E0A468BC5}"/>
              </a:ext>
            </a:extLst>
          </p:cNvPr>
          <p:cNvSpPr>
            <a:spLocks noGrp="1"/>
          </p:cNvSpPr>
          <p:nvPr>
            <p:ph idx="1"/>
          </p:nvPr>
        </p:nvSpPr>
        <p:spPr>
          <a:xfrm>
            <a:off x="152400" y="1384508"/>
            <a:ext cx="8839200" cy="5121275"/>
          </a:xfrm>
        </p:spPr>
        <p:txBody>
          <a:bodyPr>
            <a:normAutofit fontScale="25000" lnSpcReduction="20000"/>
          </a:bodyPr>
          <a:lstStyle/>
          <a:p>
            <a:pPr marL="0" lvl="0" indent="0" algn="just" fontAlgn="base">
              <a:spcBef>
                <a:spcPts val="0"/>
              </a:spcBef>
              <a:buNone/>
            </a:pPr>
            <a:endParaRPr lang="en-US" sz="7200" dirty="0"/>
          </a:p>
          <a:p>
            <a:pPr marL="0" lvl="0" indent="0" algn="just" fontAlgn="base">
              <a:spcBef>
                <a:spcPts val="0"/>
              </a:spcBef>
              <a:buNone/>
            </a:pPr>
            <a:r>
              <a:rPr lang="en-US" sz="7200" dirty="0"/>
              <a:t>Section 1304 of the RTKL seeks to remedy the damage to the requester where an agency has denied access to records in bad faith and to the agency where a requester has launched a frivolous challenge to a denial of access by restoring the requester or the agency to the place where each would have been prior to petitioning the court for review. </a:t>
            </a:r>
            <a:r>
              <a:rPr lang="en-US" sz="7200" dirty="0">
                <a:hlinkClick r:id="rId2"/>
              </a:rPr>
              <a:t>65 Pa. Stat. Ann. § 67.1304</a:t>
            </a:r>
            <a:r>
              <a:rPr lang="en-US" sz="7200" dirty="0"/>
              <a:t>. </a:t>
            </a:r>
          </a:p>
          <a:p>
            <a:pPr marL="0" lvl="0" indent="0" algn="just" fontAlgn="base">
              <a:spcBef>
                <a:spcPts val="0"/>
              </a:spcBef>
              <a:buNone/>
            </a:pPr>
            <a:endParaRPr lang="en-US" sz="7200" dirty="0"/>
          </a:p>
          <a:p>
            <a:pPr marL="0" lvl="0" indent="0" algn="just" fontAlgn="base">
              <a:spcBef>
                <a:spcPts val="0"/>
              </a:spcBef>
              <a:buNone/>
            </a:pPr>
            <a:endParaRPr lang="en-US" sz="7200" dirty="0">
              <a:hlinkClick r:id="rId2"/>
            </a:endParaRPr>
          </a:p>
          <a:p>
            <a:pPr marL="0" lvl="0" indent="0" algn="just" fontAlgn="base">
              <a:spcBef>
                <a:spcPts val="0"/>
              </a:spcBef>
              <a:buNone/>
            </a:pPr>
            <a:r>
              <a:rPr lang="en-US" sz="7200" dirty="0">
                <a:hlinkClick r:id="rId2"/>
              </a:rPr>
              <a:t>Section 1305(a) of the RTKL</a:t>
            </a:r>
            <a:r>
              <a:rPr lang="en-US" sz="7200" dirty="0"/>
              <a:t> provides that, "[a] court may impose a civil penalty of not more than $1,500 if an agency denied access to a public record in bad faith." </a:t>
            </a:r>
            <a:r>
              <a:rPr lang="en-US" sz="7200" dirty="0">
                <a:hlinkClick r:id="rId2"/>
              </a:rPr>
              <a:t>65 P.S. § 67.1305(a)</a:t>
            </a:r>
            <a:r>
              <a:rPr lang="en-US" sz="7200" dirty="0"/>
              <a:t>. An example of bad faith is a local agency’s failure to comply with the mandate of </a:t>
            </a:r>
            <a:r>
              <a:rPr lang="en-US" sz="7200" dirty="0">
                <a:hlinkClick r:id="rId2"/>
              </a:rPr>
              <a:t>Section 901 of the RTKL</a:t>
            </a:r>
            <a:r>
              <a:rPr lang="en-US" sz="7200" dirty="0"/>
              <a:t>, which requires that a local agency make a good faith search for information responsive to a request and determination of whether that information is public. </a:t>
            </a:r>
            <a:r>
              <a:rPr lang="en-US" sz="7200" dirty="0">
                <a:hlinkClick r:id="rId2"/>
              </a:rPr>
              <a:t>65 P.S. § 67.901</a:t>
            </a:r>
            <a:r>
              <a:rPr lang="en-US" sz="7200" dirty="0"/>
              <a:t>; </a:t>
            </a:r>
            <a:r>
              <a:rPr lang="en-US" sz="7200" dirty="0">
                <a:hlinkClick r:id="rId2"/>
              </a:rPr>
              <a:t>Chambersburg Area School District v. Dorsey, 97 A.3d 1281, 1291-1292 (Pa. Cmwlth. 2014)</a:t>
            </a:r>
            <a:r>
              <a:rPr lang="en-US" sz="7200" dirty="0"/>
              <a:t>. </a:t>
            </a:r>
          </a:p>
          <a:p>
            <a:pPr marL="0" lvl="0" indent="0" algn="just" fontAlgn="base">
              <a:spcBef>
                <a:spcPts val="0"/>
              </a:spcBef>
              <a:buNone/>
            </a:pPr>
            <a:endParaRPr lang="en-US" sz="7200" dirty="0">
              <a:hlinkClick r:id="rId2"/>
            </a:endParaRPr>
          </a:p>
          <a:p>
            <a:pPr marL="0" lvl="0" indent="0" algn="just" fontAlgn="base">
              <a:spcBef>
                <a:spcPts val="0"/>
              </a:spcBef>
              <a:buNone/>
            </a:pPr>
            <a:endParaRPr lang="en-US" sz="7200" dirty="0">
              <a:hlinkClick r:id="rId2"/>
            </a:endParaRPr>
          </a:p>
          <a:p>
            <a:pPr marL="0" lvl="0" indent="0" algn="just" fontAlgn="base">
              <a:spcBef>
                <a:spcPts val="0"/>
              </a:spcBef>
              <a:buNone/>
            </a:pPr>
            <a:r>
              <a:rPr lang="en-US" sz="7200" dirty="0">
                <a:hlinkClick r:id="rId2"/>
              </a:rPr>
              <a:t>Section 1305(b)</a:t>
            </a:r>
            <a:r>
              <a:rPr lang="en-US" sz="7200" dirty="0"/>
              <a:t> of the RTKL provides that “[a]n agency or public official who does not promptly comply with a court order  under this act is subject to a civil penalty of not more than $500 per day until the public records are provided.” </a:t>
            </a:r>
            <a:r>
              <a:rPr lang="en-US" sz="7200" dirty="0">
                <a:hlinkClick r:id="rId2"/>
              </a:rPr>
              <a:t>65 P.S. § 67.1305(b)</a:t>
            </a:r>
            <a:r>
              <a:rPr lang="en-US" sz="7200" dirty="0"/>
              <a:t>. </a:t>
            </a:r>
            <a:r>
              <a:rPr lang="en-US" sz="7200" i="1" dirty="0"/>
              <a:t>Office of the DA of Phila. v. Bagwell</a:t>
            </a:r>
            <a:r>
              <a:rPr lang="en-US" sz="7200" dirty="0"/>
              <a:t>, 155 A.3d 1119 (Pa. Cmwlth. 2017).</a:t>
            </a:r>
          </a:p>
          <a:p>
            <a:endParaRPr lang="en-US" dirty="0"/>
          </a:p>
        </p:txBody>
      </p:sp>
      <p:sp>
        <p:nvSpPr>
          <p:cNvPr id="4" name="Footer Placeholder 3">
            <a:extLst>
              <a:ext uri="{FF2B5EF4-FFF2-40B4-BE49-F238E27FC236}">
                <a16:creationId xmlns:a16="http://schemas.microsoft.com/office/drawing/2014/main" id="{E1500F0C-B8E5-4334-9CAD-3609CD2459EE}"/>
              </a:ext>
            </a:extLst>
          </p:cNvPr>
          <p:cNvSpPr>
            <a:spLocks noGrp="1"/>
          </p:cNvSpPr>
          <p:nvPr>
            <p:ph type="ftr" sz="quarter" idx="11"/>
          </p:nvPr>
        </p:nvSpPr>
        <p:spPr/>
        <p:txBody>
          <a:bodyPr/>
          <a:lstStyle/>
          <a:p>
            <a:r>
              <a:rPr lang="en-US" dirty="0"/>
              <a:t>Submit questions for panel discussion at openrecords@pa.gov</a:t>
            </a:r>
          </a:p>
        </p:txBody>
      </p:sp>
      <p:sp>
        <p:nvSpPr>
          <p:cNvPr id="7" name="Title 1">
            <a:extLst>
              <a:ext uri="{FF2B5EF4-FFF2-40B4-BE49-F238E27FC236}">
                <a16:creationId xmlns:a16="http://schemas.microsoft.com/office/drawing/2014/main" id="{904D26DA-D9F2-466D-884E-E8903C3E1532}"/>
              </a:ext>
            </a:extLst>
          </p:cNvPr>
          <p:cNvSpPr>
            <a:spLocks noGrp="1"/>
          </p:cNvSpPr>
          <p:nvPr>
            <p:ph type="title"/>
          </p:nvPr>
        </p:nvSpPr>
        <p:spPr>
          <a:xfrm>
            <a:off x="457200" y="274638"/>
            <a:ext cx="8229600" cy="1143000"/>
          </a:xfrm>
          <a:solidFill>
            <a:schemeClr val="accent1">
              <a:lumMod val="40000"/>
              <a:lumOff val="60000"/>
            </a:schemeClr>
          </a:solidFill>
        </p:spPr>
        <p:txBody>
          <a:bodyPr>
            <a:noAutofit/>
          </a:bodyPr>
          <a:lstStyle/>
          <a:p>
            <a:r>
              <a:rPr lang="en-US" sz="4000" b="1" dirty="0"/>
              <a:t>Sanctions</a:t>
            </a:r>
          </a:p>
        </p:txBody>
      </p:sp>
    </p:spTree>
    <p:extLst>
      <p:ext uri="{BB962C8B-B14F-4D97-AF65-F5344CB8AC3E}">
        <p14:creationId xmlns:p14="http://schemas.microsoft.com/office/powerpoint/2010/main" val="20572747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Autofit/>
          </a:bodyPr>
          <a:lstStyle/>
          <a:p>
            <a:r>
              <a:rPr lang="en-US" sz="4000" b="1" dirty="0"/>
              <a:t>RTKL &amp; Sunshine Act Ethical Considerations</a:t>
            </a:r>
          </a:p>
        </p:txBody>
      </p:sp>
      <p:sp>
        <p:nvSpPr>
          <p:cNvPr id="3" name="Content Placeholder 2"/>
          <p:cNvSpPr>
            <a:spLocks noGrp="1"/>
          </p:cNvSpPr>
          <p:nvPr>
            <p:ph idx="1"/>
          </p:nvPr>
        </p:nvSpPr>
        <p:spPr>
          <a:xfrm>
            <a:off x="457200" y="1600200"/>
            <a:ext cx="8229600" cy="4876800"/>
          </a:xfrm>
        </p:spPr>
        <p:txBody>
          <a:bodyPr>
            <a:normAutofit/>
          </a:bodyPr>
          <a:lstStyle/>
          <a:p>
            <a:pPr marL="0" marR="0" indent="0">
              <a:lnSpc>
                <a:spcPct val="107000"/>
              </a:lnSpc>
              <a:spcBef>
                <a:spcPts val="375"/>
              </a:spcBef>
              <a:spcAft>
                <a:spcPts val="375"/>
              </a:spcAft>
              <a:buNone/>
            </a:pPr>
            <a:r>
              <a:rPr lang="en-US" sz="4400" dirty="0">
                <a:solidFill>
                  <a:srgbClr val="004B91"/>
                </a:solidFill>
                <a:ea typeface="Times New Roman" panose="02020603050405020304" pitchFamily="18" charset="0"/>
                <a:cs typeface="Times New Roman" panose="02020603050405020304" pitchFamily="18" charset="0"/>
                <a:hlinkClick r:id="rId2"/>
              </a:rPr>
              <a:t>OOR and the Sunshine Act</a:t>
            </a:r>
            <a:endParaRPr lang="en-US" sz="4800" dirty="0">
              <a:solidFill>
                <a:srgbClr val="004B91"/>
              </a:solidFill>
              <a:ea typeface="Times New Roman" panose="02020603050405020304" pitchFamily="18" charset="0"/>
              <a:cs typeface="Times New Roman" panose="02020603050405020304" pitchFamily="18" charset="0"/>
            </a:endParaRPr>
          </a:p>
          <a:p>
            <a:pPr>
              <a:lnSpc>
                <a:spcPct val="107000"/>
              </a:lnSpc>
              <a:spcBef>
                <a:spcPts val="375"/>
              </a:spcBef>
              <a:spcAft>
                <a:spcPts val="375"/>
              </a:spcAft>
            </a:pPr>
            <a:r>
              <a:rPr lang="en-US" sz="4000" dirty="0">
                <a:ea typeface="Times New Roman" panose="02020603050405020304" pitchFamily="18" charset="0"/>
                <a:cs typeface="Times New Roman" panose="02020603050405020304" pitchFamily="18" charset="0"/>
              </a:rPr>
              <a:t>Why the OOR</a:t>
            </a:r>
          </a:p>
          <a:p>
            <a:pPr lvl="1">
              <a:lnSpc>
                <a:spcPct val="107000"/>
              </a:lnSpc>
              <a:spcBef>
                <a:spcPts val="375"/>
              </a:spcBef>
              <a:spcAft>
                <a:spcPts val="375"/>
              </a:spcAft>
            </a:pPr>
            <a:r>
              <a:rPr lang="en-US" sz="3600" dirty="0">
                <a:ea typeface="Times New Roman" panose="02020603050405020304" pitchFamily="18" charset="0"/>
                <a:cs typeface="Times New Roman" panose="02020603050405020304" pitchFamily="18" charset="0"/>
              </a:rPr>
              <a:t>The Law</a:t>
            </a:r>
          </a:p>
          <a:p>
            <a:pPr lvl="1">
              <a:lnSpc>
                <a:spcPct val="107000"/>
              </a:lnSpc>
              <a:spcBef>
                <a:spcPts val="375"/>
              </a:spcBef>
              <a:spcAft>
                <a:spcPts val="375"/>
              </a:spcAft>
            </a:pPr>
            <a:r>
              <a:rPr lang="en-US" sz="3600" dirty="0">
                <a:ea typeface="Times New Roman" panose="02020603050405020304" pitchFamily="18" charset="0"/>
                <a:cs typeface="Times New Roman" panose="02020603050405020304" pitchFamily="18" charset="0"/>
              </a:rPr>
              <a:t>The Numbers</a:t>
            </a:r>
          </a:p>
          <a:p>
            <a:pPr lvl="1">
              <a:lnSpc>
                <a:spcPct val="107000"/>
              </a:lnSpc>
              <a:spcBef>
                <a:spcPts val="375"/>
              </a:spcBef>
              <a:spcAft>
                <a:spcPts val="375"/>
              </a:spcAft>
            </a:pPr>
            <a:r>
              <a:rPr lang="en-US" sz="3600" dirty="0">
                <a:ea typeface="Times New Roman" panose="02020603050405020304" pitchFamily="18" charset="0"/>
                <a:cs typeface="Times New Roman" panose="02020603050405020304" pitchFamily="18" charset="0"/>
              </a:rPr>
              <a:t>The Trend</a:t>
            </a:r>
            <a:br>
              <a:rPr lang="en-US" sz="3600" dirty="0">
                <a:ea typeface="Times New Roman" panose="02020603050405020304" pitchFamily="18" charset="0"/>
                <a:cs typeface="Times New Roman" panose="02020603050405020304" pitchFamily="18" charset="0"/>
              </a:rPr>
            </a:br>
            <a:endParaRPr lang="en-US" sz="3600" dirty="0">
              <a:ea typeface="Calibri" panose="020F0502020204030204" pitchFamily="34" charset="0"/>
              <a:cs typeface="Times New Roman" panose="02020603050405020304" pitchFamily="18" charset="0"/>
            </a:endParaRPr>
          </a:p>
          <a:p>
            <a:pPr marL="0" indent="0">
              <a:buNone/>
            </a:pPr>
            <a:endParaRPr lang="en-US" dirty="0"/>
          </a:p>
          <a:p>
            <a:pPr marL="0" indent="0">
              <a:buNone/>
            </a:pPr>
            <a:endParaRPr lang="en-US" dirty="0"/>
          </a:p>
        </p:txBody>
      </p:sp>
      <p:sp>
        <p:nvSpPr>
          <p:cNvPr id="4" name="Footer Placeholder 3">
            <a:extLst>
              <a:ext uri="{FF2B5EF4-FFF2-40B4-BE49-F238E27FC236}">
                <a16:creationId xmlns:a16="http://schemas.microsoft.com/office/drawing/2014/main" id="{9358E6EA-1F9D-4860-8A93-A88C35D36E4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Submit questions for panel discussion at openrecords@pa.gov</a:t>
            </a:r>
          </a:p>
        </p:txBody>
      </p:sp>
    </p:spTree>
    <p:extLst>
      <p:ext uri="{BB962C8B-B14F-4D97-AF65-F5344CB8AC3E}">
        <p14:creationId xmlns:p14="http://schemas.microsoft.com/office/powerpoint/2010/main" val="1495329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49AF5-4D23-4687-8EAC-1A87B75C57B1}"/>
              </a:ext>
            </a:extLst>
          </p:cNvPr>
          <p:cNvSpPr>
            <a:spLocks noGrp="1"/>
          </p:cNvSpPr>
          <p:nvPr>
            <p:ph type="title"/>
          </p:nvPr>
        </p:nvSpPr>
        <p:spPr>
          <a:solidFill>
            <a:schemeClr val="accent1">
              <a:lumMod val="40000"/>
              <a:lumOff val="60000"/>
            </a:schemeClr>
          </a:solidFill>
        </p:spPr>
        <p:txBody>
          <a:bodyPr>
            <a:normAutofit fontScale="90000"/>
          </a:bodyPr>
          <a:lstStyle/>
          <a:p>
            <a:r>
              <a:rPr lang="en-US" b="1" dirty="0"/>
              <a:t>RTKL &amp; Sunshine Act Ethical Considerations</a:t>
            </a:r>
          </a:p>
        </p:txBody>
      </p:sp>
      <p:sp>
        <p:nvSpPr>
          <p:cNvPr id="3" name="Content Placeholder 2">
            <a:extLst>
              <a:ext uri="{FF2B5EF4-FFF2-40B4-BE49-F238E27FC236}">
                <a16:creationId xmlns:a16="http://schemas.microsoft.com/office/drawing/2014/main" id="{F2ABFDF5-D4D8-4805-B795-6783A49880A1}"/>
              </a:ext>
            </a:extLst>
          </p:cNvPr>
          <p:cNvSpPr>
            <a:spLocks noGrp="1"/>
          </p:cNvSpPr>
          <p:nvPr>
            <p:ph idx="1"/>
          </p:nvPr>
        </p:nvSpPr>
        <p:spPr/>
        <p:txBody>
          <a:bodyPr>
            <a:normAutofit lnSpcReduction="10000"/>
          </a:bodyPr>
          <a:lstStyle/>
          <a:p>
            <a:r>
              <a:rPr lang="en-US" b="1" dirty="0"/>
              <a:t>Sunshine Act Section 702: Purpose</a:t>
            </a:r>
          </a:p>
          <a:p>
            <a:pPr lvl="1"/>
            <a:r>
              <a:rPr lang="en-US" dirty="0"/>
              <a:t>Secrecy in public affairs undermines the faith of the public in government and the public's effectiveness in fulfilling its role in a democratic society. </a:t>
            </a:r>
          </a:p>
          <a:p>
            <a:pPr lvl="1"/>
            <a:r>
              <a:rPr lang="en-US" dirty="0"/>
              <a:t>[T]he public policy of this Commonwealth [is] to insure the right of its citizens to have notice of and the right to attend all meetings of agencies at which any agency business is discussed or acted upon</a:t>
            </a:r>
          </a:p>
          <a:p>
            <a:endParaRPr lang="en-US" dirty="0"/>
          </a:p>
        </p:txBody>
      </p:sp>
      <p:sp>
        <p:nvSpPr>
          <p:cNvPr id="4" name="Footer Placeholder 3">
            <a:extLst>
              <a:ext uri="{FF2B5EF4-FFF2-40B4-BE49-F238E27FC236}">
                <a16:creationId xmlns:a16="http://schemas.microsoft.com/office/drawing/2014/main" id="{4829B2B2-E3C7-464D-84CB-FA01557FA1C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Submit questions for panel discussion at openrecords@pa.gov</a:t>
            </a:r>
          </a:p>
        </p:txBody>
      </p:sp>
    </p:spTree>
    <p:extLst>
      <p:ext uri="{BB962C8B-B14F-4D97-AF65-F5344CB8AC3E}">
        <p14:creationId xmlns:p14="http://schemas.microsoft.com/office/powerpoint/2010/main" val="6962244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D6649-ED38-481A-B9FD-FB95506B1E4A}"/>
              </a:ext>
            </a:extLst>
          </p:cNvPr>
          <p:cNvSpPr>
            <a:spLocks noGrp="1"/>
          </p:cNvSpPr>
          <p:nvPr>
            <p:ph type="title"/>
          </p:nvPr>
        </p:nvSpPr>
        <p:spPr>
          <a:solidFill>
            <a:schemeClr val="accent1">
              <a:lumMod val="40000"/>
              <a:lumOff val="60000"/>
            </a:schemeClr>
          </a:solidFill>
        </p:spPr>
        <p:txBody>
          <a:bodyPr>
            <a:normAutofit fontScale="90000"/>
          </a:bodyPr>
          <a:lstStyle/>
          <a:p>
            <a:r>
              <a:rPr lang="en-US" b="1" dirty="0"/>
              <a:t>RTKL &amp; Sunshine Act Ethical Considerations</a:t>
            </a:r>
          </a:p>
        </p:txBody>
      </p:sp>
      <p:sp>
        <p:nvSpPr>
          <p:cNvPr id="3" name="Content Placeholder 2">
            <a:extLst>
              <a:ext uri="{FF2B5EF4-FFF2-40B4-BE49-F238E27FC236}">
                <a16:creationId xmlns:a16="http://schemas.microsoft.com/office/drawing/2014/main" id="{7766C4F9-E1BD-461B-BA78-D1CA0281255C}"/>
              </a:ext>
            </a:extLst>
          </p:cNvPr>
          <p:cNvSpPr>
            <a:spLocks noGrp="1"/>
          </p:cNvSpPr>
          <p:nvPr>
            <p:ph idx="1"/>
          </p:nvPr>
        </p:nvSpPr>
        <p:spPr/>
        <p:txBody>
          <a:bodyPr>
            <a:normAutofit fontScale="85000" lnSpcReduction="20000"/>
          </a:bodyPr>
          <a:lstStyle/>
          <a:p>
            <a:r>
              <a:rPr lang="en-US" b="1" dirty="0"/>
              <a:t>Rule 1.1 Competence</a:t>
            </a:r>
          </a:p>
          <a:p>
            <a:pPr marL="0" indent="0">
              <a:buNone/>
            </a:pPr>
            <a:r>
              <a:rPr lang="en-US" dirty="0"/>
              <a:t>A lawyer shall provide competent representation to a client. Competent representation requires the legal knowledge, skill, thoroughness and preparation reasonably necessary for the representation.</a:t>
            </a:r>
            <a:br>
              <a:rPr lang="en-US" dirty="0"/>
            </a:br>
            <a:endParaRPr lang="en-US" dirty="0"/>
          </a:p>
          <a:p>
            <a:r>
              <a:rPr lang="en-US" dirty="0"/>
              <a:t>Know the Act</a:t>
            </a:r>
          </a:p>
          <a:p>
            <a:pPr lvl="1"/>
            <a:r>
              <a:rPr lang="en-US" dirty="0"/>
              <a:t>Examples</a:t>
            </a:r>
          </a:p>
          <a:p>
            <a:pPr lvl="2"/>
            <a:r>
              <a:rPr lang="en-US" dirty="0"/>
              <a:t>Recordings</a:t>
            </a:r>
          </a:p>
          <a:p>
            <a:pPr lvl="2"/>
            <a:r>
              <a:rPr lang="en-US" dirty="0"/>
              <a:t>Who can speak and when</a:t>
            </a:r>
          </a:p>
          <a:p>
            <a:pPr lvl="2"/>
            <a:r>
              <a:rPr lang="en-US" dirty="0"/>
              <a:t>Notice</a:t>
            </a:r>
          </a:p>
          <a:p>
            <a:pPr lvl="2"/>
            <a:r>
              <a:rPr lang="en-US" dirty="0"/>
              <a:t>Meetings or e-mails where quorum deliberates</a:t>
            </a:r>
          </a:p>
        </p:txBody>
      </p:sp>
      <p:sp>
        <p:nvSpPr>
          <p:cNvPr id="4" name="Footer Placeholder 3">
            <a:extLst>
              <a:ext uri="{FF2B5EF4-FFF2-40B4-BE49-F238E27FC236}">
                <a16:creationId xmlns:a16="http://schemas.microsoft.com/office/drawing/2014/main" id="{A41E220C-A348-4B9E-A685-F8B9F50CD57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Submit questions for panel discussion at openrecords@pa.gov</a:t>
            </a:r>
          </a:p>
        </p:txBody>
      </p:sp>
    </p:spTree>
    <p:extLst>
      <p:ext uri="{BB962C8B-B14F-4D97-AF65-F5344CB8AC3E}">
        <p14:creationId xmlns:p14="http://schemas.microsoft.com/office/powerpoint/2010/main" val="21892211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B5F58-490F-44A9-AC1F-A8620827A780}"/>
              </a:ext>
            </a:extLst>
          </p:cNvPr>
          <p:cNvSpPr>
            <a:spLocks noGrp="1"/>
          </p:cNvSpPr>
          <p:nvPr>
            <p:ph type="title"/>
          </p:nvPr>
        </p:nvSpPr>
        <p:spPr>
          <a:solidFill>
            <a:schemeClr val="accent1">
              <a:lumMod val="40000"/>
              <a:lumOff val="60000"/>
            </a:schemeClr>
          </a:solidFill>
        </p:spPr>
        <p:txBody>
          <a:bodyPr>
            <a:normAutofit fontScale="90000"/>
          </a:bodyPr>
          <a:lstStyle/>
          <a:p>
            <a:r>
              <a:rPr lang="en-US" b="1" dirty="0"/>
              <a:t>RTKL &amp; Sunshine Act Ethical Considerations</a:t>
            </a:r>
            <a:endParaRPr lang="en-US" dirty="0"/>
          </a:p>
        </p:txBody>
      </p:sp>
      <p:sp>
        <p:nvSpPr>
          <p:cNvPr id="3" name="Content Placeholder 2">
            <a:extLst>
              <a:ext uri="{FF2B5EF4-FFF2-40B4-BE49-F238E27FC236}">
                <a16:creationId xmlns:a16="http://schemas.microsoft.com/office/drawing/2014/main" id="{303F7A3A-E4A0-4E51-A835-C84F36F25E6F}"/>
              </a:ext>
            </a:extLst>
          </p:cNvPr>
          <p:cNvSpPr>
            <a:spLocks noGrp="1"/>
          </p:cNvSpPr>
          <p:nvPr>
            <p:ph idx="1"/>
          </p:nvPr>
        </p:nvSpPr>
        <p:spPr/>
        <p:txBody>
          <a:bodyPr>
            <a:normAutofit fontScale="77500" lnSpcReduction="20000"/>
          </a:bodyPr>
          <a:lstStyle/>
          <a:p>
            <a:r>
              <a:rPr lang="en-US" b="1" dirty="0"/>
              <a:t>Rule 1.7: Conflict of Interest: Current Clients</a:t>
            </a:r>
          </a:p>
          <a:p>
            <a:r>
              <a:rPr lang="en-US" dirty="0"/>
              <a:t>A concurrent conflict of interest exists if:</a:t>
            </a:r>
          </a:p>
          <a:p>
            <a:pPr lvl="1"/>
            <a:r>
              <a:rPr lang="en-US" dirty="0"/>
              <a:t>the representation of one client will be directly adverse to another client; or</a:t>
            </a:r>
          </a:p>
          <a:p>
            <a:pPr lvl="1"/>
            <a:r>
              <a:rPr lang="en-US" dirty="0"/>
              <a:t>there is a significant risk that the representation of one or more clients will be materially limited by the lawyer's responsibilities to another client, a former client or a third person or by a personal interest of the lawyer.</a:t>
            </a:r>
          </a:p>
          <a:p>
            <a:pPr lvl="1"/>
            <a:endParaRPr lang="en-US" b="1" dirty="0"/>
          </a:p>
          <a:p>
            <a:r>
              <a:rPr lang="en-US" b="1" dirty="0"/>
              <a:t>Rule 1.8: Current Clients: Specific Rules</a:t>
            </a:r>
          </a:p>
          <a:p>
            <a:r>
              <a:rPr lang="en-US" b="1" dirty="0"/>
              <a:t>Rule 1.9: Duties to Former Clients</a:t>
            </a:r>
          </a:p>
          <a:p>
            <a:pPr lvl="1"/>
            <a:r>
              <a:rPr lang="en-US" dirty="0"/>
              <a:t>a lawyer shall not represent a client if the representation involves a concurrent conflict of interest.</a:t>
            </a:r>
            <a:endParaRPr lang="en-US" b="1" dirty="0"/>
          </a:p>
          <a:p>
            <a:pPr lvl="1"/>
            <a:endParaRPr lang="en-US" b="1" dirty="0"/>
          </a:p>
          <a:p>
            <a:endParaRPr lang="en-US" b="1" dirty="0"/>
          </a:p>
          <a:p>
            <a:endParaRPr lang="en-US" dirty="0"/>
          </a:p>
        </p:txBody>
      </p:sp>
      <p:sp>
        <p:nvSpPr>
          <p:cNvPr id="4" name="Footer Placeholder 3">
            <a:extLst>
              <a:ext uri="{FF2B5EF4-FFF2-40B4-BE49-F238E27FC236}">
                <a16:creationId xmlns:a16="http://schemas.microsoft.com/office/drawing/2014/main" id="{0D303F0F-007E-436E-896F-5F4A14A02EE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Submit questions for panel discussion at openrecords@pa.gov</a:t>
            </a:r>
          </a:p>
        </p:txBody>
      </p:sp>
    </p:spTree>
    <p:extLst>
      <p:ext uri="{BB962C8B-B14F-4D97-AF65-F5344CB8AC3E}">
        <p14:creationId xmlns:p14="http://schemas.microsoft.com/office/powerpoint/2010/main" val="42565815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102D2-8BA8-41C3-B429-F27D680AE394}"/>
              </a:ext>
            </a:extLst>
          </p:cNvPr>
          <p:cNvSpPr>
            <a:spLocks noGrp="1"/>
          </p:cNvSpPr>
          <p:nvPr>
            <p:ph type="title"/>
          </p:nvPr>
        </p:nvSpPr>
        <p:spPr>
          <a:solidFill>
            <a:schemeClr val="accent1">
              <a:lumMod val="40000"/>
              <a:lumOff val="60000"/>
            </a:schemeClr>
          </a:solidFill>
        </p:spPr>
        <p:txBody>
          <a:bodyPr>
            <a:normAutofit fontScale="90000"/>
          </a:bodyPr>
          <a:lstStyle/>
          <a:p>
            <a:r>
              <a:rPr lang="en-US" sz="4000" b="1" dirty="0">
                <a:solidFill>
                  <a:prstClr val="black"/>
                </a:solidFill>
              </a:rPr>
              <a:t>RTKL &amp; Sunshine Act Ethical </a:t>
            </a:r>
            <a:r>
              <a:rPr lang="en-US" b="1" dirty="0">
                <a:solidFill>
                  <a:prstClr val="black"/>
                </a:solidFill>
              </a:rPr>
              <a:t>Considerations</a:t>
            </a:r>
            <a:endParaRPr lang="en-US" dirty="0"/>
          </a:p>
        </p:txBody>
      </p:sp>
      <p:sp>
        <p:nvSpPr>
          <p:cNvPr id="3" name="Content Placeholder 2">
            <a:extLst>
              <a:ext uri="{FF2B5EF4-FFF2-40B4-BE49-F238E27FC236}">
                <a16:creationId xmlns:a16="http://schemas.microsoft.com/office/drawing/2014/main" id="{624F6D36-D2E3-4F7A-9F6E-F87DF67388FF}"/>
              </a:ext>
            </a:extLst>
          </p:cNvPr>
          <p:cNvSpPr>
            <a:spLocks noGrp="1"/>
          </p:cNvSpPr>
          <p:nvPr>
            <p:ph idx="1"/>
          </p:nvPr>
        </p:nvSpPr>
        <p:spPr/>
        <p:txBody>
          <a:bodyPr>
            <a:normAutofit/>
          </a:bodyPr>
          <a:lstStyle/>
          <a:p>
            <a:pPr marL="0" indent="0">
              <a:buNone/>
            </a:pPr>
            <a:r>
              <a:rPr lang="en-US" b="1" dirty="0"/>
              <a:t>Rule 8.9: Misconduct</a:t>
            </a:r>
          </a:p>
          <a:p>
            <a:r>
              <a:rPr lang="en-US" dirty="0"/>
              <a:t>It is professional misconduct for a lawyer to:</a:t>
            </a:r>
          </a:p>
          <a:p>
            <a:pPr lvl="1"/>
            <a:r>
              <a:rPr lang="en-US" dirty="0"/>
              <a:t>(c) engage in conduct involving dishonesty, fraud, deceit or misrepresentation</a:t>
            </a:r>
          </a:p>
          <a:p>
            <a:endParaRPr lang="en-US" dirty="0"/>
          </a:p>
        </p:txBody>
      </p:sp>
      <p:sp>
        <p:nvSpPr>
          <p:cNvPr id="4" name="Footer Placeholder 3">
            <a:extLst>
              <a:ext uri="{FF2B5EF4-FFF2-40B4-BE49-F238E27FC236}">
                <a16:creationId xmlns:a16="http://schemas.microsoft.com/office/drawing/2014/main" id="{14CF9239-2C96-411C-B01B-8E00DC06E4F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Submit questions for panel discussion at openrecords@pa.gov</a:t>
            </a:r>
          </a:p>
        </p:txBody>
      </p:sp>
    </p:spTree>
    <p:extLst>
      <p:ext uri="{BB962C8B-B14F-4D97-AF65-F5344CB8AC3E}">
        <p14:creationId xmlns:p14="http://schemas.microsoft.com/office/powerpoint/2010/main" val="76805144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B436FDF-4CC3-4FB2-B22C-CE9F65618210}"/>
              </a:ext>
            </a:extLst>
          </p:cNvPr>
          <p:cNvSpPr>
            <a:spLocks noGrp="1"/>
          </p:cNvSpPr>
          <p:nvPr>
            <p:ph type="ftr" sz="quarter" idx="11"/>
          </p:nvPr>
        </p:nvSpPr>
        <p:spPr/>
        <p:txBody>
          <a:bodyPr/>
          <a:lstStyle/>
          <a:p>
            <a:r>
              <a:rPr lang="en-US" dirty="0"/>
              <a:t>Submit questions for panel discussion at openrecords@pa.gov</a:t>
            </a:r>
          </a:p>
        </p:txBody>
      </p:sp>
      <p:sp>
        <p:nvSpPr>
          <p:cNvPr id="5" name="Title 1">
            <a:extLst>
              <a:ext uri="{FF2B5EF4-FFF2-40B4-BE49-F238E27FC236}">
                <a16:creationId xmlns:a16="http://schemas.microsoft.com/office/drawing/2014/main" id="{29AFECD6-AD6C-4BB8-8022-8901D8B20C78}"/>
              </a:ext>
            </a:extLst>
          </p:cNvPr>
          <p:cNvSpPr>
            <a:spLocks noGrp="1"/>
          </p:cNvSpPr>
          <p:nvPr>
            <p:ph type="title"/>
          </p:nvPr>
        </p:nvSpPr>
        <p:spPr>
          <a:solidFill>
            <a:schemeClr val="accent1">
              <a:lumMod val="40000"/>
              <a:lumOff val="60000"/>
            </a:schemeClr>
          </a:solidFill>
        </p:spPr>
        <p:txBody>
          <a:bodyPr>
            <a:normAutofit/>
          </a:bodyPr>
          <a:lstStyle/>
          <a:p>
            <a:r>
              <a:rPr lang="en-US" sz="4000" b="1" dirty="0">
                <a:solidFill>
                  <a:prstClr val="black"/>
                </a:solidFill>
              </a:rPr>
              <a:t>Questions</a:t>
            </a:r>
            <a:endParaRPr lang="en-US" dirty="0"/>
          </a:p>
        </p:txBody>
      </p:sp>
      <p:sp>
        <p:nvSpPr>
          <p:cNvPr id="2" name="Rectangle 1">
            <a:extLst>
              <a:ext uri="{FF2B5EF4-FFF2-40B4-BE49-F238E27FC236}">
                <a16:creationId xmlns:a16="http://schemas.microsoft.com/office/drawing/2014/main" id="{BBD3C7B3-D266-43DC-A413-AA1DE3D56ED2}"/>
              </a:ext>
            </a:extLst>
          </p:cNvPr>
          <p:cNvSpPr/>
          <p:nvPr/>
        </p:nvSpPr>
        <p:spPr>
          <a:xfrm>
            <a:off x="914400" y="2151728"/>
            <a:ext cx="7086600" cy="1938992"/>
          </a:xfrm>
          <a:prstGeom prst="rect">
            <a:avLst/>
          </a:prstGeom>
        </p:spPr>
        <p:txBody>
          <a:bodyPr wrap="square">
            <a:spAutoFit/>
          </a:bodyPr>
          <a:lstStyle/>
          <a:p>
            <a:pPr lvl="0" algn="ctr">
              <a:defRPr/>
            </a:pPr>
            <a:r>
              <a:rPr lang="en-US" sz="4000" dirty="0">
                <a:solidFill>
                  <a:prstClr val="black"/>
                </a:solidFill>
              </a:rPr>
              <a:t>Submit questions for panel discussion at</a:t>
            </a:r>
          </a:p>
          <a:p>
            <a:pPr lvl="0" algn="ctr">
              <a:defRPr/>
            </a:pPr>
            <a:r>
              <a:rPr lang="en-US" sz="4000" b="1" dirty="0">
                <a:solidFill>
                  <a:srgbClr val="FF0000"/>
                </a:solidFill>
              </a:rPr>
              <a:t>openrecords@pa.gov</a:t>
            </a:r>
          </a:p>
        </p:txBody>
      </p:sp>
    </p:spTree>
    <p:extLst>
      <p:ext uri="{BB962C8B-B14F-4D97-AF65-F5344CB8AC3E}">
        <p14:creationId xmlns:p14="http://schemas.microsoft.com/office/powerpoint/2010/main" val="8102464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3995</TotalTime>
  <Words>2151</Words>
  <Application>Microsoft Office PowerPoint</Application>
  <PresentationFormat>On-screen Show (4:3)</PresentationFormat>
  <Paragraphs>301</Paragraphs>
  <Slides>64</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64</vt:i4>
      </vt:variant>
    </vt:vector>
  </HeadingPairs>
  <TitlesOfParts>
    <vt:vector size="72" baseType="lpstr">
      <vt:lpstr>Arial</vt:lpstr>
      <vt:lpstr>Arial Black</vt:lpstr>
      <vt:lpstr>Calibri</vt:lpstr>
      <vt:lpstr>Calibri Light</vt:lpstr>
      <vt:lpstr>Times New Roman</vt:lpstr>
      <vt:lpstr>verdana</vt:lpstr>
      <vt:lpstr>Office Theme</vt:lpstr>
      <vt:lpstr>1_Office Theme</vt:lpstr>
      <vt:lpstr>OOR Annual Training November 1, 2018</vt:lpstr>
      <vt:lpstr>Introduction</vt:lpstr>
      <vt:lpstr>Introduction</vt:lpstr>
      <vt:lpstr>Introduction</vt:lpstr>
      <vt:lpstr>Introduction</vt:lpstr>
      <vt:lpstr>Introduction</vt:lpstr>
      <vt:lpstr>Introduction</vt:lpstr>
      <vt:lpstr>OOR Annual Training November 1, 2018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OOR Website Resources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OOR Annual Training November 1, 2018</vt:lpstr>
      <vt:lpstr>Case Summary</vt:lpstr>
      <vt:lpstr>Case Summary</vt:lpstr>
      <vt:lpstr>Case Summary</vt:lpstr>
      <vt:lpstr>Case Summary</vt:lpstr>
      <vt:lpstr>Case Summary</vt:lpstr>
      <vt:lpstr>Case Summary</vt:lpstr>
      <vt:lpstr> OOR Annual Training November 1, 2018</vt:lpstr>
      <vt:lpstr>RTKL &amp; Sunshine Act Ethical Considerations</vt:lpstr>
      <vt:lpstr>PowerPoint Presentation</vt:lpstr>
      <vt:lpstr>Legal Ethics</vt:lpstr>
      <vt:lpstr>Public Official and Employee Ethics</vt:lpstr>
      <vt:lpstr>PowerPoint Presentation</vt:lpstr>
      <vt:lpstr>PowerPoint Presentation</vt:lpstr>
      <vt:lpstr>RTKL Ethical Considerations</vt:lpstr>
      <vt:lpstr>OOR Ethical Considerations</vt:lpstr>
      <vt:lpstr>OOR Ethical Considerations</vt:lpstr>
      <vt:lpstr>PowerPoint Presentation</vt:lpstr>
      <vt:lpstr>Agency Ethical Considerations</vt:lpstr>
      <vt:lpstr>Agency Ethical Considerations</vt:lpstr>
      <vt:lpstr>PowerPoint Presentation</vt:lpstr>
      <vt:lpstr>PowerPoint Presentation</vt:lpstr>
      <vt:lpstr>Sanctions</vt:lpstr>
      <vt:lpstr>RTKL &amp; Sunshine Act Ethical Considerations</vt:lpstr>
      <vt:lpstr>RTKL &amp; Sunshine Act Ethical Considerations</vt:lpstr>
      <vt:lpstr>RTKL &amp; Sunshine Act Ethical Considerations</vt:lpstr>
      <vt:lpstr>RTKL &amp; Sunshine Act Ethical Considerations</vt:lpstr>
      <vt:lpstr>RTKL &amp; Sunshine Act Ethical Considerations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Spiess, George</dc:creator>
  <cp:lastModifiedBy>Arneson, Erik</cp:lastModifiedBy>
  <cp:revision>131</cp:revision>
  <dcterms:created xsi:type="dcterms:W3CDTF">2016-10-21T14:00:54Z</dcterms:created>
  <dcterms:modified xsi:type="dcterms:W3CDTF">2018-10-31T17:49:24Z</dcterms:modified>
</cp:coreProperties>
</file>