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7" r:id="rId2"/>
    <p:sldId id="398" r:id="rId3"/>
    <p:sldId id="346" r:id="rId4"/>
    <p:sldId id="396" r:id="rId5"/>
    <p:sldId id="397" r:id="rId6"/>
    <p:sldId id="347" r:id="rId7"/>
    <p:sldId id="402" r:id="rId8"/>
    <p:sldId id="348" r:id="rId9"/>
    <p:sldId id="364" r:id="rId10"/>
    <p:sldId id="405" r:id="rId11"/>
    <p:sldId id="399" r:id="rId12"/>
    <p:sldId id="403" r:id="rId13"/>
    <p:sldId id="404" r:id="rId14"/>
    <p:sldId id="363" r:id="rId15"/>
    <p:sldId id="386" r:id="rId16"/>
    <p:sldId id="378" r:id="rId17"/>
    <p:sldId id="383" r:id="rId18"/>
    <p:sldId id="390" r:id="rId19"/>
    <p:sldId id="394" r:id="rId20"/>
    <p:sldId id="384" r:id="rId21"/>
    <p:sldId id="412" r:id="rId22"/>
    <p:sldId id="414" r:id="rId23"/>
    <p:sldId id="415" r:id="rId24"/>
    <p:sldId id="413" r:id="rId25"/>
    <p:sldId id="416" r:id="rId26"/>
    <p:sldId id="417" r:id="rId27"/>
    <p:sldId id="418" r:id="rId28"/>
    <p:sldId id="349" r:id="rId29"/>
    <p:sldId id="420" r:id="rId30"/>
    <p:sldId id="368" r:id="rId31"/>
    <p:sldId id="391" r:id="rId32"/>
    <p:sldId id="369" r:id="rId33"/>
    <p:sldId id="362" r:id="rId34"/>
    <p:sldId id="388" r:id="rId3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AD91F1-9AD2-4FB3-AAFD-3D72A44B3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84599-7657-46DB-BF2B-C8F85A79D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51D188-1B7A-400B-BD55-3B066C676079}" type="datetime1">
              <a:rPr lang="en-US" smtClean="0"/>
              <a:t>11/2/2018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3C62E-71A1-46F9-85EC-EE6AE2CC9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1F0B1-0CD9-48B8-B2D1-6E71F37900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088D61-C99D-47AD-A800-0067F90F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707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75B95A-9D73-4F12-8B58-EEEFE8C485D7}" type="datetime1">
              <a:rPr lang="en-US" smtClean="0"/>
              <a:t>11/2/2018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30EBC-1C93-4CC8-BD55-C7709466CA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BFEC0C-61E4-4A47-B796-3CEBA0DE8F07}" type="datetime1">
              <a:rPr lang="en-US" smtClean="0"/>
              <a:t>11/2/2018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/>
              <a:t>11/2/2018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/>
              <a:t>11/2/2018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/>
              <a:t>11/2/2018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ennwatch.pa.gov/" TargetMode="External"/><Relationship Id="rId2" Type="http://schemas.openxmlformats.org/officeDocument/2006/relationships/hyperlink" Target="http://contracts.patreasury.gov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Appeals/FinalDetRecord.cfm?docket=2011-1451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Appeals/FinalDetRecord.cfm?docket=2013-1232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records.pa.gov/Appeals/FinalDetRecord.cfm?docket=2014-1055" TargetMode="External"/><Relationship Id="rId2" Type="http://schemas.openxmlformats.org/officeDocument/2006/relationships/hyperlink" Target="https://www.openrecords.pa.gov/Appeals/FinalDetRecord.cfm?docket=2014-119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Appeals/FinalDetRecord.cfm?docket=2014-1313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Appeals/FinalDetRecord.cfm?docket=2016-0540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Appeals/FinalDetRecord.cfm?docket=2016-0587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Appeals/FinalDetRecord.cfm?docket=2013-2305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Appeals/FinalDetRecord.cfm?docket=2014-0880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pennsylvania.com/" TargetMode="External"/><Relationship Id="rId2" Type="http://schemas.openxmlformats.org/officeDocument/2006/relationships/hyperlink" Target="https://openrecords.p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EmailSubscriptions.cf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Dr. Benjamin W. Cramer</a:t>
            </a:r>
            <a:br>
              <a:rPr lang="en-US" sz="2800" b="1" dirty="0">
                <a:solidFill>
                  <a:prstClr val="black"/>
                </a:solidFill>
              </a:rPr>
            </a:br>
            <a:r>
              <a:rPr lang="en-US" sz="2800" b="1" dirty="0">
                <a:solidFill>
                  <a:prstClr val="black"/>
                </a:solidFill>
              </a:rPr>
              <a:t>Penn State University</a:t>
            </a:r>
            <a:br>
              <a:rPr lang="en-US" sz="3200" dirty="0"/>
            </a:br>
            <a:r>
              <a:rPr lang="en-US" sz="2000" i="1" dirty="0"/>
              <a:t>November 5,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307EAD-1C35-4213-AC05-19451002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 Brief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introduced 3/29/2007, signed 2/14/2008, eff. 1/1/2009</a:t>
            </a:r>
          </a:p>
          <a:p>
            <a:r>
              <a:rPr lang="en-US" dirty="0"/>
              <a:t>Senator Dominic </a:t>
            </a:r>
            <a:r>
              <a:rPr lang="en-US" dirty="0" err="1"/>
              <a:t>Pileggi</a:t>
            </a:r>
            <a:r>
              <a:rPr lang="en-US" dirty="0"/>
              <a:t>, new majority leader – SB 1</a:t>
            </a:r>
          </a:p>
          <a:p>
            <a:r>
              <a:rPr lang="en-US" dirty="0"/>
              <a:t>Then-existing RTK Act presumed gov’t records were </a:t>
            </a:r>
            <a:r>
              <a:rPr lang="en-US" i="1" dirty="0"/>
              <a:t>not</a:t>
            </a:r>
            <a:r>
              <a:rPr lang="en-US" dirty="0"/>
              <a:t>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had to prove public nature &amp; all appeals went to court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 practice, basically limited to financial records</a:t>
            </a:r>
          </a:p>
          <a:p>
            <a:r>
              <a:rPr lang="en-US" dirty="0"/>
              <a:t>Act 3 of 2008 – gov’t records now presumed to be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Agencies bear the burden of proof to withhold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Created independent Office of Open Records (free appeals)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7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8C3DD5-0DF5-4248-92E8-8787CD1DA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597642"/>
            <a:ext cx="8458200" cy="49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Which of These are Records?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Which of these do you think are “records” under the RTKL?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 agency’s budget for FY 2018-19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Inappropriate emails sent to a co-worker on gov’t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Video recording of an Environmental Quality Board meeting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DEP inspector’s on-site notes</a:t>
            </a:r>
            <a:endParaRPr lang="en-US" i="1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City, county or state proposal to Amazon for HQ2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Database of lead tests done by city w/ home addresses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3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Which of These are Records?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Which of these do you think are “records” under the RTKL?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An agency’s budget for FY 2018-19</a:t>
            </a:r>
          </a:p>
          <a:p>
            <a:pPr marL="514350" indent="-514350">
              <a:buFont typeface="+mj-lt"/>
              <a:buAutoNum type="arabicPeriod"/>
            </a:pPr>
            <a:r>
              <a:rPr lang="en-US" strike="sngStrike" dirty="0">
                <a:solidFill>
                  <a:srgbClr val="FF0000"/>
                </a:solidFill>
              </a:rPr>
              <a:t>Inappropriate emails sent to a co-worker on gov’t computer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Video recording of an Environmental Quality Board meeting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DEP inspector’s on-site notes</a:t>
            </a:r>
            <a:endParaRPr lang="en-US" i="1" dirty="0">
              <a:highlight>
                <a:srgbClr val="FFFF00"/>
              </a:highligh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City, county or state proposal to Amazon for HQ2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Database of lead tests done by city w/ addresses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US" dirty="0"/>
              <a:t>OOR ordered “100 block of Pine St.” rather than specific addresses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is a Record?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</a:t>
            </a:r>
            <a:r>
              <a:rPr lang="en-US" b="1" u="sng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i="1" dirty="0"/>
              <a:t>PA Office of Attorney General v. Philadelphia Inquirer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Personal communications, even if they violate agency policies, are not “records” under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state &amp; local government records </a:t>
            </a:r>
            <a:r>
              <a:rPr lang="en-US" b="1" u="sng" dirty="0">
                <a:solidFill>
                  <a:srgbClr val="FF0000"/>
                </a:solidFill>
              </a:rPr>
              <a:t>presumed</a:t>
            </a:r>
            <a:r>
              <a:rPr lang="en-US" b="1" u="sng" dirty="0"/>
              <a:t> to be </a:t>
            </a:r>
            <a:r>
              <a:rPr lang="en-US" b="1" u="sng" dirty="0">
                <a:solidFill>
                  <a:srgbClr val="FF0000"/>
                </a:solidFill>
              </a:rPr>
              <a:t>public</a:t>
            </a:r>
          </a:p>
          <a:p>
            <a:r>
              <a:rPr lang="en-US" dirty="0"/>
              <a:t>30 exceptions in the RTKL </a:t>
            </a:r>
            <a:r>
              <a:rPr lang="en-US" b="1" u="sng" dirty="0"/>
              <a:t>allow</a:t>
            </a:r>
            <a:r>
              <a:rPr lang="en-US" dirty="0"/>
              <a:t> agencies to withhold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exceptions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Other laws also make records expressly public (e.g., Coroner’s Act)</a:t>
            </a:r>
          </a:p>
          <a:p>
            <a:r>
              <a:rPr lang="en-US" dirty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if recognized by PA courts; not “self-critical evaluation”</a:t>
            </a:r>
          </a:p>
          <a:p>
            <a:r>
              <a:rPr lang="en-US" dirty="0"/>
              <a:t>Records can be made non-public by court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8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texts, social media, audio, video,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&amp; personal devices</a:t>
            </a:r>
            <a:br>
              <a:rPr lang="en-US" dirty="0"/>
            </a:br>
            <a:r>
              <a:rPr lang="en-US" dirty="0"/>
              <a:t>(or agency &amp; personal email accounts)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Practical issues re: accessing personal devices &amp; email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Best practice: Agency business done on agency devices &amp; email</a:t>
            </a:r>
          </a:p>
          <a:p>
            <a:r>
              <a:rPr lang="en-US" dirty="0"/>
              <a:t>Bottom line: Is it a </a:t>
            </a:r>
            <a:r>
              <a:rPr lang="en-US" b="1" dirty="0"/>
              <a:t>record</a:t>
            </a:r>
            <a:r>
              <a:rPr lang="en-US" dirty="0"/>
              <a:t>? And if </a:t>
            </a:r>
            <a:r>
              <a:rPr lang="en-US" sz="3200" dirty="0"/>
              <a:t>so, is it a </a:t>
            </a:r>
            <a:r>
              <a:rPr lang="en-US" sz="3200" b="1" dirty="0">
                <a:solidFill>
                  <a:srgbClr val="FF0000"/>
                </a:solidFill>
              </a:rPr>
              <a:t>public </a:t>
            </a:r>
            <a:r>
              <a:rPr lang="en-US" sz="3200" b="1" dirty="0"/>
              <a:t>record</a:t>
            </a:r>
            <a:r>
              <a:rPr lang="en-US" sz="32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Submit your RTK request to the </a:t>
            </a:r>
            <a:r>
              <a:rPr lang="en-US" b="1" u="sng" dirty="0">
                <a:solidFill>
                  <a:srgbClr val="FF0000"/>
                </a:solidFill>
              </a:rPr>
              <a:t>correct agency</a:t>
            </a:r>
          </a:p>
          <a:p>
            <a:r>
              <a:rPr lang="en-US" dirty="0"/>
              <a:t>Submit requests to the agency that has the record</a:t>
            </a:r>
            <a:br>
              <a:rPr lang="en-US" dirty="0"/>
            </a:br>
            <a:r>
              <a:rPr lang="en-US" dirty="0"/>
              <a:t>(generally not the OOR)</a:t>
            </a:r>
          </a:p>
          <a:p>
            <a:r>
              <a:rPr lang="en-US" dirty="0"/>
              <a:t>Address requests to Agency Open Records Officer (AORO)</a:t>
            </a:r>
          </a:p>
          <a:p>
            <a:r>
              <a:rPr lang="en-US" dirty="0"/>
              <a:t>AORO database available on OOR website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E2D13-C498-4350-8095-396936F1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95800"/>
            <a:ext cx="10972800" cy="18192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2C6CE-8B3B-474B-8357-03A60A75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is an “Agency”?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covers state &amp; local agencies, not federal agencies</a:t>
            </a:r>
          </a:p>
          <a:p>
            <a:r>
              <a:rPr lang="en-US" dirty="0"/>
              <a:t>State: DEP, DOC, PennDOT, etc.</a:t>
            </a:r>
          </a:p>
          <a:p>
            <a:r>
              <a:rPr lang="en-US" dirty="0"/>
              <a:t>Local: municipalities, school districts, many authorities</a:t>
            </a:r>
          </a:p>
          <a:p>
            <a:r>
              <a:rPr lang="en-US" dirty="0"/>
              <a:t>Universities &amp; colleges in Pennsylvania: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SSHE = state agencies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State-related (Penn State, Temple, Pitt, Lincoln) = hybrid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Private = not covered by RTKL other than gov’t contracts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Basic steps include:</a:t>
            </a:r>
          </a:p>
          <a:p>
            <a:r>
              <a:rPr lang="en-US" dirty="0"/>
              <a:t>Use the appropriate form to request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Agencies may have their own form, but must accept OOR’s Standard RTKL Request Form</a:t>
            </a:r>
          </a:p>
          <a:p>
            <a:r>
              <a:rPr lang="en-US" dirty="0"/>
              <a:t>Be </a:t>
            </a:r>
            <a:r>
              <a:rPr lang="en-US" b="1" u="sng" dirty="0">
                <a:solidFill>
                  <a:srgbClr val="FF0000"/>
                </a:solidFill>
              </a:rPr>
              <a:t>specific</a:t>
            </a:r>
            <a:r>
              <a:rPr lang="en-US" dirty="0"/>
              <a:t> when describing records: subject matter, date range, type of record, etc.</a:t>
            </a:r>
          </a:p>
          <a:p>
            <a:r>
              <a:rPr lang="en-US" dirty="0"/>
              <a:t>Requests can be emailed, mailed, faxed, or hand delivered</a:t>
            </a:r>
          </a:p>
          <a:p>
            <a:r>
              <a:rPr lang="en-US" dirty="0"/>
              <a:t>Make a note of request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8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EFFA19-09F9-4BE0-A09F-98D0D1036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439833"/>
            <a:ext cx="7246309" cy="500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2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759FAD-5D7F-47F9-9A02-74001D4DC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752600"/>
            <a:ext cx="7873221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Seek records; do not ask questions</a:t>
            </a:r>
          </a:p>
          <a:p>
            <a:r>
              <a:rPr lang="en-US" dirty="0"/>
              <a:t>Agencies may </a:t>
            </a:r>
            <a:r>
              <a:rPr lang="en-US" b="1" u="sng" dirty="0"/>
              <a:t>deny</a:t>
            </a:r>
            <a:r>
              <a:rPr lang="en-US" dirty="0"/>
              <a:t> requests which ask questions</a:t>
            </a:r>
          </a:p>
          <a:p>
            <a:r>
              <a:rPr lang="en-US" dirty="0"/>
              <a:t>Why did the Chairman vote yes?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 meeting minutes &amp; audio recording of meeting</a:t>
            </a:r>
          </a:p>
          <a:p>
            <a:r>
              <a:rPr lang="en-US" dirty="0"/>
              <a:t>Why did Acme Lumber get this contract?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 copies of submitted bids &amp; council emails re: Acme Lumber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2B7E3-D38C-4F90-BED6-6584B786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2. Be Specific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Specificity is determined on a case-by-case basis</a:t>
            </a:r>
          </a:p>
          <a:p>
            <a:r>
              <a:rPr lang="en-US" dirty="0"/>
              <a:t>Three-part test (</a:t>
            </a:r>
            <a:r>
              <a:rPr lang="en-US" i="1" dirty="0"/>
              <a:t>Pa. Dep’t of Educ. v. Post-Gazette</a:t>
            </a:r>
            <a:r>
              <a:rPr lang="en-US" dirty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Subject: “The ‘transaction or activity’ of the agency for which the record is sought”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Scope: “A discrete group of documents (e.g., type or recipient)”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Timeframe: “A finite period of time”</a:t>
            </a:r>
          </a:p>
          <a:p>
            <a:r>
              <a:rPr lang="en-US" dirty="0"/>
              <a:t>Vast “fishing expeditions” not permitted (hook vs. net)</a:t>
            </a:r>
          </a:p>
          <a:p>
            <a:r>
              <a:rPr lang="en-US" dirty="0"/>
              <a:t>Phrases like “any and all” &amp; “but not limited to” raise 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F07353-BFB7-447E-B88C-9ABD07074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8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Specificity: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on specificity:</a:t>
            </a:r>
          </a:p>
          <a:p>
            <a:r>
              <a:rPr lang="en-US" i="1" dirty="0"/>
              <a:t>Pa. Dep’t of Educ. v. Pittsburgh Post-Gazette</a:t>
            </a:r>
          </a:p>
          <a:p>
            <a:pPr lvl="1"/>
            <a:r>
              <a:rPr lang="en-US" dirty="0"/>
              <a:t>Can </a:t>
            </a:r>
            <a:r>
              <a:rPr lang="en-US" b="1" u="sng" dirty="0">
                <a:solidFill>
                  <a:srgbClr val="FF0000"/>
                </a:solidFill>
              </a:rPr>
              <a:t>not</a:t>
            </a:r>
            <a:r>
              <a:rPr lang="en-US" dirty="0"/>
              <a:t> seek </a:t>
            </a:r>
            <a:r>
              <a:rPr lang="en-US" b="1" dirty="0">
                <a:solidFill>
                  <a:srgbClr val="FF0000"/>
                </a:solidFill>
              </a:rPr>
              <a:t>all emails </a:t>
            </a:r>
            <a:r>
              <a:rPr lang="en-US" dirty="0"/>
              <a:t>of a public employee </a:t>
            </a:r>
            <a:r>
              <a:rPr lang="en-US" b="1" dirty="0">
                <a:solidFill>
                  <a:srgbClr val="FF0000"/>
                </a:solidFill>
              </a:rPr>
              <a:t>over 1 year</a:t>
            </a:r>
          </a:p>
          <a:p>
            <a:r>
              <a:rPr lang="en-US" i="1" dirty="0"/>
              <a:t>Dep’t of </a:t>
            </a:r>
            <a:r>
              <a:rPr lang="en-US" i="1" dirty="0" err="1"/>
              <a:t>Envtl</a:t>
            </a:r>
            <a:r>
              <a:rPr lang="en-US" i="1" dirty="0"/>
              <a:t>. Prot. v. Legere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Seeking </a:t>
            </a:r>
            <a:r>
              <a:rPr lang="en-US" b="1" dirty="0">
                <a:solidFill>
                  <a:srgbClr val="FF0000"/>
                </a:solidFill>
              </a:rPr>
              <a:t>4 years </a:t>
            </a:r>
            <a:r>
              <a:rPr lang="en-US" dirty="0"/>
              <a:t>of “Section 208” letters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  <a:p>
            <a:pPr lvl="1"/>
            <a:r>
              <a:rPr lang="en-US" dirty="0"/>
              <a:t>Agency’s organizational decisions not held against requester</a:t>
            </a:r>
          </a:p>
          <a:p>
            <a:r>
              <a:rPr lang="en-US" i="1" dirty="0"/>
              <a:t>Dep’t of Corr. v. St. Hilaire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“All records” for </a:t>
            </a:r>
            <a:r>
              <a:rPr lang="en-US" b="1" dirty="0">
                <a:solidFill>
                  <a:srgbClr val="FF0000"/>
                </a:solidFill>
              </a:rPr>
              <a:t>5 years </a:t>
            </a:r>
            <a:r>
              <a:rPr lang="en-US" dirty="0"/>
              <a:t>documenting injuries &amp; deaths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4EA80-D598-4E5B-9601-B4C081C3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3. Think Twice Before Requesting a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Requesting a “list” can be problematic</a:t>
            </a:r>
          </a:p>
          <a:p>
            <a:r>
              <a:rPr lang="en-US" dirty="0"/>
              <a:t>If no actual list exists, agency not required to create one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“List of all lawsuits filed against the agency in 2017”</a:t>
            </a:r>
          </a:p>
          <a:p>
            <a:r>
              <a:rPr lang="en-US" dirty="0"/>
              <a:t>Better to seek records containing the information you want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“Records showing captions of lawsuits filed against agency in 2017”</a:t>
            </a:r>
          </a:p>
          <a:p>
            <a:r>
              <a:rPr lang="en-US" dirty="0"/>
              <a:t>Valid to add: “If info can be provided in a list, that’s preferred”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FE242-813E-4019-A90A-CEA6BFA6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9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Request: 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4. Accessing Information in Databases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Information in databases subject to presumption of openness</a:t>
            </a:r>
          </a:p>
          <a:p>
            <a:r>
              <a:rPr lang="en-US" dirty="0"/>
              <a:t>If possible, know what </a:t>
            </a:r>
            <a:r>
              <a:rPr lang="en-US" b="1" dirty="0">
                <a:solidFill>
                  <a:srgbClr val="FF0000"/>
                </a:solidFill>
              </a:rPr>
              <a:t>format</a:t>
            </a:r>
            <a:r>
              <a:rPr lang="en-US" dirty="0"/>
              <a:t> the database can export to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Seeking a specific, but incorrect format, can lead to a denial</a:t>
            </a:r>
          </a:p>
          <a:p>
            <a:r>
              <a:rPr lang="en-US" dirty="0"/>
              <a:t>When relevant, consider using suggested queries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Queries may be necessary for extracting information</a:t>
            </a:r>
          </a:p>
          <a:p>
            <a:r>
              <a:rPr lang="en-US" dirty="0"/>
              <a:t>Terminology is important – try to use agency jargon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7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Speaking of Databases…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Two useful resources:</a:t>
            </a:r>
          </a:p>
          <a:p>
            <a:r>
              <a:rPr lang="en-US" dirty="0"/>
              <a:t>Online Contract Database, </a:t>
            </a:r>
            <a:r>
              <a:rPr lang="en-US" dirty="0">
                <a:hlinkClick r:id="rId2"/>
              </a:rPr>
              <a:t>http://contracts.patreasury.gov/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contracts of $5,000 or more</a:t>
            </a:r>
          </a:p>
          <a:p>
            <a:r>
              <a:rPr lang="en-US" dirty="0" err="1"/>
              <a:t>PennWATCH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http://pennwatch.pa.gov/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employee salaries &amp; compensation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employee counts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Limited basic state budget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4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Communicate with the Agency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Good communication can </a:t>
            </a:r>
            <a:r>
              <a:rPr lang="en-US" b="1" u="sng" dirty="0">
                <a:solidFill>
                  <a:srgbClr val="FF0000"/>
                </a:solidFill>
              </a:rPr>
              <a:t>prevent &amp; solve many issues</a:t>
            </a:r>
          </a:p>
          <a:p>
            <a:r>
              <a:rPr lang="en-US" dirty="0"/>
              <a:t>Good practice to let agency know you’re willing to talk</a:t>
            </a:r>
          </a:p>
          <a:p>
            <a:r>
              <a:rPr lang="en-US" dirty="0"/>
              <a:t>Requesters often submit broad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Understandable, but can be expensive &amp; frustrating for both sides</a:t>
            </a:r>
          </a:p>
          <a:p>
            <a:r>
              <a:rPr lang="en-US" dirty="0"/>
              <a:t>If agreement reached on revised request, put it in writing</a:t>
            </a:r>
          </a:p>
          <a:p>
            <a:r>
              <a:rPr lang="en-US" dirty="0"/>
              <a:t>Agency cannot require requester to provide reason for request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They can ask, but requester can decline to answer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may sometimes want to provide info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A7643-DA23-4989-B080-AC9E5E35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3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Environmental RTKL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/>
              <a:t>Legere &amp; Times-Tribune v. Dept. of Environmental Protection</a:t>
            </a:r>
            <a:br>
              <a:rPr lang="en-US" b="1" i="1" dirty="0"/>
            </a:br>
            <a:r>
              <a:rPr lang="en-US" b="1" dirty="0"/>
              <a:t>(Commonwealth Court, 2012)</a:t>
            </a:r>
          </a:p>
          <a:p>
            <a:r>
              <a:rPr lang="en-US" dirty="0"/>
              <a:t>OOR Docket: </a:t>
            </a:r>
            <a:r>
              <a:rPr lang="en-US" dirty="0">
                <a:hlinkClick r:id="rId2"/>
              </a:rPr>
              <a:t>2011-1451</a:t>
            </a:r>
            <a:r>
              <a:rPr lang="en-US" dirty="0"/>
              <a:t> (OOR case files are public)</a:t>
            </a:r>
          </a:p>
          <a:p>
            <a:r>
              <a:rPr lang="en-US" dirty="0"/>
              <a:t>Sought all “Section 208” letters from 1/1/2008</a:t>
            </a:r>
          </a:p>
          <a:p>
            <a:r>
              <a:rPr lang="en-US" dirty="0"/>
              <a:t>Letters sent under the Oil &amp; Gas Act when DEP “finds that the pollution or </a:t>
            </a:r>
            <a:r>
              <a:rPr lang="en-US" dirty="0" err="1"/>
              <a:t>dimunition</a:t>
            </a:r>
            <a:r>
              <a:rPr lang="en-US" dirty="0"/>
              <a:t> was caused by the drilling, alteration or operation activities or if it presumes the well operator responsible for pollution…”</a:t>
            </a:r>
          </a:p>
          <a:p>
            <a:r>
              <a:rPr lang="en-US" dirty="0"/>
              <a:t>Agency’s organizational choices not held against a requester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BECF1-CD61-47FC-829F-7E1709FC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0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Environmental RTKL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i="1" dirty="0" err="1"/>
              <a:t>Heltzel</a:t>
            </a:r>
            <a:r>
              <a:rPr lang="en-US" b="1" i="1" dirty="0"/>
              <a:t> &amp; </a:t>
            </a:r>
            <a:r>
              <a:rPr lang="en-US" b="1" i="1" dirty="0" err="1"/>
              <a:t>PublicSource</a:t>
            </a:r>
            <a:r>
              <a:rPr lang="en-US" b="1" i="1" dirty="0"/>
              <a:t> v. Dept. of Labor &amp; Industry</a:t>
            </a:r>
            <a:br>
              <a:rPr lang="en-US" b="1" i="1" dirty="0"/>
            </a:br>
            <a:r>
              <a:rPr lang="en-US" b="1" dirty="0"/>
              <a:t>(Commonwealth Court, 2014)</a:t>
            </a:r>
          </a:p>
          <a:p>
            <a:r>
              <a:rPr lang="en-US" dirty="0"/>
              <a:t>OOR Docket: </a:t>
            </a:r>
            <a:r>
              <a:rPr lang="en-US" dirty="0">
                <a:hlinkClick r:id="rId2"/>
              </a:rPr>
              <a:t>2013-1232</a:t>
            </a:r>
            <a:endParaRPr lang="en-US" dirty="0"/>
          </a:p>
          <a:p>
            <a:r>
              <a:rPr lang="en-US" dirty="0"/>
              <a:t>Sought PA’s Tier II hazardous chemicals inventory database</a:t>
            </a:r>
          </a:p>
          <a:p>
            <a:r>
              <a:rPr lang="en-US" dirty="0"/>
              <a:t>Federal Emergency Planning &amp; Community Right-to-Know Act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Facilities storing hazardous chemicals must submit inventory forms</a:t>
            </a:r>
          </a:p>
          <a:p>
            <a:r>
              <a:rPr lang="en-US" dirty="0" err="1"/>
              <a:t>Commw</a:t>
            </a:r>
            <a:r>
              <a:rPr lang="en-US" dirty="0"/>
              <a:t>. Ct.: OOR is authorized to interpret federal laws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EPCRA limits information requests to specified individual facilities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EPCRA’s access process operates independently of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BECF1-CD61-47FC-829F-7E1709FC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Environmental RTKL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i="1" dirty="0"/>
              <a:t>Tate &amp; McClatchy Newspapers v. PA Emergency </a:t>
            </a:r>
            <a:r>
              <a:rPr lang="en-US" b="1" i="1" dirty="0" err="1"/>
              <a:t>Mgm’t</a:t>
            </a:r>
            <a:r>
              <a:rPr lang="en-US" b="1" i="1" dirty="0"/>
              <a:t> Agency</a:t>
            </a:r>
            <a:br>
              <a:rPr lang="en-US" b="1" dirty="0"/>
            </a:br>
            <a:r>
              <a:rPr lang="en-US" b="1" dirty="0"/>
              <a:t>(OOR, 2014)</a:t>
            </a:r>
          </a:p>
          <a:p>
            <a:r>
              <a:rPr lang="en-US" dirty="0"/>
              <a:t>OOR Docket: </a:t>
            </a:r>
            <a:r>
              <a:rPr lang="en-US" dirty="0">
                <a:hlinkClick r:id="rId2"/>
              </a:rPr>
              <a:t>2014-1199</a:t>
            </a:r>
            <a:r>
              <a:rPr lang="en-US" dirty="0"/>
              <a:t>, also see </a:t>
            </a:r>
            <a:r>
              <a:rPr lang="en-US" dirty="0">
                <a:hlinkClick r:id="rId3"/>
              </a:rPr>
              <a:t>2014-1015</a:t>
            </a:r>
            <a:r>
              <a:rPr lang="en-US" dirty="0"/>
              <a:t> &amp; </a:t>
            </a:r>
            <a:r>
              <a:rPr lang="en-US" dirty="0">
                <a:hlinkClick r:id="rId4"/>
              </a:rPr>
              <a:t>2014-1313</a:t>
            </a:r>
            <a:endParaRPr lang="en-US" dirty="0"/>
          </a:p>
          <a:p>
            <a:r>
              <a:rPr lang="en-US" dirty="0"/>
              <a:t>Sought reports submitted to PEMA re: crude oil shipments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Related correspondence between PEMA &amp; two state legislators</a:t>
            </a:r>
          </a:p>
          <a:p>
            <a:r>
              <a:rPr lang="en-US" dirty="0"/>
              <a:t>Norfolk Southern &amp; CSX participated as interested parties</a:t>
            </a:r>
          </a:p>
          <a:p>
            <a:r>
              <a:rPr lang="en-US" dirty="0"/>
              <a:t>OOR reviewed reports </a:t>
            </a:r>
            <a:r>
              <a:rPr lang="en-US" i="1" dirty="0"/>
              <a:t>in camera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Confidentiality clauses, alone, are unenforceable under RTKL</a:t>
            </a:r>
          </a:p>
          <a:p>
            <a:r>
              <a:rPr lang="en-US" dirty="0"/>
              <a:t>OOR granted appeal, no appeal to Commonwealth Court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BECF1-CD61-47FC-829F-7E1709FC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0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Environmental RTKL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i="1" dirty="0" err="1"/>
              <a:t>Hopey</a:t>
            </a:r>
            <a:r>
              <a:rPr lang="en-US" b="1" i="1" dirty="0"/>
              <a:t> &amp; Post-Gazette v. Dept. of Environmental Protection</a:t>
            </a:r>
            <a:br>
              <a:rPr lang="en-US" b="1" i="1" dirty="0"/>
            </a:br>
            <a:r>
              <a:rPr lang="en-US" b="1" dirty="0"/>
              <a:t>(Office of Open Records, 2016)</a:t>
            </a:r>
          </a:p>
          <a:p>
            <a:r>
              <a:rPr lang="en-US" dirty="0"/>
              <a:t>OOR Docket: </a:t>
            </a:r>
            <a:r>
              <a:rPr lang="en-US" dirty="0">
                <a:hlinkClick r:id="rId2"/>
              </a:rPr>
              <a:t>2016-0540</a:t>
            </a:r>
            <a:endParaRPr lang="en-US" dirty="0"/>
          </a:p>
          <a:p>
            <a:r>
              <a:rPr lang="en-US" dirty="0"/>
              <a:t>Sought NOVs issued to </a:t>
            </a:r>
            <a:r>
              <a:rPr lang="en-US" dirty="0" err="1"/>
              <a:t>ProTechnics</a:t>
            </a:r>
            <a:r>
              <a:rPr lang="en-US" dirty="0"/>
              <a:t> &amp; related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Division of Core Laboratories, supplies fracking “tracers”</a:t>
            </a:r>
          </a:p>
          <a:p>
            <a:r>
              <a:rPr lang="en-US" dirty="0"/>
              <a:t>Some records exempt under PA’s Radiation Protection Act (RPA)</a:t>
            </a:r>
          </a:p>
          <a:p>
            <a:r>
              <a:rPr lang="en-US" dirty="0"/>
              <a:t>Also: non-criminal investigation, working papers, predecisional deliberative, attorney-client privilege, confidential proprietary</a:t>
            </a:r>
          </a:p>
          <a:p>
            <a:r>
              <a:rPr lang="en-US" dirty="0"/>
              <a:t>Appeal granted in part, denied in part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During appeal, DEP provided about 44 pages of exemption logs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BECF1-CD61-47FC-829F-7E1709FC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6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Environmental RTKL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/>
              <a:t>Smith v. Dept. of Environmental Protection</a:t>
            </a:r>
            <a:br>
              <a:rPr lang="en-US" b="1" dirty="0"/>
            </a:br>
            <a:r>
              <a:rPr lang="en-US" b="1" dirty="0"/>
              <a:t>(Commonwealth Court, 2016)</a:t>
            </a:r>
          </a:p>
          <a:p>
            <a:r>
              <a:rPr lang="en-US" dirty="0"/>
              <a:t>OOR Docket: </a:t>
            </a:r>
            <a:r>
              <a:rPr lang="en-US" dirty="0">
                <a:hlinkClick r:id="rId2"/>
              </a:rPr>
              <a:t>2016-0587</a:t>
            </a:r>
            <a:endParaRPr lang="en-US" dirty="0"/>
          </a:p>
          <a:p>
            <a:r>
              <a:rPr lang="en-US" dirty="0"/>
              <a:t>Sought numerous records re: </a:t>
            </a:r>
            <a:r>
              <a:rPr lang="en-US" dirty="0" err="1"/>
              <a:t>ProTechnics</a:t>
            </a:r>
            <a:r>
              <a:rPr lang="en-US" dirty="0"/>
              <a:t> / Core Laboratories</a:t>
            </a:r>
          </a:p>
          <a:p>
            <a:r>
              <a:rPr lang="en-US" dirty="0"/>
              <a:t>Much of the request was denied, denial upheld on appeals</a:t>
            </a:r>
          </a:p>
          <a:p>
            <a:r>
              <a:rPr lang="en-US" dirty="0" err="1"/>
              <a:t>Commw</a:t>
            </a:r>
            <a:r>
              <a:rPr lang="en-US" dirty="0"/>
              <a:t>. Ct.: Under RPA regulations, “investigative reports pertaining to well sites are public records unless the report contains trade secrets and/or confidential proprietary information which can be redacted”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BECF1-CD61-47FC-829F-7E1709FC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1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Environmental RTKL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/>
              <a:t>McGowan v. Dept. of Environmental Protection</a:t>
            </a:r>
            <a:br>
              <a:rPr lang="en-US" b="1" dirty="0"/>
            </a:br>
            <a:r>
              <a:rPr lang="en-US" b="1" dirty="0"/>
              <a:t>(Commonwealth Court, 2014; OOR, 2015 on remand)</a:t>
            </a:r>
          </a:p>
          <a:p>
            <a:r>
              <a:rPr lang="en-US" dirty="0"/>
              <a:t>OOR Docket: </a:t>
            </a:r>
            <a:r>
              <a:rPr lang="en-US" dirty="0">
                <a:hlinkClick r:id="rId2"/>
              </a:rPr>
              <a:t>2013-2305 </a:t>
            </a:r>
            <a:endParaRPr lang="en-US" dirty="0"/>
          </a:p>
          <a:p>
            <a:r>
              <a:rPr lang="en-US" dirty="0"/>
              <a:t>Sought: Water quality report for Perkiomen Creek</a:t>
            </a:r>
          </a:p>
          <a:p>
            <a:r>
              <a:rPr lang="en-US" dirty="0"/>
              <a:t>Remanded to OOR for </a:t>
            </a:r>
            <a:r>
              <a:rPr lang="en-US" i="1" dirty="0"/>
              <a:t>in camera </a:t>
            </a:r>
            <a:r>
              <a:rPr lang="en-US" dirty="0"/>
              <a:t>re: internal, deliberative</a:t>
            </a:r>
          </a:p>
          <a:p>
            <a:r>
              <a:rPr lang="en-US" dirty="0"/>
              <a:t>Factual info &amp; data can be severed from deliberative records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BECF1-CD61-47FC-829F-7E1709FC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9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Environmental RTKL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/>
              <a:t>Delaware Riverkeeper Network v. Dept. of Enviro. Protection</a:t>
            </a:r>
            <a:br>
              <a:rPr lang="en-US" b="1" dirty="0"/>
            </a:br>
            <a:r>
              <a:rPr lang="en-US" b="1" dirty="0"/>
              <a:t>(Commonwealth Court, 2015)</a:t>
            </a:r>
          </a:p>
          <a:p>
            <a:r>
              <a:rPr lang="en-US" dirty="0"/>
              <a:t>OOR Docket: </a:t>
            </a:r>
            <a:r>
              <a:rPr lang="en-US" dirty="0">
                <a:hlinkClick r:id="rId2"/>
              </a:rPr>
              <a:t>2014-0880</a:t>
            </a:r>
            <a:endParaRPr lang="en-US" dirty="0"/>
          </a:p>
          <a:p>
            <a:r>
              <a:rPr lang="en-US" dirty="0"/>
              <a:t>Sought: Sample data from DEP’s Technologically-Enhanced Naturally </a:t>
            </a:r>
            <a:r>
              <a:rPr lang="en-US" dirty="0" err="1"/>
              <a:t>Occuring</a:t>
            </a:r>
            <a:r>
              <a:rPr lang="en-US" dirty="0"/>
              <a:t> Radioactive Material (TENORM) Study</a:t>
            </a:r>
          </a:p>
          <a:p>
            <a:r>
              <a:rPr lang="en-US" dirty="0"/>
              <a:t>OOR granted, </a:t>
            </a:r>
            <a:r>
              <a:rPr lang="en-US" dirty="0" err="1"/>
              <a:t>Commw</a:t>
            </a:r>
            <a:r>
              <a:rPr lang="en-US" dirty="0"/>
              <a:t>. Ct. overturned</a:t>
            </a:r>
          </a:p>
          <a:p>
            <a:r>
              <a:rPr lang="en-US" dirty="0"/>
              <a:t>Study qualified as non-criminal investigation under 708(b)(17)</a:t>
            </a:r>
          </a:p>
          <a:p>
            <a:r>
              <a:rPr lang="en-US" dirty="0"/>
              <a:t>DEP authorized by RPA to conduct studies, issue reports,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BECF1-CD61-47FC-829F-7E1709FC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6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RTKL Process Timeline: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From the day a request is submitted…</a:t>
            </a:r>
          </a:p>
          <a:p>
            <a:r>
              <a:rPr lang="en-US" dirty="0"/>
              <a:t>Agency must respond </a:t>
            </a:r>
            <a:r>
              <a:rPr lang="en-US" b="1" dirty="0"/>
              <a:t>within 5 (agency) business days</a:t>
            </a:r>
            <a:endParaRPr lang="en-US" dirty="0"/>
          </a:p>
          <a:p>
            <a:r>
              <a:rPr lang="en-US" dirty="0"/>
              <a:t>Agency can extend timeline by 30 calendar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Any other extension must be agreed to by requester &amp; </a:t>
            </a:r>
            <a:r>
              <a:rPr lang="en-US" b="1" u="sng" dirty="0">
                <a:solidFill>
                  <a:srgbClr val="FF0000"/>
                </a:solidFill>
              </a:rPr>
              <a:t>in writing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 cautious with “</a:t>
            </a:r>
            <a:r>
              <a:rPr lang="en-US" b="1" dirty="0">
                <a:solidFill>
                  <a:srgbClr val="FF0000"/>
                </a:solidFill>
              </a:rPr>
              <a:t>rolling production schedules</a:t>
            </a:r>
            <a:r>
              <a:rPr lang="en-US" dirty="0"/>
              <a:t>” – do it all in writing</a:t>
            </a:r>
          </a:p>
          <a:p>
            <a:r>
              <a:rPr lang="en-US" b="1" dirty="0"/>
              <a:t>Track all </a:t>
            </a:r>
            <a:r>
              <a:rPr lang="en-US" b="1" u="sng" dirty="0">
                <a:solidFill>
                  <a:srgbClr val="FF0000"/>
                </a:solidFill>
              </a:rPr>
              <a:t>dates &amp; deadlines</a:t>
            </a:r>
            <a:r>
              <a:rPr lang="en-US" dirty="0"/>
              <a:t> in case you need to appeal</a:t>
            </a:r>
          </a:p>
          <a:p>
            <a:r>
              <a:rPr lang="en-US" dirty="0"/>
              <a:t>Appeal must be filed within 15 (OOR) business days of agency’s denial or deemed denial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BB8A8-81ED-4DB3-BD0A-8AC439F5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RTKL Process Timeline: Appeals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From the day an appeal is filed…</a:t>
            </a:r>
          </a:p>
          <a:p>
            <a:r>
              <a:rPr lang="en-US" b="1" dirty="0"/>
              <a:t>OOR</a:t>
            </a:r>
            <a:r>
              <a:rPr lang="en-US" dirty="0"/>
              <a:t> must issue decision within </a:t>
            </a:r>
            <a:r>
              <a:rPr lang="en-US" b="1" dirty="0">
                <a:solidFill>
                  <a:srgbClr val="FF0000"/>
                </a:solidFill>
              </a:rPr>
              <a:t>30 calendar days</a:t>
            </a:r>
          </a:p>
          <a:p>
            <a:r>
              <a:rPr lang="en-US" dirty="0"/>
              <a:t>No extensions without permission of the requester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OOR Appeals Officers may seek extensions – please say yes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We only seek extensions when we actually need them, not to delay</a:t>
            </a:r>
          </a:p>
          <a:p>
            <a:r>
              <a:rPr lang="en-US" dirty="0"/>
              <a:t>Any appeal to </a:t>
            </a:r>
            <a:r>
              <a:rPr lang="en-US" b="1" u="sng" dirty="0"/>
              <a:t>court</a:t>
            </a:r>
            <a:r>
              <a:rPr lang="en-US" dirty="0"/>
              <a:t> must be filed within 30 calendar days of the OOR’s Final Determination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BB8A8-81ED-4DB3-BD0A-8AC439F5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4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Appealing a RTKL 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Most denials can be appealed to the OOR</a:t>
            </a:r>
          </a:p>
          <a:p>
            <a:r>
              <a:rPr lang="en-US" dirty="0"/>
              <a:t>If request is denied, appeal can be filed w/in 15 business days</a:t>
            </a:r>
          </a:p>
          <a:p>
            <a:r>
              <a:rPr lang="en-US" b="1" dirty="0"/>
              <a:t>Most appeals filed with the OOR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Attorney General, Auditor General, Treasurer, General Assembly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Not Courts (requests &amp; appeals governed by Rule 509)</a:t>
            </a:r>
          </a:p>
          <a:p>
            <a:r>
              <a:rPr lang="en-US" dirty="0"/>
              <a:t>Can also appeal redactions (which are denials) &amp; fees</a:t>
            </a:r>
          </a:p>
          <a:p>
            <a:r>
              <a:rPr lang="en-US" dirty="0"/>
              <a:t>Appeal via online form at OOR website (</a:t>
            </a:r>
            <a:r>
              <a:rPr lang="en-US" b="1" dirty="0"/>
              <a:t>about 15 minutes</a:t>
            </a:r>
            <a:r>
              <a:rPr lang="en-US" dirty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 lawyer needed; both sides can present evidence &amp; argument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13857-D1E4-4DC7-80BE-0B636285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Consider Requesting Mediation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206503-BC96-45D9-B1B0-275DBD0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74837"/>
            <a:ext cx="10972800" cy="4525963"/>
          </a:xfrm>
        </p:spPr>
        <p:txBody>
          <a:bodyPr>
            <a:normAutofit/>
          </a:bodyPr>
          <a:lstStyle/>
          <a:p>
            <a:r>
              <a:rPr lang="en-US" dirty="0"/>
              <a:t>RTKL authorizes OOR to establish </a:t>
            </a:r>
            <a:r>
              <a:rPr lang="en-US" b="1" dirty="0">
                <a:solidFill>
                  <a:srgbClr val="FF0000"/>
                </a:solidFill>
              </a:rPr>
              <a:t>informal mediation program</a:t>
            </a:r>
          </a:p>
          <a:p>
            <a:r>
              <a:rPr lang="en-US" dirty="0"/>
              <a:t>Goal: Mutually agreeable settlement</a:t>
            </a:r>
          </a:p>
          <a:p>
            <a:r>
              <a:rPr lang="en-US" dirty="0"/>
              <a:t>Voluntary &amp; confidential</a:t>
            </a:r>
          </a:p>
          <a:p>
            <a:r>
              <a:rPr lang="en-US" dirty="0"/>
              <a:t>Either side can end mediation at any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mediation ends, case moves to normal appeal process (new AO)</a:t>
            </a:r>
          </a:p>
          <a:p>
            <a:r>
              <a:rPr lang="en-US" dirty="0"/>
              <a:t>OOR has trained mediators</a:t>
            </a:r>
          </a:p>
          <a:p>
            <a:r>
              <a:rPr lang="en-US" dirty="0"/>
              <a:t>Can save time &amp; expense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4B9404-4A7C-47AC-AADC-F1C5D7D6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8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Costs &amp;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fee schedule developed pursuant to RTKL</a:t>
            </a:r>
          </a:p>
          <a:p>
            <a:r>
              <a:rPr lang="en-US" dirty="0"/>
              <a:t>General rule: No charge for electronic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Redactions may necessitate printing electronic records</a:t>
            </a:r>
          </a:p>
          <a:p>
            <a:r>
              <a:rPr lang="en-US" dirty="0"/>
              <a:t>Up to $0.25/page for hard copies (8.5 x 11, </a:t>
            </a:r>
            <a:r>
              <a:rPr lang="en-US" dirty="0" err="1"/>
              <a:t>b&amp;w</a:t>
            </a:r>
            <a:r>
              <a:rPr lang="en-US" dirty="0"/>
              <a:t>)</a:t>
            </a:r>
          </a:p>
          <a:p>
            <a:r>
              <a:rPr lang="en-US" dirty="0"/>
              <a:t>Requesters can photograph records</a:t>
            </a:r>
          </a:p>
          <a:p>
            <a:r>
              <a:rPr lang="en-US" dirty="0"/>
              <a:t>Agencies required to provide records in medium requested (electronic vs. hard copy), do not have to create a record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1BE91-53A0-411C-9A52-9A4253B8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Potential Amendments to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SB 465 &amp; SB 466 (Blake), also numerous other bills</a:t>
            </a:r>
          </a:p>
          <a:p>
            <a:r>
              <a:rPr lang="en-US" dirty="0"/>
              <a:t>Many potential amendments generally agreed to</a:t>
            </a:r>
          </a:p>
          <a:p>
            <a:r>
              <a:rPr lang="en-US" dirty="0"/>
              <a:t>Final safety inspection reports would generally be public</a:t>
            </a:r>
          </a:p>
          <a:p>
            <a:r>
              <a:rPr lang="en-US" dirty="0"/>
              <a:t>New fees for commercial requests (excludes media)</a:t>
            </a:r>
          </a:p>
          <a:p>
            <a:r>
              <a:rPr lang="en-US" dirty="0"/>
              <a:t>State-related universities put much more budget info online</a:t>
            </a:r>
          </a:p>
          <a:p>
            <a:r>
              <a:rPr lang="en-US" dirty="0"/>
              <a:t>Campus police department = local agency</a:t>
            </a:r>
          </a:p>
          <a:p>
            <a:r>
              <a:rPr lang="en-US" dirty="0"/>
              <a:t>Inmate requests limited to certain categories of records</a:t>
            </a:r>
          </a:p>
          <a:p>
            <a:r>
              <a:rPr lang="en-US" dirty="0"/>
              <a:t>Courts can fine agencies $500/day for ignoring an OOR order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F804D-1A5E-425F-8CFF-A9856045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9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2"/>
              </a:rPr>
              <a:t>https://openrecords.pa.gov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https://openrecordspennsylvania.com</a:t>
            </a:r>
            <a:endParaRPr lang="en-US" dirty="0"/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4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@</a:t>
            </a:r>
            <a:r>
              <a:rPr lang="en-US" dirty="0" err="1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@</a:t>
            </a:r>
            <a:r>
              <a:rPr lang="en-US" dirty="0" err="1"/>
              <a:t>ErikOpenRecords</a:t>
            </a:r>
            <a:endParaRPr lang="en-US" dirty="0"/>
          </a:p>
          <a:p>
            <a:r>
              <a:rPr lang="en-US" dirty="0"/>
              <a:t>YouTube Channel</a:t>
            </a:r>
          </a:p>
          <a:p>
            <a:r>
              <a:rPr lang="en-US" dirty="0"/>
              <a:t>Open Records in PA Podcast: Apple Podcasts, </a:t>
            </a:r>
            <a:r>
              <a:rPr lang="en-US" dirty="0" err="1"/>
              <a:t>Stitcher</a:t>
            </a:r>
            <a:r>
              <a:rPr lang="en-US" dirty="0"/>
              <a:t>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9C272-0310-451D-AB4D-C1B25060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9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4181</TotalTime>
  <Words>1770</Words>
  <Application>Microsoft Office PowerPoint</Application>
  <PresentationFormat>Widescreen</PresentationFormat>
  <Paragraphs>280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Arial Black</vt:lpstr>
      <vt:lpstr>Calibri</vt:lpstr>
      <vt:lpstr>Wingdings</vt:lpstr>
      <vt:lpstr>Office Theme</vt:lpstr>
      <vt:lpstr>Dr. Benjamin W. Cramer Penn State University November 5, 2018</vt:lpstr>
      <vt:lpstr>A Brief History</vt:lpstr>
      <vt:lpstr>Right-to-Know Law Basics</vt:lpstr>
      <vt:lpstr>Which of These are Records?</vt:lpstr>
      <vt:lpstr>Which of These are Records?</vt:lpstr>
      <vt:lpstr>What is a Record?</vt:lpstr>
      <vt:lpstr>Right-to-Know Law Basics</vt:lpstr>
      <vt:lpstr>Records Take Many Shapes</vt:lpstr>
      <vt:lpstr>How to File a RTK Request</vt:lpstr>
      <vt:lpstr>What is an “Agency”?</vt:lpstr>
      <vt:lpstr>How to File a RTK Request</vt:lpstr>
      <vt:lpstr>How to File a RTK Request</vt:lpstr>
      <vt:lpstr>How to File a RTK Request</vt:lpstr>
      <vt:lpstr>Writing a Good RTK Request</vt:lpstr>
      <vt:lpstr>Writing a Good RTK Request: 2. Be Specific</vt:lpstr>
      <vt:lpstr>Specificity: Examples</vt:lpstr>
      <vt:lpstr>Writing a Good RTK Request: 3. Think Twice Before Requesting a List</vt:lpstr>
      <vt:lpstr>Writing a Good RTK Request:  4. Accessing Information in Databases</vt:lpstr>
      <vt:lpstr>Speaking of Databases…</vt:lpstr>
      <vt:lpstr>Tip: Communicate with the Agency</vt:lpstr>
      <vt:lpstr>Environmental RTKL Cases</vt:lpstr>
      <vt:lpstr>Environmental RTKL Cases</vt:lpstr>
      <vt:lpstr>Environmental RTKL Cases</vt:lpstr>
      <vt:lpstr>Environmental RTKL Cases</vt:lpstr>
      <vt:lpstr>Environmental RTKL Cases</vt:lpstr>
      <vt:lpstr>Environmental RTKL Cases</vt:lpstr>
      <vt:lpstr>Environmental RTKL Cases</vt:lpstr>
      <vt:lpstr>RTKL Process Timeline: Requests</vt:lpstr>
      <vt:lpstr>RTKL Process Timeline: Appeals</vt:lpstr>
      <vt:lpstr>Appealing a RTKL Denial</vt:lpstr>
      <vt:lpstr>Tip: Consider Requesting Mediation</vt:lpstr>
      <vt:lpstr>Agency Response: Costs &amp; Format</vt:lpstr>
      <vt:lpstr>Potential Amendments to the RTKL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185</cp:revision>
  <cp:lastPrinted>2018-08-30T16:33:45Z</cp:lastPrinted>
  <dcterms:created xsi:type="dcterms:W3CDTF">2015-06-09T13:12:04Z</dcterms:created>
  <dcterms:modified xsi:type="dcterms:W3CDTF">2018-11-02T20:54:47Z</dcterms:modified>
</cp:coreProperties>
</file>