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398" r:id="rId3"/>
    <p:sldId id="414" r:id="rId4"/>
    <p:sldId id="346" r:id="rId5"/>
    <p:sldId id="347" r:id="rId6"/>
    <p:sldId id="402" r:id="rId7"/>
    <p:sldId id="348" r:id="rId8"/>
    <p:sldId id="364" r:id="rId9"/>
    <p:sldId id="403" r:id="rId10"/>
    <p:sldId id="404" r:id="rId11"/>
    <p:sldId id="405" r:id="rId12"/>
    <p:sldId id="416" r:id="rId13"/>
    <p:sldId id="412" r:id="rId14"/>
    <p:sldId id="352" r:id="rId15"/>
    <p:sldId id="417" r:id="rId16"/>
    <p:sldId id="384" r:id="rId17"/>
    <p:sldId id="368" r:id="rId18"/>
    <p:sldId id="391" r:id="rId19"/>
    <p:sldId id="369" r:id="rId20"/>
    <p:sldId id="394" r:id="rId21"/>
    <p:sldId id="374" r:id="rId22"/>
    <p:sldId id="388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AD91F1-9AD2-4FB3-AAFD-3D72A44B3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84599-7657-46DB-BF2B-C8F85A79D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51D188-1B7A-400B-BD55-3B066C676079}" type="datetime1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3C62E-71A1-46F9-85EC-EE6AE2CC9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1F0B1-0CD9-48B8-B2D1-6E71F37900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088D61-C99D-47AD-A800-0067F90FB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7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75B95A-9D73-4F12-8B58-EEEFE8C485D7}" type="datetime1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0EBC-1C93-4CC8-BD55-C7709466CA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FEC0C-61E4-4A47-B796-3CEBA0DE8F07}" type="datetime1">
              <a:rPr lang="en-US" smtClean="0"/>
              <a:t>11/21/2018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E52E5-BA7F-45A2-8FBE-5A9A23A8579D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7978-A9FB-4001-973A-F5F8B6EE2593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60D6C-9117-43A7-8741-74B4581C0689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F9CB-204C-4EFE-894B-A10C1552B436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35E4-894F-43B2-B35A-3336AA01A63C}" type="datetime1">
              <a:rPr lang="en-US" smtClean="0"/>
              <a:t>11/21/2018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12C2-C642-45B1-82DA-0BD52E86719E}" type="datetime1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8B63-91B4-4E13-BE67-E223CAD89F27}" type="datetime1">
              <a:rPr lang="en-US" smtClean="0"/>
              <a:t>11/21/2018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C5555-BFAC-43D8-89EC-9FCDFB94735A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97A-2368-48CF-B04C-21229CC889C0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4518-BB39-4D17-AA60-599D081F21DE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E4B4-4A6A-49D4-A623-F73EBD5233B2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BA94E-1F0E-41CD-A07D-199C77568A39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openrecords.pa.gov/RTKL/AOROSearch.cf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cr.psp.state.pa.us/ucr/reporting/monthly/summary/monthlysumarrestui.asp" TargetMode="External"/><Relationship Id="rId2" Type="http://schemas.openxmlformats.org/officeDocument/2006/relationships/hyperlink" Target="http://www.paucrs.pa.gov/UCR/Reporting/RptMain.as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records.pa.gov/RTKL/PoliceRecordings.cf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urts.us/assets/files/page-1090/file-268.pdf" TargetMode="External"/><Relationship Id="rId2" Type="http://schemas.openxmlformats.org/officeDocument/2006/relationships/hyperlink" Target="http://www.pacourts.us/public-record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pennwatch.pa.gov/" TargetMode="External"/><Relationship Id="rId2" Type="http://schemas.openxmlformats.org/officeDocument/2006/relationships/hyperlink" Target="http://contracts.patreasury.gov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recordspennsylvania.com/" TargetMode="External"/><Relationship Id="rId2" Type="http://schemas.openxmlformats.org/officeDocument/2006/relationships/hyperlink" Target="https://openrecords.p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records.pa.gov/EmailSubscriptions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Sisters in Crime – Delaware Valley Chapter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800" b="1" dirty="0" err="1">
                <a:solidFill>
                  <a:prstClr val="black"/>
                </a:solidFill>
              </a:rPr>
              <a:t>Tredyffrin</a:t>
            </a:r>
            <a:r>
              <a:rPr lang="en-US" sz="2800" b="1" dirty="0">
                <a:solidFill>
                  <a:prstClr val="black"/>
                </a:solidFill>
              </a:rPr>
              <a:t> Public Library</a:t>
            </a:r>
            <a:br>
              <a:rPr lang="en-US" sz="2800" b="1" dirty="0">
                <a:solidFill>
                  <a:prstClr val="black"/>
                </a:solidFill>
              </a:rPr>
            </a:br>
            <a:r>
              <a:rPr lang="en-US" sz="2000" i="1" dirty="0"/>
              <a:t>November 17,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9859" y="2396853"/>
            <a:ext cx="4267200" cy="52303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/>
                </a:solidFill>
              </a:rPr>
              <a:t>Erik Arneson, Executive Director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76300" y="4371019"/>
            <a:ext cx="104394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>
                <a:latin typeface="Calibri" pitchFamily="34" charset="0"/>
                <a:hlinkClick r:id="rId3"/>
              </a:rPr>
              <a:t>https://openrecords.pa.gov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4"/>
              </a:rPr>
              <a:t>@</a:t>
            </a:r>
            <a:r>
              <a:rPr lang="en-US" sz="2000" dirty="0" err="1">
                <a:latin typeface="Calibri" pitchFamily="34" charset="0"/>
                <a:hlinkClick r:id="rId4"/>
              </a:rPr>
              <a:t>ErikOpenRecords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5"/>
              </a:rPr>
              <a:t>@</a:t>
            </a:r>
            <a:r>
              <a:rPr lang="en-US" sz="2000" dirty="0" err="1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  <a:hlinkClick r:id="rId6"/>
              </a:rPr>
              <a:t>earneson@pa.gov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>
                <a:latin typeface="Calibri" pitchFamily="34" charset="0"/>
              </a:rPr>
              <a:t>(717) 346-9903</a:t>
            </a: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1" y="967417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07EAD-1C35-4213-AC05-19451002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Pennsylvania’s Right-to-Know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RTKL gives citizens access to government records</a:t>
            </a:r>
          </a:p>
          <a:p>
            <a:r>
              <a:rPr lang="en-US" dirty="0"/>
              <a:t>Requester sends a request to a state or local agency</a:t>
            </a:r>
          </a:p>
          <a:p>
            <a:r>
              <a:rPr lang="en-US" dirty="0"/>
              <a:t>Agency must respond within 5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Can extend response time by 30 calendar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Must grant or deny request (or a mix of both) in writing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/>
              <a:t>Track all </a:t>
            </a:r>
            <a:r>
              <a:rPr lang="en-US" b="1" u="sng" dirty="0">
                <a:solidFill>
                  <a:srgbClr val="FF0000"/>
                </a:solidFill>
              </a:rPr>
              <a:t>dates &amp; deadlines</a:t>
            </a:r>
            <a:r>
              <a:rPr lang="en-US" dirty="0"/>
              <a:t> in case you need to appeal</a:t>
            </a:r>
          </a:p>
          <a:p>
            <a:r>
              <a:rPr lang="en-US" dirty="0"/>
              <a:t>If denied, requester can appeal to Office of Open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Independent, impartial, quasi-judicial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Appeals are free, no lawyer needed (90% cases end at OOR level)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 Brief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introduced 3/29/2007, signed 2/14/2008, eff. 1/1/2009</a:t>
            </a:r>
          </a:p>
          <a:p>
            <a:r>
              <a:rPr lang="en-US" dirty="0"/>
              <a:t>Senator Dominic </a:t>
            </a:r>
            <a:r>
              <a:rPr lang="en-US" dirty="0" err="1"/>
              <a:t>Pileggi</a:t>
            </a:r>
            <a:r>
              <a:rPr lang="en-US" dirty="0"/>
              <a:t>, new majority leader – SB 1</a:t>
            </a:r>
          </a:p>
          <a:p>
            <a:r>
              <a:rPr lang="en-US" dirty="0"/>
              <a:t>Then-existing RTK Act presumed gov’t records were </a:t>
            </a:r>
            <a:r>
              <a:rPr lang="en-US" i="1" dirty="0"/>
              <a:t>not</a:t>
            </a:r>
            <a:r>
              <a:rPr lang="en-US" dirty="0"/>
              <a:t>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had to prove public nature &amp; all appeals went to court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 practice, basically limited to financial records</a:t>
            </a:r>
          </a:p>
          <a:p>
            <a:r>
              <a:rPr lang="en-US" dirty="0"/>
              <a:t>Act 3 of 2008 – complete rewrite, new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Flipped presumption: gov’t records now presumed to be public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Created the Office of Open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8AC5-AE8D-446B-878E-49AC99E9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5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Flowchart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8C3DD5-0DF5-4248-92E8-8787CD1DA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97642"/>
            <a:ext cx="8458200" cy="49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What is a Record?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 record is…</a:t>
            </a:r>
          </a:p>
          <a:p>
            <a:r>
              <a:rPr lang="en-US" dirty="0"/>
              <a:t>“</a:t>
            </a:r>
            <a:r>
              <a:rPr lang="en-US" b="1" u="sng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and that is created, received or retained pursuant to law or in connection with a transaction, business or activity of the agency”</a:t>
            </a:r>
          </a:p>
          <a:p>
            <a:r>
              <a:rPr lang="en-US" i="1" dirty="0"/>
              <a:t>PA Office of Attorney General v. Philadelphia Inquirer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Personal communications, even if they violate agency policies, are not “records” under the RTKL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33B9-0D5F-40F9-B044-3A6F3053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Right-to-Know Law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state &amp; local government records </a:t>
            </a:r>
            <a:r>
              <a:rPr lang="en-US" b="1" u="sng" dirty="0">
                <a:solidFill>
                  <a:srgbClr val="FF0000"/>
                </a:solidFill>
              </a:rPr>
              <a:t>presumed</a:t>
            </a:r>
            <a:r>
              <a:rPr lang="en-US" b="1" u="sng" dirty="0"/>
              <a:t> to be </a:t>
            </a:r>
            <a:r>
              <a:rPr lang="en-US" b="1" u="sng" dirty="0">
                <a:solidFill>
                  <a:srgbClr val="FF0000"/>
                </a:solidFill>
              </a:rPr>
              <a:t>public</a:t>
            </a:r>
          </a:p>
          <a:p>
            <a:r>
              <a:rPr lang="en-US" dirty="0"/>
              <a:t>30 exceptions in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apply to financial records &amp; aggregated data</a:t>
            </a:r>
          </a:p>
          <a:p>
            <a:r>
              <a:rPr lang="en-US" dirty="0"/>
              <a:t>Exceptions in other laws &amp; regulations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Other laws also make records expressly public (e.g., Coroner’s Act)</a:t>
            </a:r>
          </a:p>
          <a:p>
            <a:r>
              <a:rPr lang="en-US" dirty="0"/>
              <a:t>Attorney-client privilege &amp; other privileges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Only if recognized by PA courts; not “self-critical evaluation”</a:t>
            </a:r>
          </a:p>
          <a:p>
            <a:r>
              <a:rPr lang="en-US" dirty="0"/>
              <a:t>Records can be made non-public by court order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9EA0-457A-4454-A90E-1FE6BDF4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Records Take Many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The Right-to-Know Law…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formats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Paper, email, texts, social media, audio, video, etc.</a:t>
            </a:r>
          </a:p>
          <a:p>
            <a:r>
              <a:rPr lang="en-US" b="1" dirty="0"/>
              <a:t>Doesn’t</a:t>
            </a:r>
            <a:r>
              <a:rPr lang="en-US" dirty="0"/>
              <a:t> distinguish between agency &amp; personal devices</a:t>
            </a:r>
            <a:br>
              <a:rPr lang="en-US" dirty="0"/>
            </a:br>
            <a:r>
              <a:rPr lang="en-US" dirty="0"/>
              <a:t>(or agency &amp; personal email accounts)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Practical issues re: accessing personal devices &amp; email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Best practice: Agency business done on agency devices &amp; email</a:t>
            </a:r>
          </a:p>
          <a:p>
            <a:r>
              <a:rPr lang="en-US" dirty="0"/>
              <a:t>Bottom line: Is it a </a:t>
            </a:r>
            <a:r>
              <a:rPr lang="en-US" b="1" dirty="0"/>
              <a:t>record</a:t>
            </a:r>
            <a:r>
              <a:rPr lang="en-US" dirty="0"/>
              <a:t>? And if </a:t>
            </a:r>
            <a:r>
              <a:rPr lang="en-US" sz="3200" dirty="0"/>
              <a:t>so, is it a </a:t>
            </a:r>
            <a:r>
              <a:rPr lang="en-US" sz="3200" b="1" dirty="0">
                <a:solidFill>
                  <a:srgbClr val="FF0000"/>
                </a:solidFill>
              </a:rPr>
              <a:t>public </a:t>
            </a:r>
            <a:r>
              <a:rPr lang="en-US" sz="3200" b="1" dirty="0"/>
              <a:t>record</a:t>
            </a:r>
            <a:r>
              <a:rPr lang="en-US" sz="32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2722-81EB-438D-A453-22331B35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Submit your RTK request to the </a:t>
            </a:r>
            <a:r>
              <a:rPr lang="en-US" b="1" u="sng" dirty="0">
                <a:solidFill>
                  <a:srgbClr val="FF0000"/>
                </a:solidFill>
              </a:rPr>
              <a:t>correct agency</a:t>
            </a:r>
          </a:p>
          <a:p>
            <a:r>
              <a:rPr lang="en-US" dirty="0"/>
              <a:t>State agencies: DEP, DOC, </a:t>
            </a:r>
            <a:r>
              <a:rPr lang="en-US" dirty="0" err="1"/>
              <a:t>PennDOT</a:t>
            </a:r>
            <a:r>
              <a:rPr lang="en-US" dirty="0"/>
              <a:t>, etc.</a:t>
            </a:r>
          </a:p>
          <a:p>
            <a:r>
              <a:rPr lang="en-US" dirty="0"/>
              <a:t>Local agencies: Cities, boroughs, townships, school districts</a:t>
            </a:r>
          </a:p>
          <a:p>
            <a:r>
              <a:rPr lang="en-US" dirty="0"/>
              <a:t>Address requests to Agency Open Records Officer (AORO)</a:t>
            </a:r>
          </a:p>
          <a:p>
            <a:r>
              <a:rPr lang="en-US" dirty="0"/>
              <a:t>AORO database </a:t>
            </a:r>
            <a:r>
              <a:rPr lang="en-US" dirty="0">
                <a:hlinkClick r:id="rId2"/>
              </a:rPr>
              <a:t>available on OOR website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BE2D13-C498-4350-8095-396936F15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495800"/>
            <a:ext cx="10972800" cy="18192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2C6CE-8B3B-474B-8357-03A60A75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EFFA19-09F9-4BE0-A09F-98D0D1036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439833"/>
            <a:ext cx="7246309" cy="500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How to File a RTK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31241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Standard</a:t>
            </a:r>
            <a:br>
              <a:rPr lang="en-US" b="1" u="sng" dirty="0"/>
            </a:br>
            <a:r>
              <a:rPr lang="en-US" b="1" u="sng" dirty="0"/>
              <a:t>RTK Request</a:t>
            </a:r>
            <a:br>
              <a:rPr lang="en-US" b="1" u="sng" dirty="0"/>
            </a:br>
            <a:r>
              <a:rPr lang="en-US" b="1" u="sng" dirty="0"/>
              <a:t>Form,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29425-5AD8-4CC1-AC3B-D827F5E5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59FAD-5D7F-47F9-9A02-74001D4DC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752600"/>
            <a:ext cx="787322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Departments &amp; Police-Related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Fairly broad exception for criminal investigative records</a:t>
            </a:r>
          </a:p>
          <a:p>
            <a:r>
              <a:rPr lang="en-US" dirty="0"/>
              <a:t>Police departments can withhold records “relating to or resulting in a criminal investigation” (Section 708(b)(16))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to blotter information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“a chronological listing of arrests, usually documented contemporaneous with the incident, which may include, but is not limited to, the name and address of the individual charged and the alleged offenses”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to aggregated data (e.g., crime statistics)</a:t>
            </a:r>
          </a:p>
          <a:p>
            <a:r>
              <a:rPr lang="en-US" dirty="0"/>
              <a:t>Does </a:t>
            </a:r>
            <a:r>
              <a:rPr lang="en-US" b="1" u="sng" dirty="0"/>
              <a:t>not</a:t>
            </a:r>
            <a:r>
              <a:rPr lang="en-US" dirty="0"/>
              <a:t> apply (mostly) to financial records (can be redacted)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Departments &amp; Police-Related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More police-related records</a:t>
            </a:r>
          </a:p>
          <a:p>
            <a:r>
              <a:rPr lang="en-US" dirty="0"/>
              <a:t>911 recordings: Released at agency (911 call center) discretion</a:t>
            </a:r>
          </a:p>
          <a:p>
            <a:r>
              <a:rPr lang="en-US" dirty="0"/>
              <a:t>Coroner records: Covered by Coroner’s Act</a:t>
            </a:r>
          </a:p>
          <a:p>
            <a:r>
              <a:rPr lang="en-US" dirty="0">
                <a:hlinkClick r:id="rId2"/>
              </a:rPr>
              <a:t>Pennsylvania Uniform Crime Reporting (UCR) System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Includes </a:t>
            </a:r>
            <a:r>
              <a:rPr lang="en-US" dirty="0">
                <a:hlinkClick r:id="rId3"/>
              </a:rPr>
              <a:t>monthly summary arrest reports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Montgomery County: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2017 YTD murder arrests: 3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2018 YTD murder arrests: 9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Embezzlement arrests YTD down 71%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D032-962E-4DB6-936E-FB5A0E6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0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No Time Limit on Investigative Exceptions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ECF1-CD61-47FC-829F-7E1709FC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199"/>
            <a:ext cx="3581400" cy="492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31738" y="1600199"/>
            <a:ext cx="7086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Murder in the Stacks by David </a:t>
            </a:r>
            <a:r>
              <a:rPr lang="en-US" sz="3200" b="1" dirty="0" err="1"/>
              <a:t>DeKok</a:t>
            </a:r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Nov. 28, 1969 (~50 years ago)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Betsy </a:t>
            </a:r>
            <a:r>
              <a:rPr lang="en-US" sz="3200" dirty="0" err="1"/>
              <a:t>Aardsma</a:t>
            </a:r>
            <a:r>
              <a:rPr lang="en-US" sz="3200" dirty="0"/>
              <a:t> of Holland, Mich., murdered in Penn State’s library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Stabbed once, but first responders thought she had fainted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Library cleaned up what they did not know was a crime scene</a:t>
            </a:r>
          </a:p>
        </p:txBody>
      </p:sp>
    </p:spTree>
    <p:extLst>
      <p:ext uri="{BB962C8B-B14F-4D97-AF65-F5344CB8AC3E}">
        <p14:creationId xmlns:p14="http://schemas.microsoft.com/office/powerpoint/2010/main" val="234934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Police Recordings: Video &amp; Audio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RTKL does not apply to police recordings</a:t>
            </a:r>
          </a:p>
          <a:p>
            <a:r>
              <a:rPr lang="en-US" dirty="0"/>
              <a:t>Act 22 of 2017 covers </a:t>
            </a:r>
            <a:r>
              <a:rPr lang="en-US" b="1" dirty="0">
                <a:solidFill>
                  <a:srgbClr val="FF0000"/>
                </a:solidFill>
              </a:rPr>
              <a:t>police video &amp; audio recordings</a:t>
            </a:r>
          </a:p>
          <a:p>
            <a:r>
              <a:rPr lang="en-US" dirty="0"/>
              <a:t>Must make request within 60 days of recording</a:t>
            </a:r>
          </a:p>
          <a:p>
            <a:r>
              <a:rPr lang="en-US" dirty="0"/>
              <a:t>Agency has 30 days to respond, may deny for various reasons</a:t>
            </a:r>
          </a:p>
          <a:p>
            <a:r>
              <a:rPr lang="en-US" dirty="0"/>
              <a:t>Denials may be appealed within 30 days to court; $125 fee</a:t>
            </a:r>
          </a:p>
          <a:p>
            <a:r>
              <a:rPr lang="en-US" dirty="0"/>
              <a:t>Law enforcement agencies &amp; DAs have fairly broad discretion to release a recording (with or without a written request)</a:t>
            </a:r>
          </a:p>
          <a:p>
            <a:r>
              <a:rPr lang="en-US" dirty="0"/>
              <a:t>Bodycam &amp; </a:t>
            </a:r>
            <a:r>
              <a:rPr lang="en-US" dirty="0" err="1"/>
              <a:t>dashcam</a:t>
            </a:r>
            <a:r>
              <a:rPr lang="en-US" dirty="0"/>
              <a:t> </a:t>
            </a:r>
            <a:r>
              <a:rPr lang="en-US" b="1" u="sng" dirty="0"/>
              <a:t>policies</a:t>
            </a:r>
            <a:r>
              <a:rPr lang="en-US" dirty="0"/>
              <a:t> are explicitly public</a:t>
            </a:r>
          </a:p>
          <a:p>
            <a:r>
              <a:rPr lang="en-US" dirty="0"/>
              <a:t>More </a:t>
            </a:r>
            <a:r>
              <a:rPr lang="en-US" dirty="0">
                <a:hlinkClick r:id="rId2"/>
              </a:rPr>
              <a:t>info on OOR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Court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does not apply to court records</a:t>
            </a:r>
          </a:p>
          <a:p>
            <a:r>
              <a:rPr lang="en-US" dirty="0"/>
              <a:t>Judges, </a:t>
            </a:r>
            <a:r>
              <a:rPr lang="en-US" dirty="0" err="1"/>
              <a:t>Prothonotary</a:t>
            </a:r>
            <a:r>
              <a:rPr lang="en-US" dirty="0"/>
              <a:t>, Clerk of Courts, etc.</a:t>
            </a:r>
          </a:p>
          <a:p>
            <a:r>
              <a:rPr lang="en-US" b="1" dirty="0">
                <a:solidFill>
                  <a:srgbClr val="FF0000"/>
                </a:solidFill>
              </a:rPr>
              <a:t>Access to most court records covered by common law</a:t>
            </a:r>
          </a:p>
          <a:p>
            <a:r>
              <a:rPr lang="en-US" dirty="0"/>
              <a:t>Unified Judicial System has a </a:t>
            </a:r>
            <a:r>
              <a:rPr lang="en-US" dirty="0">
                <a:hlinkClick r:id="rId2"/>
              </a:rPr>
              <a:t>public records section</a:t>
            </a:r>
            <a:r>
              <a:rPr lang="en-US" dirty="0"/>
              <a:t> on website</a:t>
            </a:r>
          </a:p>
          <a:p>
            <a:r>
              <a:rPr lang="en-US" dirty="0">
                <a:hlinkClick r:id="rId3"/>
              </a:rPr>
              <a:t>Rule 509</a:t>
            </a:r>
            <a:r>
              <a:rPr lang="en-US" dirty="0"/>
              <a:t> covers access to financial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5001C-6B2F-4789-9C10-2C9863DB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7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Communicate with the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Good communication can </a:t>
            </a:r>
            <a:r>
              <a:rPr lang="en-US" b="1" u="sng" dirty="0">
                <a:solidFill>
                  <a:srgbClr val="FF0000"/>
                </a:solidFill>
              </a:rPr>
              <a:t>prevent &amp; solve many issues</a:t>
            </a:r>
          </a:p>
          <a:p>
            <a:r>
              <a:rPr lang="en-US" dirty="0"/>
              <a:t>Good practice to let agency know you’re willing to talk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Especially true with police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you have an informal way to seek police records, </a:t>
            </a:r>
            <a:r>
              <a:rPr lang="en-US" b="1" u="sng" dirty="0"/>
              <a:t>use it first</a:t>
            </a:r>
          </a:p>
          <a:p>
            <a:r>
              <a:rPr lang="en-US" dirty="0"/>
              <a:t>Agency cannot require requester to provide reason for request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They can ask, but requester can decline to answer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Requester may sometimes want to provide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7643-DA23-4989-B080-AC9E5E35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4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Appealing a RTKL 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Most RTKL denials can be appealed to the OOR</a:t>
            </a:r>
          </a:p>
          <a:p>
            <a:r>
              <a:rPr lang="en-US" dirty="0"/>
              <a:t>Appeal must be filed within 15 business days of denial</a:t>
            </a:r>
          </a:p>
          <a:p>
            <a:r>
              <a:rPr lang="en-US" dirty="0"/>
              <a:t>File appeals using online form at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About 15 minutes to fill out</a:t>
            </a:r>
          </a:p>
          <a:p>
            <a:r>
              <a:rPr lang="en-US" b="1" dirty="0">
                <a:solidFill>
                  <a:srgbClr val="FF0000"/>
                </a:solidFill>
              </a:rPr>
              <a:t>No lawyer necessary</a:t>
            </a:r>
          </a:p>
          <a:p>
            <a:r>
              <a:rPr lang="en-US" dirty="0"/>
              <a:t>OOR assigns Appeals Officer (attorney) to oversee case</a:t>
            </a:r>
          </a:p>
          <a:p>
            <a:r>
              <a:rPr lang="en-US" dirty="0"/>
              <a:t>Both sides can present evidence &amp; argument</a:t>
            </a:r>
          </a:p>
          <a:p>
            <a:r>
              <a:rPr lang="en-US" dirty="0"/>
              <a:t>OOR has </a:t>
            </a:r>
            <a:r>
              <a:rPr lang="en-US" b="1" dirty="0">
                <a:solidFill>
                  <a:srgbClr val="FF0000"/>
                </a:solidFill>
              </a:rPr>
              <a:t>30 days </a:t>
            </a:r>
            <a:r>
              <a:rPr lang="en-US" dirty="0"/>
              <a:t>to issue Final Determination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13857-D1E4-4DC7-80BE-0B636285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Tip: Consider Requesting Mediation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206503-BC96-45D9-B1B0-275DBD0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RTKL authorizes OOR to establish a </a:t>
            </a:r>
            <a:r>
              <a:rPr lang="en-US" b="1" u="sng" dirty="0">
                <a:solidFill>
                  <a:srgbClr val="FF0000"/>
                </a:solidFill>
              </a:rPr>
              <a:t>mediation program</a:t>
            </a:r>
          </a:p>
          <a:p>
            <a:r>
              <a:rPr lang="en-US" dirty="0"/>
              <a:t>Alternative to traditional appeal process</a:t>
            </a:r>
          </a:p>
          <a:p>
            <a:r>
              <a:rPr lang="en-US" dirty="0"/>
              <a:t>OOR has trained mediators</a:t>
            </a:r>
          </a:p>
          <a:p>
            <a:r>
              <a:rPr lang="en-US" dirty="0"/>
              <a:t>Goal: Mutually agreeable settlement</a:t>
            </a:r>
          </a:p>
          <a:p>
            <a:r>
              <a:rPr lang="en-US" dirty="0"/>
              <a:t>Voluntary &amp; confidential</a:t>
            </a:r>
          </a:p>
          <a:p>
            <a:r>
              <a:rPr lang="en-US" dirty="0"/>
              <a:t>Either side can end mediation at any time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If mediation ends, case moves to normal appeal process (new AO)</a:t>
            </a:r>
          </a:p>
          <a:p>
            <a:r>
              <a:rPr lang="en-US" dirty="0"/>
              <a:t>Can save time &amp; expense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9404-4A7C-47AC-AADC-F1C5D7D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Agency Response: Costs &amp;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OOR fee schedule developed pursuant to RTKL</a:t>
            </a:r>
          </a:p>
          <a:p>
            <a:r>
              <a:rPr lang="en-US" dirty="0"/>
              <a:t>General rule: No charge for electronic records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Redactions may necessitate printing electronic records</a:t>
            </a:r>
          </a:p>
          <a:p>
            <a:r>
              <a:rPr lang="en-US" dirty="0"/>
              <a:t>Up to $0.25/page for hard copies (8.5 x 11, </a:t>
            </a:r>
            <a:r>
              <a:rPr lang="en-US" dirty="0" err="1"/>
              <a:t>b&amp;w</a:t>
            </a:r>
            <a:r>
              <a:rPr lang="en-US" dirty="0"/>
              <a:t>)</a:t>
            </a:r>
          </a:p>
          <a:p>
            <a:r>
              <a:rPr lang="en-US" dirty="0"/>
              <a:t>Requesters can photograph records</a:t>
            </a:r>
          </a:p>
          <a:p>
            <a:r>
              <a:rPr lang="en-US" dirty="0"/>
              <a:t>Agencies required to provide records in medium requested (electronic vs. hard copy), do not have to create a record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i="1" dirty="0"/>
              <a:t>Remember: RTKL does not apply to court records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1BE91-53A0-411C-9A52-9A4253B8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Two Great Databases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Two useful resources:</a:t>
            </a:r>
          </a:p>
          <a:p>
            <a:r>
              <a:rPr lang="en-US" dirty="0"/>
              <a:t>Online Contract Database, </a:t>
            </a:r>
            <a:r>
              <a:rPr lang="en-US" dirty="0">
                <a:hlinkClick r:id="rId2"/>
              </a:rPr>
              <a:t>http://contracts.patreasury.gov/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contracts of $5,000 or more</a:t>
            </a:r>
          </a:p>
          <a:p>
            <a:r>
              <a:rPr lang="en-US" dirty="0" err="1"/>
              <a:t>PennWATCH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http://pennwatch.pa.gov/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employee positions, salaries &amp; compensation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PA State Police trooper examples: $60,610, $103,193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Forensic Scientist 2, Senior Applications Developer, Mechanic Supervisor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State agency employee counts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PA State Police has 6,154 employees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E745-4D36-4660-B172-19132685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Statewide Cost of the RTKL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Legislative Budget &amp; Finance Committee:</a:t>
            </a:r>
          </a:p>
          <a:p>
            <a:r>
              <a:rPr lang="en-US" dirty="0"/>
              <a:t>Study released in 2018 (data covering calendar year 2016)</a:t>
            </a:r>
          </a:p>
          <a:p>
            <a:r>
              <a:rPr lang="en-US" dirty="0"/>
              <a:t>54% of agencies reported </a:t>
            </a:r>
            <a:r>
              <a:rPr lang="en-US" b="1" dirty="0">
                <a:solidFill>
                  <a:srgbClr val="FF0000"/>
                </a:solidFill>
              </a:rPr>
              <a:t>$500 or less annual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92% of agencies reported $10,000 or less</a:t>
            </a:r>
          </a:p>
          <a:p>
            <a:r>
              <a:rPr lang="en-US" dirty="0"/>
              <a:t>Total cost (all agencies, 2016) ~ $5.7 million to $9.7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Median cost = $500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&gt; 6,000 agencies, so avg. cost = $950 to $1,617 per agency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C6F19-E43F-479C-90B6-48A162AA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OOR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Website, Twitter, Email Lists &amp; More</a:t>
            </a:r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https://openrecords.pa.gov</a:t>
            </a:r>
            <a:endParaRPr lang="en-US" dirty="0"/>
          </a:p>
          <a:p>
            <a:r>
              <a:rPr lang="en-US" dirty="0"/>
              <a:t>Blog: </a:t>
            </a:r>
            <a:r>
              <a:rPr lang="en-US" dirty="0">
                <a:hlinkClick r:id="rId3"/>
              </a:rPr>
              <a:t>https://openrecordspennsylvania.com</a:t>
            </a:r>
            <a:endParaRPr lang="en-US" dirty="0"/>
          </a:p>
          <a:p>
            <a:r>
              <a:rPr lang="en-US" dirty="0"/>
              <a:t>Email lists: Daily Digest of FDs &amp; General Updates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hlinkClick r:id="rId4"/>
              </a:rPr>
              <a:t>https://www.openrecords.pa.gov/EmailSubscriptions.cfm</a:t>
            </a:r>
            <a:endParaRPr lang="en-US" dirty="0"/>
          </a:p>
          <a:p>
            <a:r>
              <a:rPr lang="en-US" dirty="0"/>
              <a:t>Twitter: @</a:t>
            </a:r>
            <a:r>
              <a:rPr lang="en-US" dirty="0" err="1"/>
              <a:t>OpenRecordsPA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Executive Director: @</a:t>
            </a:r>
            <a:r>
              <a:rPr lang="en-US" dirty="0" err="1"/>
              <a:t>ErikOpenRecords</a:t>
            </a:r>
            <a:endParaRPr lang="en-US" dirty="0"/>
          </a:p>
          <a:p>
            <a:r>
              <a:rPr lang="en-US" dirty="0"/>
              <a:t>YouTube Channel</a:t>
            </a:r>
          </a:p>
          <a:p>
            <a:r>
              <a:rPr lang="en-US" dirty="0"/>
              <a:t>Open Records in PA Podcast: Apple Podcasts, </a:t>
            </a:r>
            <a:r>
              <a:rPr lang="en-US" dirty="0" err="1"/>
              <a:t>Stitcher</a:t>
            </a:r>
            <a:r>
              <a:rPr lang="en-US" dirty="0"/>
              <a:t>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9C272-0310-451D-AB4D-C1B25060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4601</TotalTime>
  <Words>1338</Words>
  <Application>Microsoft Office PowerPoint</Application>
  <PresentationFormat>Widescreen</PresentationFormat>
  <Paragraphs>182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Wingdings</vt:lpstr>
      <vt:lpstr>Office Theme</vt:lpstr>
      <vt:lpstr>Sisters in Crime – Delaware Valley Chapter Tredyffrin Public Library November 17, 2018</vt:lpstr>
      <vt:lpstr>Pennsylvania’s Right-to-Know Law</vt:lpstr>
      <vt:lpstr>A Brief History</vt:lpstr>
      <vt:lpstr>Right-to-Know Law Flowchart</vt:lpstr>
      <vt:lpstr>What is a Record?</vt:lpstr>
      <vt:lpstr>Right-to-Know Law Basics</vt:lpstr>
      <vt:lpstr>Records Take Many Shapes</vt:lpstr>
      <vt:lpstr>How to File a RTK Request</vt:lpstr>
      <vt:lpstr>How to File a RTK Request</vt:lpstr>
      <vt:lpstr>How to File a RTK Request</vt:lpstr>
      <vt:lpstr>Police Departments &amp; Police-Related Records</vt:lpstr>
      <vt:lpstr>Police Departments &amp; Police-Related Records</vt:lpstr>
      <vt:lpstr>No Time Limit on Investigative Exceptions</vt:lpstr>
      <vt:lpstr>Police Recordings: Video &amp; Audio</vt:lpstr>
      <vt:lpstr>Court Records</vt:lpstr>
      <vt:lpstr>Tip: Communicate with the Agency</vt:lpstr>
      <vt:lpstr>Appealing a RTKL Denial</vt:lpstr>
      <vt:lpstr>Tip: Consider Requesting Mediation</vt:lpstr>
      <vt:lpstr>Agency Response: Costs &amp; Format</vt:lpstr>
      <vt:lpstr>Two Great Databases</vt:lpstr>
      <vt:lpstr>Statewide Cost of the RTKL</vt:lpstr>
      <vt:lpstr>OOR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Arneson, Erik</cp:lastModifiedBy>
  <cp:revision>191</cp:revision>
  <cp:lastPrinted>2018-08-30T16:33:45Z</cp:lastPrinted>
  <dcterms:created xsi:type="dcterms:W3CDTF">2015-06-09T13:12:04Z</dcterms:created>
  <dcterms:modified xsi:type="dcterms:W3CDTF">2018-11-21T15:13:34Z</dcterms:modified>
</cp:coreProperties>
</file>