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7" r:id="rId2"/>
    <p:sldId id="346" r:id="rId3"/>
    <p:sldId id="347" r:id="rId4"/>
    <p:sldId id="348" r:id="rId5"/>
    <p:sldId id="364" r:id="rId6"/>
    <p:sldId id="388" r:id="rId7"/>
    <p:sldId id="365" r:id="rId8"/>
    <p:sldId id="403" r:id="rId9"/>
    <p:sldId id="404" r:id="rId10"/>
    <p:sldId id="363" r:id="rId11"/>
    <p:sldId id="386" r:id="rId12"/>
    <p:sldId id="375" r:id="rId13"/>
    <p:sldId id="378" r:id="rId14"/>
    <p:sldId id="379" r:id="rId15"/>
    <p:sldId id="380" r:id="rId16"/>
    <p:sldId id="383" r:id="rId17"/>
    <p:sldId id="389" r:id="rId18"/>
    <p:sldId id="390" r:id="rId19"/>
    <p:sldId id="391" r:id="rId20"/>
    <p:sldId id="392" r:id="rId21"/>
    <p:sldId id="393" r:id="rId22"/>
    <p:sldId id="405" r:id="rId23"/>
    <p:sldId id="416" r:id="rId24"/>
    <p:sldId id="417" r:id="rId25"/>
    <p:sldId id="418" r:id="rId26"/>
    <p:sldId id="384" r:id="rId27"/>
    <p:sldId id="385" r:id="rId28"/>
    <p:sldId id="349" r:id="rId29"/>
    <p:sldId id="367" r:id="rId30"/>
    <p:sldId id="394" r:id="rId31"/>
    <p:sldId id="369" r:id="rId32"/>
    <p:sldId id="370" r:id="rId33"/>
    <p:sldId id="368" r:id="rId34"/>
    <p:sldId id="340" r:id="rId35"/>
    <p:sldId id="337" r:id="rId36"/>
    <p:sldId id="342" r:id="rId37"/>
    <p:sldId id="381" r:id="rId38"/>
    <p:sldId id="382" r:id="rId39"/>
    <p:sldId id="387" r:id="rId40"/>
    <p:sldId id="339" r:id="rId41"/>
    <p:sldId id="341" r:id="rId42"/>
    <p:sldId id="362" r:id="rId4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AD91F1-9AD2-4FB3-AAFD-3D72A44B364E}"/>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79C84599-7657-46DB-BF2B-C8F85A79DA2B}"/>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EDDE85B-3328-4824-A785-4816B30BD705}" type="datetimeFigureOut">
              <a:rPr lang="en-US" smtClean="0"/>
              <a:t>12/13/2018</a:t>
            </a:fld>
            <a:endParaRPr lang="en-US"/>
          </a:p>
        </p:txBody>
      </p:sp>
      <p:sp>
        <p:nvSpPr>
          <p:cNvPr id="4" name="Footer Placeholder 3">
            <a:extLst>
              <a:ext uri="{FF2B5EF4-FFF2-40B4-BE49-F238E27FC236}">
                <a16:creationId xmlns:a16="http://schemas.microsoft.com/office/drawing/2014/main" id="{8FE3C62E-71A1-46F9-85EC-EE6AE2CC9F84}"/>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361F0B1-0CD9-48B8-B2D1-6E71F37900E8}"/>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B088D61-C99D-47AD-A800-0067F90FBEDD}" type="slidenum">
              <a:rPr lang="en-US" smtClean="0"/>
              <a:t>‹#›</a:t>
            </a:fld>
            <a:endParaRPr lang="en-US"/>
          </a:p>
        </p:txBody>
      </p:sp>
    </p:spTree>
    <p:extLst>
      <p:ext uri="{BB962C8B-B14F-4D97-AF65-F5344CB8AC3E}">
        <p14:creationId xmlns:p14="http://schemas.microsoft.com/office/powerpoint/2010/main" val="8878170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DD40E97-669B-41D9-9731-6FFDB35B90E3}" type="datetimeFigureOut">
              <a:rPr lang="en-US" smtClean="0"/>
              <a:t>12/13/2018</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3C52195-DFE6-43E1-91B4-1018E34DA4E8}" type="slidenum">
              <a:rPr lang="en-US" smtClean="0"/>
              <a:t>‹#›</a:t>
            </a:fld>
            <a:endParaRPr lang="en-US"/>
          </a:p>
        </p:txBody>
      </p:sp>
    </p:spTree>
    <p:extLst>
      <p:ext uri="{BB962C8B-B14F-4D97-AF65-F5344CB8AC3E}">
        <p14:creationId xmlns:p14="http://schemas.microsoft.com/office/powerpoint/2010/main" val="3386306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5F49486D-9363-49E6-BF19-37CB170AE220}" type="slidenum">
              <a:rPr lang="en-US" smtClean="0"/>
              <a:pPr>
                <a:defRPr/>
              </a:pPr>
              <a:t>1</a:t>
            </a:fld>
            <a:endParaRPr lang="en-US" dirty="0"/>
          </a:p>
        </p:txBody>
      </p:sp>
      <p:sp>
        <p:nvSpPr>
          <p:cNvPr id="2" name="Date Placeholder 1"/>
          <p:cNvSpPr>
            <a:spLocks noGrp="1"/>
          </p:cNvSpPr>
          <p:nvPr>
            <p:ph type="dt" idx="10"/>
          </p:nvPr>
        </p:nvSpPr>
        <p:spPr/>
        <p:txBody>
          <a:bodyPr/>
          <a:lstStyle/>
          <a:p>
            <a:pPr>
              <a:defRPr/>
            </a:pPr>
            <a:fld id="{9AF5E65E-ED59-4104-9A9A-477C1ACD5BE5}" type="datetime1">
              <a:rPr lang="en-US" smtClean="0"/>
              <a:t>12/13/2018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43C65DE-591C-48E0-BFC0-8F29F22E797F}"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3025205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3C65DE-591C-48E0-BFC0-8F29F22E797F}"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2601932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3C65DE-591C-48E0-BFC0-8F29F22E797F}"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73455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43C65DE-591C-48E0-BFC0-8F29F22E797F}" type="datetimeFigureOut">
              <a:rPr lang="en-US" smtClean="0"/>
              <a:t>12/13/2018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2816281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8"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43C65DE-591C-48E0-BFC0-8F29F22E797F}" type="datetimeFigureOut">
              <a:rPr lang="en-US" smtClean="0"/>
              <a:t>12/13/2018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52743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43C65DE-591C-48E0-BFC0-8F29F22E797F}" type="datetimeFigureOut">
              <a:rPr lang="en-US" smtClean="0"/>
              <a:t>12/13/2018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3271067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3C65DE-591C-48E0-BFC0-8F29F22E797F}" type="datetimeFigureOut">
              <a:rPr lang="en-US" smtClean="0"/>
              <a:t>12/13/2018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1637048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19"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8"/>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19"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3C65DE-591C-48E0-BFC0-8F29F22E797F}" type="datetimeFigureOut">
              <a:rPr lang="en-US" smtClean="0"/>
              <a:t>12/13/2018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1252799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2"/>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7"/>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3C65DE-591C-48E0-BFC0-8F29F22E797F}" type="datetimeFigureOut">
              <a:rPr lang="en-US" smtClean="0"/>
              <a:t>12/13/2018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1391162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3C65DE-591C-48E0-BFC0-8F29F22E797F}"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244781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4"/>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4"/>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3C65DE-591C-48E0-BFC0-8F29F22E797F}"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3655377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3C65DE-591C-48E0-BFC0-8F29F22E797F}" type="datetimeFigureOut">
              <a:rPr lang="en-US" smtClean="0"/>
              <a:t>12/13/2018</a:t>
            </a:fld>
            <a:endParaRPr lang="en-US"/>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EDBB4C-ACFD-4F6B-A972-17B18B702C3C}" type="slidenum">
              <a:rPr lang="en-US" smtClean="0"/>
              <a:t>‹#›</a:t>
            </a:fld>
            <a:endParaRPr lang="en-US"/>
          </a:p>
        </p:txBody>
      </p:sp>
    </p:spTree>
    <p:extLst>
      <p:ext uri="{BB962C8B-B14F-4D97-AF65-F5344CB8AC3E}">
        <p14:creationId xmlns:p14="http://schemas.microsoft.com/office/powerpoint/2010/main" val="1027530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openrecords.pa.gov/" TargetMode="External"/><Relationship Id="rId7"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earneson@pa.gov" TargetMode="External"/><Relationship Id="rId5" Type="http://schemas.openxmlformats.org/officeDocument/2006/relationships/hyperlink" Target="https://twitter.com/OpenRecordsPA" TargetMode="External"/><Relationship Id="rId4" Type="http://schemas.openxmlformats.org/officeDocument/2006/relationships/hyperlink" Target="https://twitter.com/ErikOpenRecord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pennwatch.pa.gov/" TargetMode="External"/><Relationship Id="rId2" Type="http://schemas.openxmlformats.org/officeDocument/2006/relationships/hyperlink" Target="http://contracts.patreasury.gov/"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ucr.psp.state.pa.us/ucr/reporting/monthly/summary/monthlysumarrestui.asp" TargetMode="External"/><Relationship Id="rId2" Type="http://schemas.openxmlformats.org/officeDocument/2006/relationships/hyperlink" Target="http://www.paucrs.pa.gov/UCR/Reporting/RptMain.asp"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openrecords.pa.gov/RTKL/PoliceRecordings.cf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pacourts.us/assets/files/page-1090/file-268.pdf" TargetMode="External"/><Relationship Id="rId2" Type="http://schemas.openxmlformats.org/officeDocument/2006/relationships/hyperlink" Target="http://www.pacourts.us/public-record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openrecordspa.wordpress.com/" TargetMode="External"/><Relationship Id="rId2" Type="http://schemas.openxmlformats.org/officeDocument/2006/relationships/hyperlink" Target="https://openrecords.pa.gov/" TargetMode="External"/><Relationship Id="rId1" Type="http://schemas.openxmlformats.org/officeDocument/2006/relationships/slideLayout" Target="../slideLayouts/slideLayout2.xml"/><Relationship Id="rId4" Type="http://schemas.openxmlformats.org/officeDocument/2006/relationships/hyperlink" Target="https://www.openrecords.pa.gov/EmailSubscriptions.cf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2743200" y="2971800"/>
            <a:ext cx="7010400" cy="1295400"/>
          </a:xfrm>
        </p:spPr>
        <p:txBody>
          <a:bodyPr>
            <a:noAutofit/>
          </a:bodyPr>
          <a:lstStyle/>
          <a:p>
            <a:r>
              <a:rPr lang="en-US" sz="3200" b="1"/>
              <a:t>Greenlee Partners</a:t>
            </a:r>
            <a:br>
              <a:rPr lang="en-US" sz="3200" dirty="0"/>
            </a:br>
            <a:r>
              <a:rPr lang="en-US" sz="2800" i="1"/>
              <a:t>December 13, </a:t>
            </a:r>
            <a:r>
              <a:rPr lang="en-US" sz="2800" i="1" dirty="0"/>
              <a:t>2018</a:t>
            </a:r>
          </a:p>
        </p:txBody>
      </p:sp>
      <p:sp>
        <p:nvSpPr>
          <p:cNvPr id="3" name="Subtitle 2"/>
          <p:cNvSpPr>
            <a:spLocks noGrp="1"/>
          </p:cNvSpPr>
          <p:nvPr>
            <p:ph type="subTitle" idx="1"/>
          </p:nvPr>
        </p:nvSpPr>
        <p:spPr>
          <a:xfrm>
            <a:off x="4809859" y="2396853"/>
            <a:ext cx="4267200" cy="523037"/>
          </a:xfrm>
        </p:spPr>
        <p:txBody>
          <a:bodyPr rtlCol="0">
            <a:normAutofit/>
          </a:bodyPr>
          <a:lstStyle/>
          <a:p>
            <a:pPr>
              <a:defRPr/>
            </a:pPr>
            <a:r>
              <a:rPr lang="en-US" sz="2400" dirty="0">
                <a:solidFill>
                  <a:schemeClr val="tx2"/>
                </a:solidFill>
              </a:rPr>
              <a:t>Erik Arneson, Executive Director</a:t>
            </a:r>
          </a:p>
        </p:txBody>
      </p:sp>
      <p:sp>
        <p:nvSpPr>
          <p:cNvPr id="2053" name="TextBox 5"/>
          <p:cNvSpPr txBox="1">
            <a:spLocks noChangeArrowheads="1"/>
          </p:cNvSpPr>
          <p:nvPr/>
        </p:nvSpPr>
        <p:spPr bwMode="auto">
          <a:xfrm>
            <a:off x="876300" y="4371019"/>
            <a:ext cx="10439400" cy="1631216"/>
          </a:xfrm>
          <a:prstGeom prst="rect">
            <a:avLst/>
          </a:prstGeom>
          <a:solidFill>
            <a:schemeClr val="accent1">
              <a:lumMod val="40000"/>
              <a:lumOff val="60000"/>
            </a:schemeClr>
          </a:solidFill>
          <a:ln>
            <a:noFill/>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latin typeface="Calibri" pitchFamily="34" charset="0"/>
                <a:hlinkClick r:id="rId3"/>
              </a:rPr>
              <a:t>https://openrecords.pa.gov</a:t>
            </a:r>
            <a:endParaRPr lang="en-US" sz="2000" dirty="0">
              <a:latin typeface="Calibri" pitchFamily="34" charset="0"/>
            </a:endParaRPr>
          </a:p>
          <a:p>
            <a:pPr algn="ctr" eaLnBrk="1" hangingPunct="1"/>
            <a:r>
              <a:rPr lang="en-US" sz="2000" dirty="0">
                <a:latin typeface="Calibri" pitchFamily="34" charset="0"/>
                <a:hlinkClick r:id="rId4"/>
              </a:rPr>
              <a:t>@</a:t>
            </a:r>
            <a:r>
              <a:rPr lang="en-US" sz="2000" dirty="0" err="1">
                <a:latin typeface="Calibri" pitchFamily="34" charset="0"/>
                <a:hlinkClick r:id="rId4"/>
              </a:rPr>
              <a:t>ErikOpenRecords</a:t>
            </a:r>
            <a:endParaRPr lang="en-US" sz="2000" dirty="0">
              <a:latin typeface="Calibri" pitchFamily="34" charset="0"/>
            </a:endParaRPr>
          </a:p>
          <a:p>
            <a:pPr algn="ctr" eaLnBrk="1" hangingPunct="1"/>
            <a:r>
              <a:rPr lang="en-US" sz="2000" dirty="0">
                <a:latin typeface="Calibri" pitchFamily="34" charset="0"/>
                <a:hlinkClick r:id="rId5"/>
              </a:rPr>
              <a:t>@</a:t>
            </a:r>
            <a:r>
              <a:rPr lang="en-US" sz="2000" dirty="0" err="1">
                <a:latin typeface="Calibri" pitchFamily="34" charset="0"/>
                <a:hlinkClick r:id="rId5"/>
              </a:rPr>
              <a:t>OpenRecordsPA</a:t>
            </a:r>
            <a:endParaRPr lang="en-US" sz="2000" dirty="0">
              <a:latin typeface="Calibri" pitchFamily="34" charset="0"/>
            </a:endParaRPr>
          </a:p>
          <a:p>
            <a:pPr algn="ctr" eaLnBrk="1" hangingPunct="1"/>
            <a:r>
              <a:rPr lang="en-US" sz="2000" dirty="0">
                <a:latin typeface="Calibri" pitchFamily="34" charset="0"/>
                <a:hlinkClick r:id="rId6"/>
              </a:rPr>
              <a:t>earneson@pa.gov</a:t>
            </a:r>
            <a:endParaRPr lang="en-US" sz="2000" dirty="0">
              <a:latin typeface="Calibri" pitchFamily="34" charset="0"/>
            </a:endParaRPr>
          </a:p>
          <a:p>
            <a:pPr algn="ctr" eaLnBrk="1" hangingPunct="1"/>
            <a:r>
              <a:rPr lang="en-US" sz="2000" dirty="0">
                <a:latin typeface="Calibri" pitchFamily="34" charset="0"/>
              </a:rPr>
              <a:t>(717) 346-9903</a:t>
            </a:r>
          </a:p>
        </p:txBody>
      </p:sp>
      <p:pic>
        <p:nvPicPr>
          <p:cNvPr id="7" name="Picture 2" descr="O:\ExecutiveOffice_241010100\OOR_Logos_and_Pictures\Open Records_Logo elongate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4941" y="967417"/>
            <a:ext cx="5962118" cy="1458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160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Right-to-Know Law Basics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All state &amp; local government records </a:t>
            </a:r>
            <a:r>
              <a:rPr lang="en-US" b="1" u="sng" dirty="0">
                <a:solidFill>
                  <a:srgbClr val="FF0000"/>
                </a:solidFill>
              </a:rPr>
              <a:t>presumed</a:t>
            </a:r>
            <a:r>
              <a:rPr lang="en-US" b="1" u="sng" dirty="0"/>
              <a:t> to be public</a:t>
            </a:r>
          </a:p>
          <a:p>
            <a:r>
              <a:rPr lang="en-US" dirty="0"/>
              <a:t>30 exceptions in the RTKL</a:t>
            </a:r>
          </a:p>
          <a:p>
            <a:pPr lvl="1">
              <a:buFont typeface="Wingdings" panose="05000000000000000000" pitchFamily="2" charset="2"/>
              <a:buChar char="§"/>
            </a:pPr>
            <a:r>
              <a:rPr lang="en-US" dirty="0"/>
              <a:t>Fewer apply to financial records &amp; aggregated data</a:t>
            </a:r>
          </a:p>
          <a:p>
            <a:r>
              <a:rPr lang="en-US" dirty="0"/>
              <a:t>Exceptions in other laws &amp; regulations</a:t>
            </a:r>
          </a:p>
          <a:p>
            <a:r>
              <a:rPr lang="en-US" dirty="0"/>
              <a:t>Attorney-client privilege &amp; other privileges</a:t>
            </a:r>
          </a:p>
          <a:p>
            <a:pPr lvl="1">
              <a:buFont typeface="Wingdings" panose="05000000000000000000" pitchFamily="2" charset="2"/>
              <a:buChar char="§"/>
            </a:pPr>
            <a:r>
              <a:rPr lang="en-US" dirty="0"/>
              <a:t>Only if recognized by PA courts; not “self-critical evaluation”</a:t>
            </a:r>
          </a:p>
          <a:p>
            <a:r>
              <a:rPr lang="en-US" dirty="0"/>
              <a:t>Records can be made non-public by court order</a:t>
            </a:r>
          </a:p>
        </p:txBody>
      </p:sp>
    </p:spTree>
    <p:extLst>
      <p:ext uri="{BB962C8B-B14F-4D97-AF65-F5344CB8AC3E}">
        <p14:creationId xmlns:p14="http://schemas.microsoft.com/office/powerpoint/2010/main" val="2573072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What is a Record?</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A record is…</a:t>
            </a:r>
          </a:p>
          <a:p>
            <a:r>
              <a:rPr lang="en-US" dirty="0"/>
              <a:t>“</a:t>
            </a:r>
            <a:r>
              <a:rPr lang="en-US" b="1" u="sng" dirty="0">
                <a:solidFill>
                  <a:srgbClr val="FF0000"/>
                </a:solidFill>
              </a:rPr>
              <a:t>information</a:t>
            </a:r>
            <a:r>
              <a:rPr lang="en-US" dirty="0"/>
              <a:t>, regardless of physical form or characteristics, that </a:t>
            </a:r>
            <a:r>
              <a:rPr lang="en-US" b="1" u="sng" dirty="0">
                <a:solidFill>
                  <a:srgbClr val="FF0000"/>
                </a:solidFill>
              </a:rPr>
              <a:t>documents a transaction or activity of an agency</a:t>
            </a:r>
            <a:r>
              <a:rPr lang="en-US" b="1" dirty="0">
                <a:solidFill>
                  <a:srgbClr val="FF0000"/>
                </a:solidFill>
              </a:rPr>
              <a:t> </a:t>
            </a:r>
            <a:r>
              <a:rPr lang="en-US" dirty="0"/>
              <a:t>and that is created, received or retained pursuant to law or in connection with a transaction, business or activity of the agency”</a:t>
            </a:r>
          </a:p>
          <a:p>
            <a:r>
              <a:rPr lang="en-US" i="1" dirty="0"/>
              <a:t>PA Office of Attorney General v. Philadelphia Inquirer</a:t>
            </a:r>
            <a:br>
              <a:rPr lang="en-US" i="1" dirty="0"/>
            </a:br>
            <a:r>
              <a:rPr lang="en-US" i="1" dirty="0"/>
              <a:t>(No. 2096 C.D. 2014, decided Nov. 19, 2015)</a:t>
            </a:r>
          </a:p>
        </p:txBody>
      </p:sp>
    </p:spTree>
    <p:extLst>
      <p:ext uri="{BB962C8B-B14F-4D97-AF65-F5344CB8AC3E}">
        <p14:creationId xmlns:p14="http://schemas.microsoft.com/office/powerpoint/2010/main" val="1347813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Records Take Many Shapes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The Right-to-Know Law…</a:t>
            </a:r>
          </a:p>
          <a:p>
            <a:r>
              <a:rPr lang="en-US" b="1" dirty="0"/>
              <a:t>Doesn’t</a:t>
            </a:r>
            <a:r>
              <a:rPr lang="en-US" dirty="0"/>
              <a:t> distinguish between formats</a:t>
            </a:r>
          </a:p>
          <a:p>
            <a:pPr lvl="1">
              <a:buFont typeface="Wingdings" panose="05000000000000000000" pitchFamily="2" charset="2"/>
              <a:buChar char="§"/>
            </a:pPr>
            <a:r>
              <a:rPr lang="en-US" dirty="0"/>
              <a:t>Paper, email, texts, social media, audio, video, etc.</a:t>
            </a:r>
          </a:p>
          <a:p>
            <a:r>
              <a:rPr lang="en-US" b="1" dirty="0"/>
              <a:t>Doesn’t</a:t>
            </a:r>
            <a:r>
              <a:rPr lang="en-US" dirty="0"/>
              <a:t> distinguish between agency &amp; personal devices</a:t>
            </a:r>
            <a:br>
              <a:rPr lang="en-US" dirty="0"/>
            </a:br>
            <a:r>
              <a:rPr lang="en-US" dirty="0"/>
              <a:t>(or agency &amp; personal email accounts)</a:t>
            </a:r>
          </a:p>
          <a:p>
            <a:r>
              <a:rPr lang="en-US" dirty="0"/>
              <a:t>All that matters: Is it a </a:t>
            </a:r>
            <a:r>
              <a:rPr lang="en-US" b="1" dirty="0"/>
              <a:t>record</a:t>
            </a:r>
            <a:r>
              <a:rPr lang="en-US" dirty="0"/>
              <a:t>? And if </a:t>
            </a:r>
            <a:r>
              <a:rPr lang="en-US" sz="3200" dirty="0"/>
              <a:t>so, is it a </a:t>
            </a:r>
            <a:r>
              <a:rPr lang="en-US" sz="3200" b="1" dirty="0">
                <a:solidFill>
                  <a:srgbClr val="FF0000"/>
                </a:solidFill>
              </a:rPr>
              <a:t>public </a:t>
            </a:r>
            <a:r>
              <a:rPr lang="en-US" sz="3200" b="1" dirty="0"/>
              <a:t>record</a:t>
            </a:r>
            <a:r>
              <a:rPr lang="en-US" sz="3200" dirty="0"/>
              <a:t>?</a:t>
            </a:r>
          </a:p>
        </p:txBody>
      </p:sp>
    </p:spTree>
    <p:extLst>
      <p:ext uri="{BB962C8B-B14F-4D97-AF65-F5344CB8AC3E}">
        <p14:creationId xmlns:p14="http://schemas.microsoft.com/office/powerpoint/2010/main" val="165131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 Request</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Submit your RTK request to the </a:t>
            </a:r>
            <a:r>
              <a:rPr lang="en-US" b="1" u="sng" dirty="0">
                <a:solidFill>
                  <a:srgbClr val="FF0000"/>
                </a:solidFill>
              </a:rPr>
              <a:t>correct agency</a:t>
            </a:r>
          </a:p>
          <a:p>
            <a:r>
              <a:rPr lang="en-US" dirty="0"/>
              <a:t>Submit requests to the agency that has the record</a:t>
            </a:r>
            <a:br>
              <a:rPr lang="en-US" dirty="0"/>
            </a:br>
            <a:r>
              <a:rPr lang="en-US" dirty="0"/>
              <a:t>(generally not the OOR)</a:t>
            </a:r>
          </a:p>
          <a:p>
            <a:r>
              <a:rPr lang="en-US" dirty="0"/>
              <a:t>Address requests to Agency Open Records Officer (AORO)</a:t>
            </a:r>
          </a:p>
          <a:p>
            <a:r>
              <a:rPr lang="en-US" dirty="0"/>
              <a:t>AORO database available on OOR website</a:t>
            </a:r>
          </a:p>
        </p:txBody>
      </p:sp>
      <p:pic>
        <p:nvPicPr>
          <p:cNvPr id="6" name="Picture 5">
            <a:extLst>
              <a:ext uri="{FF2B5EF4-FFF2-40B4-BE49-F238E27FC236}">
                <a16:creationId xmlns:a16="http://schemas.microsoft.com/office/drawing/2014/main" id="{B1BE2D13-C498-4350-8095-396936F15F17}"/>
              </a:ext>
            </a:extLst>
          </p:cNvPr>
          <p:cNvPicPr>
            <a:picLocks noChangeAspect="1"/>
          </p:cNvPicPr>
          <p:nvPr/>
        </p:nvPicPr>
        <p:blipFill>
          <a:blip r:embed="rId2"/>
          <a:stretch>
            <a:fillRect/>
          </a:stretch>
        </p:blipFill>
        <p:spPr>
          <a:xfrm>
            <a:off x="609600" y="4495800"/>
            <a:ext cx="10972800" cy="1819275"/>
          </a:xfrm>
          <a:prstGeom prst="rect">
            <a:avLst/>
          </a:prstGeom>
        </p:spPr>
      </p:pic>
    </p:spTree>
    <p:extLst>
      <p:ext uri="{BB962C8B-B14F-4D97-AF65-F5344CB8AC3E}">
        <p14:creationId xmlns:p14="http://schemas.microsoft.com/office/powerpoint/2010/main" val="1693455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More About Agency AOROs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Many agencies, but not all, have a single AORO</a:t>
            </a:r>
          </a:p>
          <a:p>
            <a:r>
              <a:rPr lang="en-US" dirty="0"/>
              <a:t>Commonwealth agencies: DEP, DCNR, DOC, DCED, etc.</a:t>
            </a:r>
          </a:p>
          <a:p>
            <a:r>
              <a:rPr lang="en-US" dirty="0"/>
              <a:t>Some agencies have separate AOROs by bureau, dep’t, etc.</a:t>
            </a:r>
          </a:p>
          <a:p>
            <a:pPr lvl="1">
              <a:buFont typeface="Wingdings" panose="05000000000000000000" pitchFamily="2" charset="2"/>
              <a:buChar char="§"/>
            </a:pPr>
            <a:r>
              <a:rPr lang="en-US" dirty="0"/>
              <a:t>e.g., Philadelphia has approximately 40 AOROs</a:t>
            </a:r>
          </a:p>
          <a:p>
            <a:r>
              <a:rPr lang="en-US" dirty="0"/>
              <a:t>Important to send request to the right AORO</a:t>
            </a:r>
          </a:p>
          <a:p>
            <a:pPr lvl="1">
              <a:buFont typeface="Wingdings" panose="05000000000000000000" pitchFamily="2" charset="2"/>
              <a:buChar char="§"/>
            </a:pPr>
            <a:r>
              <a:rPr lang="en-US" dirty="0"/>
              <a:t>If not sure, say so: “If this request is misdirected, please let me know as soon as possible so that I can withdraw this request and direct it to the proper AORO.”</a:t>
            </a:r>
          </a:p>
        </p:txBody>
      </p:sp>
      <p:sp>
        <p:nvSpPr>
          <p:cNvPr id="4" name="Slide Number Placeholder 3">
            <a:extLst>
              <a:ext uri="{FF2B5EF4-FFF2-40B4-BE49-F238E27FC236}">
                <a16:creationId xmlns:a16="http://schemas.microsoft.com/office/drawing/2014/main" id="{A93ED032-962E-4DB6-936E-FB5A0E69AAD3}"/>
              </a:ext>
            </a:extLst>
          </p:cNvPr>
          <p:cNvSpPr>
            <a:spLocks noGrp="1"/>
          </p:cNvSpPr>
          <p:nvPr>
            <p:ph type="sldNum" sz="quarter" idx="12"/>
          </p:nvPr>
        </p:nvSpPr>
        <p:spPr/>
        <p:txBody>
          <a:bodyPr/>
          <a:lstStyle/>
          <a:p>
            <a:fld id="{66EDBB4C-ACFD-4F6B-A972-17B18B702C3C}" type="slidenum">
              <a:rPr lang="en-US" smtClean="0"/>
              <a:t>6</a:t>
            </a:fld>
            <a:endParaRPr lang="en-US"/>
          </a:p>
        </p:txBody>
      </p:sp>
    </p:spTree>
    <p:extLst>
      <p:ext uri="{BB962C8B-B14F-4D97-AF65-F5344CB8AC3E}">
        <p14:creationId xmlns:p14="http://schemas.microsoft.com/office/powerpoint/2010/main" val="1052743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 Request</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Basic steps include:</a:t>
            </a:r>
          </a:p>
          <a:p>
            <a:r>
              <a:rPr lang="en-US" dirty="0"/>
              <a:t>Using the appropriate form to request records</a:t>
            </a:r>
          </a:p>
          <a:p>
            <a:pPr lvl="1">
              <a:buFont typeface="Wingdings" panose="05000000000000000000" pitchFamily="2" charset="2"/>
              <a:buChar char="§"/>
            </a:pPr>
            <a:r>
              <a:rPr lang="en-US" dirty="0"/>
              <a:t>Agencies may have their own form, but must accept the OOR’s Standard RTK Request Form</a:t>
            </a:r>
          </a:p>
          <a:p>
            <a:r>
              <a:rPr lang="en-US" dirty="0"/>
              <a:t>Being </a:t>
            </a:r>
            <a:r>
              <a:rPr lang="en-US" b="1" u="sng" dirty="0">
                <a:solidFill>
                  <a:srgbClr val="FF0000"/>
                </a:solidFill>
              </a:rPr>
              <a:t>specific</a:t>
            </a:r>
            <a:r>
              <a:rPr lang="en-US" dirty="0"/>
              <a:t> when describing records: subject matter, date range, type of record, etc.</a:t>
            </a:r>
          </a:p>
          <a:p>
            <a:r>
              <a:rPr lang="en-US" dirty="0"/>
              <a:t>Making a note of request date to track timing of response</a:t>
            </a:r>
          </a:p>
        </p:txBody>
      </p:sp>
    </p:spTree>
    <p:extLst>
      <p:ext uri="{BB962C8B-B14F-4D97-AF65-F5344CB8AC3E}">
        <p14:creationId xmlns:p14="http://schemas.microsoft.com/office/powerpoint/2010/main" val="163774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 Request</a:t>
            </a:r>
          </a:p>
        </p:txBody>
      </p:sp>
      <p:sp>
        <p:nvSpPr>
          <p:cNvPr id="3" name="Content Placeholder 2"/>
          <p:cNvSpPr>
            <a:spLocks noGrp="1"/>
          </p:cNvSpPr>
          <p:nvPr>
            <p:ph idx="1"/>
          </p:nvPr>
        </p:nvSpPr>
        <p:spPr>
          <a:xfrm>
            <a:off x="609600" y="1600200"/>
            <a:ext cx="3124199" cy="4876800"/>
          </a:xfrm>
        </p:spPr>
        <p:txBody>
          <a:bodyPr>
            <a:normAutofit/>
          </a:bodyPr>
          <a:lstStyle/>
          <a:p>
            <a:pPr marL="0" indent="0">
              <a:buNone/>
            </a:pPr>
            <a:r>
              <a:rPr lang="en-US" b="1" u="sng" dirty="0"/>
              <a:t>OOR Standard</a:t>
            </a:r>
            <a:br>
              <a:rPr lang="en-US" b="1" u="sng" dirty="0"/>
            </a:br>
            <a:r>
              <a:rPr lang="en-US" b="1" u="sng" dirty="0"/>
              <a:t>RTK Request</a:t>
            </a:r>
            <a:br>
              <a:rPr lang="en-US" b="1" u="sng" dirty="0"/>
            </a:br>
            <a:r>
              <a:rPr lang="en-US" b="1" u="sng" dirty="0"/>
              <a:t>Form, part 1</a:t>
            </a:r>
          </a:p>
        </p:txBody>
      </p:sp>
      <p:sp>
        <p:nvSpPr>
          <p:cNvPr id="4" name="Slide Number Placeholder 3">
            <a:extLst>
              <a:ext uri="{FF2B5EF4-FFF2-40B4-BE49-F238E27FC236}">
                <a16:creationId xmlns:a16="http://schemas.microsoft.com/office/drawing/2014/main" id="{E7129425-5AD8-4CC1-AC3B-D827F5E53B08}"/>
              </a:ext>
            </a:extLst>
          </p:cNvPr>
          <p:cNvSpPr>
            <a:spLocks noGrp="1"/>
          </p:cNvSpPr>
          <p:nvPr>
            <p:ph type="sldNum" sz="quarter" idx="12"/>
          </p:nvPr>
        </p:nvSpPr>
        <p:spPr/>
        <p:txBody>
          <a:bodyPr/>
          <a:lstStyle/>
          <a:p>
            <a:fld id="{66EDBB4C-ACFD-4F6B-A972-17B18B702C3C}" type="slidenum">
              <a:rPr lang="en-US" smtClean="0"/>
              <a:t>8</a:t>
            </a:fld>
            <a:endParaRPr lang="en-US"/>
          </a:p>
        </p:txBody>
      </p:sp>
      <p:pic>
        <p:nvPicPr>
          <p:cNvPr id="7" name="Picture 6">
            <a:extLst>
              <a:ext uri="{FF2B5EF4-FFF2-40B4-BE49-F238E27FC236}">
                <a16:creationId xmlns:a16="http://schemas.microsoft.com/office/drawing/2014/main" id="{BBB06F30-DC94-4A26-9455-22DB0EB30BA4}"/>
              </a:ext>
            </a:extLst>
          </p:cNvPr>
          <p:cNvPicPr>
            <a:picLocks noChangeAspect="1"/>
          </p:cNvPicPr>
          <p:nvPr/>
        </p:nvPicPr>
        <p:blipFill>
          <a:blip r:embed="rId2"/>
          <a:stretch>
            <a:fillRect/>
          </a:stretch>
        </p:blipFill>
        <p:spPr>
          <a:xfrm>
            <a:off x="3733799" y="1600200"/>
            <a:ext cx="6543675" cy="4819650"/>
          </a:xfrm>
          <a:prstGeom prst="rect">
            <a:avLst/>
          </a:prstGeom>
        </p:spPr>
      </p:pic>
    </p:spTree>
    <p:extLst>
      <p:ext uri="{BB962C8B-B14F-4D97-AF65-F5344CB8AC3E}">
        <p14:creationId xmlns:p14="http://schemas.microsoft.com/office/powerpoint/2010/main" val="1047529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 Request</a:t>
            </a:r>
          </a:p>
        </p:txBody>
      </p:sp>
      <p:sp>
        <p:nvSpPr>
          <p:cNvPr id="3" name="Content Placeholder 2"/>
          <p:cNvSpPr>
            <a:spLocks noGrp="1"/>
          </p:cNvSpPr>
          <p:nvPr>
            <p:ph idx="1"/>
          </p:nvPr>
        </p:nvSpPr>
        <p:spPr>
          <a:xfrm>
            <a:off x="609600" y="1600200"/>
            <a:ext cx="3124199" cy="4876800"/>
          </a:xfrm>
        </p:spPr>
        <p:txBody>
          <a:bodyPr>
            <a:normAutofit/>
          </a:bodyPr>
          <a:lstStyle/>
          <a:p>
            <a:pPr marL="0" indent="0">
              <a:buNone/>
            </a:pPr>
            <a:r>
              <a:rPr lang="en-US" b="1" u="sng" dirty="0"/>
              <a:t>OOR Standard</a:t>
            </a:r>
            <a:br>
              <a:rPr lang="en-US" b="1" u="sng" dirty="0"/>
            </a:br>
            <a:r>
              <a:rPr lang="en-US" b="1" u="sng" dirty="0"/>
              <a:t>RTK Request</a:t>
            </a:r>
            <a:br>
              <a:rPr lang="en-US" b="1" u="sng" dirty="0"/>
            </a:br>
            <a:r>
              <a:rPr lang="en-US" b="1" u="sng" dirty="0"/>
              <a:t>Form, part 2</a:t>
            </a:r>
          </a:p>
        </p:txBody>
      </p:sp>
      <p:sp>
        <p:nvSpPr>
          <p:cNvPr id="4" name="Slide Number Placeholder 3">
            <a:extLst>
              <a:ext uri="{FF2B5EF4-FFF2-40B4-BE49-F238E27FC236}">
                <a16:creationId xmlns:a16="http://schemas.microsoft.com/office/drawing/2014/main" id="{E7129425-5AD8-4CC1-AC3B-D827F5E53B08}"/>
              </a:ext>
            </a:extLst>
          </p:cNvPr>
          <p:cNvSpPr>
            <a:spLocks noGrp="1"/>
          </p:cNvSpPr>
          <p:nvPr>
            <p:ph type="sldNum" sz="quarter" idx="12"/>
          </p:nvPr>
        </p:nvSpPr>
        <p:spPr/>
        <p:txBody>
          <a:bodyPr/>
          <a:lstStyle/>
          <a:p>
            <a:fld id="{66EDBB4C-ACFD-4F6B-A972-17B18B702C3C}" type="slidenum">
              <a:rPr lang="en-US" smtClean="0"/>
              <a:t>9</a:t>
            </a:fld>
            <a:endParaRPr lang="en-US"/>
          </a:p>
        </p:txBody>
      </p:sp>
      <p:pic>
        <p:nvPicPr>
          <p:cNvPr id="5" name="Picture 4">
            <a:extLst>
              <a:ext uri="{FF2B5EF4-FFF2-40B4-BE49-F238E27FC236}">
                <a16:creationId xmlns:a16="http://schemas.microsoft.com/office/drawing/2014/main" id="{7B978335-F45D-4188-8C16-95121A4DB87F}"/>
              </a:ext>
            </a:extLst>
          </p:cNvPr>
          <p:cNvPicPr>
            <a:picLocks noChangeAspect="1"/>
          </p:cNvPicPr>
          <p:nvPr/>
        </p:nvPicPr>
        <p:blipFill>
          <a:blip r:embed="rId2"/>
          <a:stretch>
            <a:fillRect/>
          </a:stretch>
        </p:blipFill>
        <p:spPr>
          <a:xfrm>
            <a:off x="3733799" y="1600200"/>
            <a:ext cx="6572250" cy="3495675"/>
          </a:xfrm>
          <a:prstGeom prst="rect">
            <a:avLst/>
          </a:prstGeom>
        </p:spPr>
      </p:pic>
    </p:spTree>
    <p:extLst>
      <p:ext uri="{BB962C8B-B14F-4D97-AF65-F5344CB8AC3E}">
        <p14:creationId xmlns:p14="http://schemas.microsoft.com/office/powerpoint/2010/main" val="264671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1. Seek Records, Don’t Ask Questions</a:t>
            </a:r>
            <a:endParaRPr lang="en-US" sz="3200" dirty="0">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Requests should seek access to records, not ask questions</a:t>
            </a:r>
          </a:p>
          <a:p>
            <a:r>
              <a:rPr lang="en-US" dirty="0"/>
              <a:t>RTKL gives access to public records – not a venue for questions</a:t>
            </a:r>
          </a:p>
          <a:p>
            <a:pPr lvl="1">
              <a:buFont typeface="Wingdings" panose="05000000000000000000" pitchFamily="2" charset="2"/>
              <a:buChar char="§"/>
            </a:pPr>
            <a:r>
              <a:rPr lang="en-US" dirty="0"/>
              <a:t>Why did the Chairman vote yes on the lumber contract?</a:t>
            </a:r>
          </a:p>
          <a:p>
            <a:pPr lvl="2">
              <a:buFont typeface="Wingdings" panose="05000000000000000000" pitchFamily="2" charset="2"/>
              <a:buChar char="§"/>
            </a:pPr>
            <a:r>
              <a:rPr lang="en-US" dirty="0"/>
              <a:t>Request meeting minutes &amp; audio recording of meeting</a:t>
            </a:r>
          </a:p>
          <a:p>
            <a:pPr lvl="1">
              <a:buFont typeface="Wingdings" panose="05000000000000000000" pitchFamily="2" charset="2"/>
              <a:buChar char="§"/>
            </a:pPr>
            <a:r>
              <a:rPr lang="en-US" dirty="0"/>
              <a:t>Why did </a:t>
            </a:r>
            <a:r>
              <a:rPr lang="en-US" dirty="0" err="1"/>
              <a:t>Pileggi</a:t>
            </a:r>
            <a:r>
              <a:rPr lang="en-US" dirty="0"/>
              <a:t> Lumber get this contract?</a:t>
            </a:r>
          </a:p>
          <a:p>
            <a:pPr lvl="2">
              <a:buFont typeface="Wingdings" panose="05000000000000000000" pitchFamily="2" charset="2"/>
              <a:buChar char="§"/>
            </a:pPr>
            <a:r>
              <a:rPr lang="en-US" dirty="0"/>
              <a:t>Request copies of all submitted bids &amp; council emails re: </a:t>
            </a:r>
            <a:r>
              <a:rPr lang="en-US" dirty="0" err="1"/>
              <a:t>Pileggi</a:t>
            </a:r>
            <a:r>
              <a:rPr lang="en-US" dirty="0"/>
              <a:t> Lumber</a:t>
            </a:r>
          </a:p>
          <a:p>
            <a:pPr lvl="1">
              <a:buFont typeface="Wingdings" panose="05000000000000000000" pitchFamily="2" charset="2"/>
              <a:buChar char="§"/>
            </a:pPr>
            <a:r>
              <a:rPr lang="en-US" dirty="0"/>
              <a:t>How many times were streets plowed in January?</a:t>
            </a:r>
          </a:p>
          <a:p>
            <a:pPr lvl="2">
              <a:buFont typeface="Wingdings" panose="05000000000000000000" pitchFamily="2" charset="2"/>
              <a:buChar char="§"/>
            </a:pPr>
            <a:r>
              <a:rPr lang="en-US" dirty="0"/>
              <a:t>Request plowing schedule &amp; records of any modifications</a:t>
            </a:r>
          </a:p>
          <a:p>
            <a:r>
              <a:rPr lang="en-US" dirty="0"/>
              <a:t>Agencies may deny requests which ask questions</a:t>
            </a:r>
          </a:p>
        </p:txBody>
      </p:sp>
    </p:spTree>
    <p:extLst>
      <p:ext uri="{BB962C8B-B14F-4D97-AF65-F5344CB8AC3E}">
        <p14:creationId xmlns:p14="http://schemas.microsoft.com/office/powerpoint/2010/main" val="3255493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2. Be Specific</a:t>
            </a:r>
            <a:endParaRPr lang="en-US" sz="3200" dirty="0">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Specificity is determined on a case-by-case basis</a:t>
            </a:r>
          </a:p>
          <a:p>
            <a:r>
              <a:rPr lang="en-US" dirty="0"/>
              <a:t>Primary goal is to enable agency to know what to look for</a:t>
            </a:r>
          </a:p>
          <a:p>
            <a:r>
              <a:rPr lang="en-US" dirty="0"/>
              <a:t>Vast “fishing expeditions” are not permitted</a:t>
            </a:r>
          </a:p>
          <a:p>
            <a:r>
              <a:rPr lang="en-US" dirty="0"/>
              <a:t>Phrases like “any and all” &amp; “but not limited to” raise questions</a:t>
            </a:r>
          </a:p>
          <a:p>
            <a:pPr lvl="1">
              <a:buFont typeface="Wingdings" panose="05000000000000000000" pitchFamily="2" charset="2"/>
              <a:buChar char="§"/>
            </a:pPr>
            <a:r>
              <a:rPr lang="en-US" dirty="0"/>
              <a:t>“Any and all documents, including but not limited to emails, memos, and spreadsheets, regarding the 2018 Pine Street Bridge Project”</a:t>
            </a:r>
          </a:p>
          <a:p>
            <a:r>
              <a:rPr lang="en-US" dirty="0"/>
              <a:t>Poor storage &amp; organization of an agency’s records is not held against the requester</a:t>
            </a:r>
          </a:p>
          <a:p>
            <a:endParaRPr lang="en-US" dirty="0"/>
          </a:p>
        </p:txBody>
      </p:sp>
    </p:spTree>
    <p:extLst>
      <p:ext uri="{BB962C8B-B14F-4D97-AF65-F5344CB8AC3E}">
        <p14:creationId xmlns:p14="http://schemas.microsoft.com/office/powerpoint/2010/main" val="1623988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More About Specificity</a:t>
            </a:r>
          </a:p>
        </p:txBody>
      </p:sp>
      <p:sp>
        <p:nvSpPr>
          <p:cNvPr id="3" name="Content Placeholder 2"/>
          <p:cNvSpPr>
            <a:spLocks noGrp="1"/>
          </p:cNvSpPr>
          <p:nvPr>
            <p:ph idx="1"/>
          </p:nvPr>
        </p:nvSpPr>
        <p:spPr>
          <a:xfrm>
            <a:off x="609600" y="1600200"/>
            <a:ext cx="10972800" cy="4876800"/>
          </a:xfrm>
        </p:spPr>
        <p:txBody>
          <a:bodyPr>
            <a:normAutofit fontScale="92500"/>
          </a:bodyPr>
          <a:lstStyle/>
          <a:p>
            <a:pPr marL="0" indent="0">
              <a:buNone/>
            </a:pPr>
            <a:r>
              <a:rPr lang="en-US" b="1" u="sng" dirty="0"/>
              <a:t>Specificity is a 3-part test: </a:t>
            </a:r>
            <a:r>
              <a:rPr lang="en-US" b="1" i="1" u="sng" dirty="0"/>
              <a:t>Pa. Dep’t of Educ. v. Post-Gazette</a:t>
            </a:r>
            <a:endParaRPr lang="en-US" b="1" u="sng" dirty="0"/>
          </a:p>
          <a:p>
            <a:r>
              <a:rPr lang="en-US" dirty="0"/>
              <a:t>Subject Matter: “Must identify the ‘transaction or activity’ of the agency for which the record is sought”</a:t>
            </a:r>
          </a:p>
          <a:p>
            <a:r>
              <a:rPr lang="en-US" dirty="0"/>
              <a:t>Scope: “Must identify a discrete group of documents (e.g., type or recipient)”</a:t>
            </a:r>
          </a:p>
          <a:p>
            <a:r>
              <a:rPr lang="en-US" dirty="0"/>
              <a:t>Timeframe: “Should identify a finite period of time for which the records are sought”</a:t>
            </a:r>
          </a:p>
          <a:p>
            <a:pPr lvl="1">
              <a:buFont typeface="Wingdings" panose="05000000000000000000" pitchFamily="2" charset="2"/>
              <a:buChar char="§"/>
            </a:pPr>
            <a:r>
              <a:rPr lang="en-US" dirty="0"/>
              <a:t>The most fluid factor – failure to identify a finite timeframe will not automatically render a sufficiently specific request overbroad &amp; a short timeframe will not transform an overbroad request into a specific one</a:t>
            </a:r>
          </a:p>
        </p:txBody>
      </p:sp>
    </p:spTree>
    <p:extLst>
      <p:ext uri="{BB962C8B-B14F-4D97-AF65-F5344CB8AC3E}">
        <p14:creationId xmlns:p14="http://schemas.microsoft.com/office/powerpoint/2010/main" val="51061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Specificity: Examples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Commonwealth Court cases on specificity:</a:t>
            </a:r>
          </a:p>
          <a:p>
            <a:r>
              <a:rPr lang="en-US" i="1" dirty="0"/>
              <a:t>Pa. Dep’t of Educ. v. Pittsburgh Post-Gazette</a:t>
            </a:r>
            <a:r>
              <a:rPr lang="en-US" dirty="0"/>
              <a:t>: A request seeking all of the emails of Acting Secretary of Education Carolyn Dumaresq as they pertain to the performance of her duties as Acting Secretary since she was appointed on Aug. 25, 2013 to date [Aug. 5, 2014]” was found to be </a:t>
            </a:r>
            <a:r>
              <a:rPr lang="en-US" b="1" u="sng" dirty="0"/>
              <a:t>insufficiently specific </a:t>
            </a:r>
            <a:r>
              <a:rPr lang="en-US" dirty="0"/>
              <a:t>because “it is, by virtue of the Secretary’s position, a request for emails about all of the agency’s activity overly nearly a one year period. In other words, it is a fishing expedition”</a:t>
            </a:r>
          </a:p>
        </p:txBody>
      </p:sp>
    </p:spTree>
    <p:extLst>
      <p:ext uri="{BB962C8B-B14F-4D97-AF65-F5344CB8AC3E}">
        <p14:creationId xmlns:p14="http://schemas.microsoft.com/office/powerpoint/2010/main" val="117083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Specificity: Examples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Commonwealth Court cases on specificity:</a:t>
            </a:r>
          </a:p>
          <a:p>
            <a:r>
              <a:rPr lang="en-US" i="1" dirty="0"/>
              <a:t>Dep’t of </a:t>
            </a:r>
            <a:r>
              <a:rPr lang="en-US" i="1" dirty="0" err="1"/>
              <a:t>Envtl</a:t>
            </a:r>
            <a:r>
              <a:rPr lang="en-US" i="1" dirty="0"/>
              <a:t>. Prot. v. Legere</a:t>
            </a:r>
            <a:r>
              <a:rPr lang="en-US" dirty="0"/>
              <a:t>: A request for 4 years of Section 208 determination letters was </a:t>
            </a:r>
            <a:r>
              <a:rPr lang="en-US" b="1" u="sng" dirty="0"/>
              <a:t>sufficiently specific</a:t>
            </a:r>
            <a:r>
              <a:rPr lang="en-US" b="1" dirty="0"/>
              <a:t> </a:t>
            </a:r>
            <a:r>
              <a:rPr lang="en-US" dirty="0"/>
              <a:t>despite the scope of the request because the subject matter was extremely specific</a:t>
            </a:r>
          </a:p>
          <a:p>
            <a:r>
              <a:rPr lang="en-US" i="1" dirty="0"/>
              <a:t>Dep’t of Corr. v. St. Hilaire</a:t>
            </a:r>
            <a:r>
              <a:rPr lang="en-US" dirty="0"/>
              <a:t>: A request for “all records” documenting inmate injuries or death for five years was </a:t>
            </a:r>
            <a:r>
              <a:rPr lang="en-US" b="1" u="sng" dirty="0"/>
              <a:t>sufficiently specific</a:t>
            </a:r>
            <a:r>
              <a:rPr lang="en-US" b="1" dirty="0"/>
              <a:t> </a:t>
            </a:r>
            <a:r>
              <a:rPr lang="en-US" dirty="0"/>
              <a:t>because the request had clear parameters even though a large number of records were implicated</a:t>
            </a:r>
          </a:p>
        </p:txBody>
      </p:sp>
    </p:spTree>
    <p:extLst>
      <p:ext uri="{BB962C8B-B14F-4D97-AF65-F5344CB8AC3E}">
        <p14:creationId xmlns:p14="http://schemas.microsoft.com/office/powerpoint/2010/main" val="522636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Specificity: Examples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Commonwealth Court cases on specificity:</a:t>
            </a:r>
          </a:p>
          <a:p>
            <a:r>
              <a:rPr lang="en-US" i="1" dirty="0"/>
              <a:t>Office of the Governor v. </a:t>
            </a:r>
            <a:r>
              <a:rPr lang="en-US" i="1" dirty="0" err="1"/>
              <a:t>Engelkemier</a:t>
            </a:r>
            <a:r>
              <a:rPr lang="en-US" dirty="0"/>
              <a:t>: Request for all emails from Chief of Staff Katie McGinty from January 2015 to July 2015, with </a:t>
            </a:r>
            <a:r>
              <a:rPr lang="en-US" b="1" dirty="0">
                <a:solidFill>
                  <a:srgbClr val="FF0000"/>
                </a:solidFill>
              </a:rPr>
              <a:t>keywords</a:t>
            </a:r>
            <a:r>
              <a:rPr lang="en-US" dirty="0"/>
              <a:t>, was </a:t>
            </a:r>
            <a:r>
              <a:rPr lang="en-US" b="1" u="sng" dirty="0"/>
              <a:t>sufficiently specific</a:t>
            </a:r>
            <a:r>
              <a:rPr lang="en-US" dirty="0"/>
              <a:t> – but note court’s discussion about Office waiving specificity argument earlier in the process and potential for “broad” keywords to be insufficiently specific</a:t>
            </a:r>
            <a:endParaRPr lang="en-US" i="1" dirty="0"/>
          </a:p>
        </p:txBody>
      </p:sp>
    </p:spTree>
    <p:extLst>
      <p:ext uri="{BB962C8B-B14F-4D97-AF65-F5344CB8AC3E}">
        <p14:creationId xmlns:p14="http://schemas.microsoft.com/office/powerpoint/2010/main" val="145471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3. Think Twice Before Requesting a List</a:t>
            </a:r>
            <a:endParaRPr lang="en-US" sz="3200" dirty="0">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Requesting a “list” can be problematic</a:t>
            </a:r>
          </a:p>
          <a:p>
            <a:r>
              <a:rPr lang="en-US" dirty="0"/>
              <a:t>If no actual list exists, agency not required to create one</a:t>
            </a:r>
          </a:p>
          <a:p>
            <a:pPr lvl="1">
              <a:buFont typeface="Wingdings" panose="05000000000000000000" pitchFamily="2" charset="2"/>
              <a:buChar char="§"/>
            </a:pPr>
            <a:r>
              <a:rPr lang="en-US" dirty="0"/>
              <a:t>“List of all lawsuits filed against the agency in 2017”</a:t>
            </a:r>
          </a:p>
          <a:p>
            <a:pPr lvl="1">
              <a:buFont typeface="Wingdings" panose="05000000000000000000" pitchFamily="2" charset="2"/>
              <a:buChar char="§"/>
            </a:pPr>
            <a:r>
              <a:rPr lang="en-US" dirty="0"/>
              <a:t>“List of all properties with zoning violations, 2015 to present”</a:t>
            </a:r>
          </a:p>
          <a:p>
            <a:r>
              <a:rPr lang="en-US" dirty="0"/>
              <a:t>Better to seek records containing the information you want</a:t>
            </a:r>
          </a:p>
          <a:p>
            <a:pPr lvl="1">
              <a:buFont typeface="Wingdings" panose="05000000000000000000" pitchFamily="2" charset="2"/>
              <a:buChar char="§"/>
            </a:pPr>
            <a:r>
              <a:rPr lang="en-US" dirty="0"/>
              <a:t>“Records showing captions of lawsuits filed against agency in 2017”</a:t>
            </a:r>
          </a:p>
          <a:p>
            <a:pPr lvl="1">
              <a:buFont typeface="Wingdings" panose="05000000000000000000" pitchFamily="2" charset="2"/>
              <a:buChar char="§"/>
            </a:pPr>
            <a:r>
              <a:rPr lang="en-US" dirty="0"/>
              <a:t>“Records showing zoning violations issued, 2015 to present”</a:t>
            </a:r>
          </a:p>
          <a:p>
            <a:r>
              <a:rPr lang="en-US" dirty="0"/>
              <a:t>Valid to add: “If info can be provided in a list, please do”</a:t>
            </a:r>
          </a:p>
          <a:p>
            <a:endParaRPr lang="en-US" dirty="0"/>
          </a:p>
        </p:txBody>
      </p:sp>
    </p:spTree>
    <p:extLst>
      <p:ext uri="{BB962C8B-B14F-4D97-AF65-F5344CB8AC3E}">
        <p14:creationId xmlns:p14="http://schemas.microsoft.com/office/powerpoint/2010/main" val="3247093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 </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4. Accessing Information in Databases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Information in databases subject to presumption of openness</a:t>
            </a:r>
          </a:p>
          <a:p>
            <a:r>
              <a:rPr lang="en-US" dirty="0"/>
              <a:t>Terminology is vital – try to use agency jargon</a:t>
            </a:r>
          </a:p>
          <a:p>
            <a:pPr lvl="1">
              <a:buFont typeface="Wingdings" panose="05000000000000000000" pitchFamily="2" charset="2"/>
              <a:buChar char="§"/>
            </a:pPr>
            <a:r>
              <a:rPr lang="en-US" dirty="0"/>
              <a:t>Create, export, compile, format, CSV, TXT, comma-delimited…</a:t>
            </a:r>
          </a:p>
          <a:p>
            <a:r>
              <a:rPr lang="en-US" dirty="0"/>
              <a:t>Database software used by the agency</a:t>
            </a:r>
          </a:p>
          <a:p>
            <a:pPr lvl="1">
              <a:buFont typeface="Wingdings" panose="05000000000000000000" pitchFamily="2" charset="2"/>
              <a:buChar char="§"/>
            </a:pPr>
            <a:r>
              <a:rPr lang="en-US" dirty="0"/>
              <a:t>If possible, learn capabilities of program/database – ask if unsure</a:t>
            </a:r>
          </a:p>
          <a:p>
            <a:pPr lvl="1">
              <a:buFont typeface="Wingdings" panose="05000000000000000000" pitchFamily="2" charset="2"/>
              <a:buChar char="§"/>
            </a:pPr>
            <a:r>
              <a:rPr lang="en-US" dirty="0"/>
              <a:t>How do agency employees extract info from database</a:t>
            </a:r>
          </a:p>
          <a:p>
            <a:r>
              <a:rPr lang="en-US" dirty="0"/>
              <a:t>Where relevant, consider the use of suggested queries</a:t>
            </a:r>
          </a:p>
          <a:p>
            <a:pPr lvl="1">
              <a:buFont typeface="Wingdings" panose="05000000000000000000" pitchFamily="2" charset="2"/>
              <a:buChar char="§"/>
            </a:pPr>
            <a:r>
              <a:rPr lang="en-US" dirty="0"/>
              <a:t>Queries may be necessary for extracting information</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17</a:t>
            </a:fld>
            <a:endParaRPr lang="en-US"/>
          </a:p>
        </p:txBody>
      </p:sp>
    </p:spTree>
    <p:extLst>
      <p:ext uri="{BB962C8B-B14F-4D97-AF65-F5344CB8AC3E}">
        <p14:creationId xmlns:p14="http://schemas.microsoft.com/office/powerpoint/2010/main" val="369797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Databases: Commonwealth Court</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Gingrich v. Pennsylvania Game Commission (2012)</a:t>
            </a:r>
          </a:p>
          <a:p>
            <a:r>
              <a:rPr lang="en-US" dirty="0"/>
              <a:t>“Requesters may provide suggestions or examples in order to better inform an agency about the information requested, and we have no desire to discourage that practice. … </a:t>
            </a:r>
            <a:r>
              <a:rPr lang="en-US" b="1" u="sng" dirty="0"/>
              <a:t>Providing data from an agency database </a:t>
            </a:r>
            <a:r>
              <a:rPr lang="en-US" b="1" u="sng" dirty="0">
                <a:solidFill>
                  <a:srgbClr val="FF0000"/>
                </a:solidFill>
              </a:rPr>
              <a:t>does not constitute creating a record</a:t>
            </a:r>
            <a:r>
              <a:rPr lang="en-US" dirty="0"/>
              <a:t>. … [I]</a:t>
            </a:r>
            <a:r>
              <a:rPr lang="en-US" dirty="0" err="1"/>
              <a:t>nformation</a:t>
            </a:r>
            <a:r>
              <a:rPr lang="en-US" dirty="0"/>
              <a:t> contained in a database must be accessible to requesters and provided in a format available to the agency.”</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18</a:t>
            </a:fld>
            <a:endParaRPr lang="en-US"/>
          </a:p>
        </p:txBody>
      </p:sp>
    </p:spTree>
    <p:extLst>
      <p:ext uri="{BB962C8B-B14F-4D97-AF65-F5344CB8AC3E}">
        <p14:creationId xmlns:p14="http://schemas.microsoft.com/office/powerpoint/2010/main" val="369517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Databases: Commonwealth Court</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Department of Environmental Protection v. Cole (2012)</a:t>
            </a:r>
          </a:p>
          <a:p>
            <a:r>
              <a:rPr lang="en-US" dirty="0"/>
              <a:t>Commonwealth Court: “[A]n agency can be required to draw information from a database, although the information must be drawn in formats available to the agency. In short, </a:t>
            </a:r>
            <a:r>
              <a:rPr lang="en-US" b="1" u="sng" dirty="0"/>
              <a:t>to the extent requested information exists in a database, </a:t>
            </a:r>
            <a:r>
              <a:rPr lang="en-US" b="1" u="sng" dirty="0">
                <a:solidFill>
                  <a:srgbClr val="FF0000"/>
                </a:solidFill>
              </a:rPr>
              <a:t>it must be provided</a:t>
            </a:r>
            <a:r>
              <a:rPr lang="en-US" dirty="0"/>
              <a:t> … To hold otherwise would encourage an agency to avoid disclosing public records by putting information into electronic databases.”</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19</a:t>
            </a:fld>
            <a:endParaRPr lang="en-US"/>
          </a:p>
        </p:txBody>
      </p:sp>
    </p:spTree>
    <p:extLst>
      <p:ext uri="{BB962C8B-B14F-4D97-AF65-F5344CB8AC3E}">
        <p14:creationId xmlns:p14="http://schemas.microsoft.com/office/powerpoint/2010/main" val="2140952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Databases: Additional Cases</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Intersection of RTKL &amp; databases still being developed</a:t>
            </a:r>
          </a:p>
          <a:p>
            <a:r>
              <a:rPr lang="en-US" dirty="0"/>
              <a:t>Agency may be made to </a:t>
            </a:r>
            <a:r>
              <a:rPr lang="en-US" b="1" dirty="0"/>
              <a:t>prove query was properly structured</a:t>
            </a:r>
          </a:p>
          <a:p>
            <a:pPr lvl="1">
              <a:buFont typeface="Wingdings" panose="05000000000000000000" pitchFamily="2" charset="2"/>
              <a:buChar char="§"/>
            </a:pPr>
            <a:r>
              <a:rPr lang="en-US" dirty="0"/>
              <a:t>OOR 2017-1761: Violent crime data from Pittsburgh</a:t>
            </a:r>
          </a:p>
          <a:p>
            <a:r>
              <a:rPr lang="en-US" dirty="0"/>
              <a:t>Don’t be </a:t>
            </a:r>
            <a:r>
              <a:rPr lang="en-US" b="1" dirty="0"/>
              <a:t>overly specific </a:t>
            </a:r>
            <a:r>
              <a:rPr lang="en-US" dirty="0"/>
              <a:t>&amp; hurt your request</a:t>
            </a:r>
          </a:p>
          <a:p>
            <a:pPr lvl="1">
              <a:buFont typeface="Wingdings" panose="05000000000000000000" pitchFamily="2" charset="2"/>
              <a:buChar char="§"/>
            </a:pPr>
            <a:r>
              <a:rPr lang="en-US" dirty="0"/>
              <a:t>OOR 2016-2041: Sought TXT or CSV, records only exist in PDF</a:t>
            </a:r>
          </a:p>
          <a:p>
            <a:r>
              <a:rPr lang="en-US" dirty="0"/>
              <a:t>Law currently only specifies </a:t>
            </a:r>
            <a:r>
              <a:rPr lang="en-US" b="1" dirty="0"/>
              <a:t>electronic vs. hard copy</a:t>
            </a:r>
          </a:p>
          <a:p>
            <a:pPr lvl="1">
              <a:buFont typeface="Wingdings" panose="05000000000000000000" pitchFamily="2" charset="2"/>
              <a:buChar char="§"/>
            </a:pPr>
            <a:r>
              <a:rPr lang="en-US" dirty="0"/>
              <a:t>OOR 2017-0246: Sought “comma- or tab-delimited,” provided in PDF</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20</a:t>
            </a:fld>
            <a:endParaRPr lang="en-US"/>
          </a:p>
        </p:txBody>
      </p:sp>
    </p:spTree>
    <p:extLst>
      <p:ext uri="{BB962C8B-B14F-4D97-AF65-F5344CB8AC3E}">
        <p14:creationId xmlns:p14="http://schemas.microsoft.com/office/powerpoint/2010/main" val="2310539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Speaking of Databases…</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Two useful resources:</a:t>
            </a:r>
          </a:p>
          <a:p>
            <a:r>
              <a:rPr lang="en-US" dirty="0"/>
              <a:t>Online Contract Database, </a:t>
            </a:r>
            <a:r>
              <a:rPr lang="en-US" dirty="0">
                <a:hlinkClick r:id="rId2"/>
              </a:rPr>
              <a:t>http://contracts.patreasury.gov/</a:t>
            </a:r>
            <a:endParaRPr lang="en-US" dirty="0"/>
          </a:p>
          <a:p>
            <a:pPr lvl="1">
              <a:buFont typeface="Wingdings" panose="05000000000000000000" pitchFamily="2" charset="2"/>
              <a:buChar char="§"/>
            </a:pPr>
            <a:r>
              <a:rPr lang="en-US" dirty="0"/>
              <a:t>State agency contracts of $5,000 or more</a:t>
            </a:r>
          </a:p>
          <a:p>
            <a:r>
              <a:rPr lang="en-US" dirty="0" err="1"/>
              <a:t>PennWATCH</a:t>
            </a:r>
            <a:r>
              <a:rPr lang="en-US" dirty="0"/>
              <a:t>, </a:t>
            </a:r>
            <a:r>
              <a:rPr lang="en-US" dirty="0">
                <a:hlinkClick r:id="rId3"/>
              </a:rPr>
              <a:t>http://pennwatch.pa.gov/</a:t>
            </a:r>
            <a:endParaRPr lang="en-US" dirty="0"/>
          </a:p>
          <a:p>
            <a:pPr lvl="1">
              <a:buFont typeface="Wingdings" panose="05000000000000000000" pitchFamily="2" charset="2"/>
              <a:buChar char="§"/>
            </a:pPr>
            <a:r>
              <a:rPr lang="en-US" dirty="0"/>
              <a:t>State employee salaries &amp; compensation</a:t>
            </a:r>
          </a:p>
          <a:p>
            <a:pPr lvl="1">
              <a:buFont typeface="Wingdings" panose="05000000000000000000" pitchFamily="2" charset="2"/>
              <a:buChar char="§"/>
            </a:pPr>
            <a:r>
              <a:rPr lang="en-US" dirty="0"/>
              <a:t>State agency employee counts</a:t>
            </a:r>
          </a:p>
          <a:p>
            <a:pPr lvl="1">
              <a:buFont typeface="Wingdings" panose="05000000000000000000" pitchFamily="2" charset="2"/>
              <a:buChar char="§"/>
            </a:pPr>
            <a:r>
              <a:rPr lang="en-US" dirty="0"/>
              <a:t>Basic state budget data</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21</a:t>
            </a:fld>
            <a:endParaRPr lang="en-US"/>
          </a:p>
        </p:txBody>
      </p:sp>
    </p:spTree>
    <p:extLst>
      <p:ext uri="{BB962C8B-B14F-4D97-AF65-F5344CB8AC3E}">
        <p14:creationId xmlns:p14="http://schemas.microsoft.com/office/powerpoint/2010/main" val="342564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Police Departments &amp; Police-Related Records</a:t>
            </a:r>
          </a:p>
        </p:txBody>
      </p:sp>
      <p:sp>
        <p:nvSpPr>
          <p:cNvPr id="3" name="Content Placeholder 2"/>
          <p:cNvSpPr>
            <a:spLocks noGrp="1"/>
          </p:cNvSpPr>
          <p:nvPr>
            <p:ph idx="1"/>
          </p:nvPr>
        </p:nvSpPr>
        <p:spPr>
          <a:xfrm>
            <a:off x="609600" y="1600200"/>
            <a:ext cx="10972800" cy="4876800"/>
          </a:xfrm>
        </p:spPr>
        <p:txBody>
          <a:bodyPr>
            <a:normAutofit lnSpcReduction="10000"/>
          </a:bodyPr>
          <a:lstStyle/>
          <a:p>
            <a:pPr marL="0" indent="0">
              <a:buNone/>
            </a:pPr>
            <a:r>
              <a:rPr lang="en-US" b="1" u="sng" dirty="0"/>
              <a:t>Fairly broad exception for </a:t>
            </a:r>
            <a:r>
              <a:rPr lang="en-US" b="1" u="sng" dirty="0">
                <a:solidFill>
                  <a:srgbClr val="FF0000"/>
                </a:solidFill>
              </a:rPr>
              <a:t>criminal investigative records</a:t>
            </a:r>
          </a:p>
          <a:p>
            <a:r>
              <a:rPr lang="en-US" dirty="0"/>
              <a:t>Police departments can withhold records “relating to or resulting in a criminal investigation” (Section 708(b)(16))</a:t>
            </a:r>
          </a:p>
          <a:p>
            <a:r>
              <a:rPr lang="en-US" dirty="0"/>
              <a:t>Does </a:t>
            </a:r>
            <a:r>
              <a:rPr lang="en-US" b="1" u="sng" dirty="0"/>
              <a:t>not</a:t>
            </a:r>
            <a:r>
              <a:rPr lang="en-US" dirty="0"/>
              <a:t> apply to blotter information</a:t>
            </a:r>
          </a:p>
          <a:p>
            <a:pPr lvl="1">
              <a:buFont typeface="Wingdings" panose="05000000000000000000" pitchFamily="2" charset="2"/>
              <a:buChar char="§"/>
            </a:pPr>
            <a:r>
              <a:rPr lang="en-US" dirty="0"/>
              <a:t>“a chronological listing of arrests, usually documented contemporaneous with the incident, which may include, but is not limited to, the name and address of the individual charged and the alleged offenses”</a:t>
            </a:r>
          </a:p>
          <a:p>
            <a:r>
              <a:rPr lang="en-US" dirty="0"/>
              <a:t>Does </a:t>
            </a:r>
            <a:r>
              <a:rPr lang="en-US" b="1" u="sng" dirty="0"/>
              <a:t>not</a:t>
            </a:r>
            <a:r>
              <a:rPr lang="en-US" dirty="0"/>
              <a:t> apply to aggregated data (e.g., crime statistics)</a:t>
            </a:r>
          </a:p>
          <a:p>
            <a:r>
              <a:rPr lang="en-US" dirty="0"/>
              <a:t>Does </a:t>
            </a:r>
            <a:r>
              <a:rPr lang="en-US" b="1" u="sng" dirty="0"/>
              <a:t>not</a:t>
            </a:r>
            <a:r>
              <a:rPr lang="en-US" dirty="0"/>
              <a:t> apply (mostly) to financial records (can be redacted)</a:t>
            </a:r>
          </a:p>
        </p:txBody>
      </p:sp>
      <p:sp>
        <p:nvSpPr>
          <p:cNvPr id="4" name="Slide Number Placeholder 3">
            <a:extLst>
              <a:ext uri="{FF2B5EF4-FFF2-40B4-BE49-F238E27FC236}">
                <a16:creationId xmlns:a16="http://schemas.microsoft.com/office/drawing/2014/main" id="{A93ED032-962E-4DB6-936E-FB5A0E69AAD3}"/>
              </a:ext>
            </a:extLst>
          </p:cNvPr>
          <p:cNvSpPr>
            <a:spLocks noGrp="1"/>
          </p:cNvSpPr>
          <p:nvPr>
            <p:ph type="sldNum" sz="quarter" idx="12"/>
          </p:nvPr>
        </p:nvSpPr>
        <p:spPr/>
        <p:txBody>
          <a:bodyPr/>
          <a:lstStyle/>
          <a:p>
            <a:fld id="{66EDBB4C-ACFD-4F6B-A972-17B18B702C3C}" type="slidenum">
              <a:rPr lang="en-US" smtClean="0"/>
              <a:t>22</a:t>
            </a:fld>
            <a:endParaRPr lang="en-US"/>
          </a:p>
        </p:txBody>
      </p:sp>
    </p:spTree>
    <p:extLst>
      <p:ext uri="{BB962C8B-B14F-4D97-AF65-F5344CB8AC3E}">
        <p14:creationId xmlns:p14="http://schemas.microsoft.com/office/powerpoint/2010/main" val="104826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Police Departments &amp; Police-Related Records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More police-related records</a:t>
            </a:r>
          </a:p>
          <a:p>
            <a:r>
              <a:rPr lang="en-US" dirty="0"/>
              <a:t>911 recordings: Released at agency (911 call center) discretion</a:t>
            </a:r>
          </a:p>
          <a:p>
            <a:r>
              <a:rPr lang="en-US" dirty="0"/>
              <a:t>Coroner records: Covered by Coroner’s Act</a:t>
            </a:r>
          </a:p>
          <a:p>
            <a:r>
              <a:rPr lang="en-US" dirty="0">
                <a:hlinkClick r:id="rId2"/>
              </a:rPr>
              <a:t>Pennsylvania Uniform Crime Reporting (UCR) System</a:t>
            </a:r>
            <a:endParaRPr lang="en-US" dirty="0"/>
          </a:p>
          <a:p>
            <a:pPr lvl="1">
              <a:buFont typeface="Wingdings" panose="05000000000000000000" pitchFamily="2" charset="2"/>
              <a:buChar char="§"/>
            </a:pPr>
            <a:r>
              <a:rPr lang="en-US" dirty="0"/>
              <a:t>Includes </a:t>
            </a:r>
            <a:r>
              <a:rPr lang="en-US" dirty="0">
                <a:hlinkClick r:id="rId3"/>
              </a:rPr>
              <a:t>monthly summary arrest reports</a:t>
            </a:r>
            <a:endParaRPr lang="en-US" dirty="0"/>
          </a:p>
        </p:txBody>
      </p:sp>
      <p:sp>
        <p:nvSpPr>
          <p:cNvPr id="4" name="Slide Number Placeholder 3">
            <a:extLst>
              <a:ext uri="{FF2B5EF4-FFF2-40B4-BE49-F238E27FC236}">
                <a16:creationId xmlns:a16="http://schemas.microsoft.com/office/drawing/2014/main" id="{A93ED032-962E-4DB6-936E-FB5A0E69AAD3}"/>
              </a:ext>
            </a:extLst>
          </p:cNvPr>
          <p:cNvSpPr>
            <a:spLocks noGrp="1"/>
          </p:cNvSpPr>
          <p:nvPr>
            <p:ph type="sldNum" sz="quarter" idx="12"/>
          </p:nvPr>
        </p:nvSpPr>
        <p:spPr/>
        <p:txBody>
          <a:bodyPr/>
          <a:lstStyle/>
          <a:p>
            <a:fld id="{66EDBB4C-ACFD-4F6B-A972-17B18B702C3C}" type="slidenum">
              <a:rPr lang="en-US" smtClean="0"/>
              <a:t>23</a:t>
            </a:fld>
            <a:endParaRPr lang="en-US"/>
          </a:p>
        </p:txBody>
      </p:sp>
    </p:spTree>
    <p:extLst>
      <p:ext uri="{BB962C8B-B14F-4D97-AF65-F5344CB8AC3E}">
        <p14:creationId xmlns:p14="http://schemas.microsoft.com/office/powerpoint/2010/main" val="2339802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Police Recordings: Video &amp; Audio</a:t>
            </a:r>
          </a:p>
        </p:txBody>
      </p:sp>
      <p:sp>
        <p:nvSpPr>
          <p:cNvPr id="3" name="Content Placeholder 2"/>
          <p:cNvSpPr>
            <a:spLocks noGrp="1"/>
          </p:cNvSpPr>
          <p:nvPr>
            <p:ph idx="1"/>
          </p:nvPr>
        </p:nvSpPr>
        <p:spPr/>
        <p:txBody>
          <a:bodyPr>
            <a:normAutofit fontScale="92500" lnSpcReduction="10000"/>
          </a:bodyPr>
          <a:lstStyle/>
          <a:p>
            <a:pPr marL="0" indent="0">
              <a:buNone/>
            </a:pPr>
            <a:r>
              <a:rPr lang="en-US" b="1" u="sng" dirty="0"/>
              <a:t>RTKL does not apply to police recordings</a:t>
            </a:r>
          </a:p>
          <a:p>
            <a:r>
              <a:rPr lang="en-US" dirty="0"/>
              <a:t>Act 22 of 2017 covers </a:t>
            </a:r>
            <a:r>
              <a:rPr lang="en-US" b="1" dirty="0">
                <a:solidFill>
                  <a:srgbClr val="FF0000"/>
                </a:solidFill>
              </a:rPr>
              <a:t>police video &amp; audio recordings</a:t>
            </a:r>
          </a:p>
          <a:p>
            <a:r>
              <a:rPr lang="en-US" dirty="0"/>
              <a:t>Must make request within 60 days of recording</a:t>
            </a:r>
          </a:p>
          <a:p>
            <a:r>
              <a:rPr lang="en-US" dirty="0"/>
              <a:t>Agency has 30 days to respond, may deny for various reasons</a:t>
            </a:r>
          </a:p>
          <a:p>
            <a:r>
              <a:rPr lang="en-US" dirty="0"/>
              <a:t>Denials may be appealed within 30 days to court; $125 fee</a:t>
            </a:r>
          </a:p>
          <a:p>
            <a:r>
              <a:rPr lang="en-US" dirty="0"/>
              <a:t>Law enforcement agencies &amp; DAs have fairly broad discretion to release a recording (with or without a written request)</a:t>
            </a:r>
          </a:p>
          <a:p>
            <a:r>
              <a:rPr lang="en-US" dirty="0"/>
              <a:t>Bodycam &amp; </a:t>
            </a:r>
            <a:r>
              <a:rPr lang="en-US" dirty="0" err="1"/>
              <a:t>dashcam</a:t>
            </a:r>
            <a:r>
              <a:rPr lang="en-US" dirty="0"/>
              <a:t> </a:t>
            </a:r>
            <a:r>
              <a:rPr lang="en-US" b="1" u="sng" dirty="0"/>
              <a:t>policies</a:t>
            </a:r>
            <a:r>
              <a:rPr lang="en-US" dirty="0"/>
              <a:t> are explicitly public</a:t>
            </a:r>
          </a:p>
          <a:p>
            <a:r>
              <a:rPr lang="en-US" dirty="0"/>
              <a:t>More </a:t>
            </a:r>
            <a:r>
              <a:rPr lang="en-US" dirty="0">
                <a:hlinkClick r:id="rId2"/>
              </a:rPr>
              <a:t>info on OOR website</a:t>
            </a:r>
            <a:endParaRPr lang="en-US" dirty="0"/>
          </a:p>
        </p:txBody>
      </p:sp>
      <p:sp>
        <p:nvSpPr>
          <p:cNvPr id="4" name="Slide Number Placeholder 3">
            <a:extLst>
              <a:ext uri="{FF2B5EF4-FFF2-40B4-BE49-F238E27FC236}">
                <a16:creationId xmlns:a16="http://schemas.microsoft.com/office/drawing/2014/main" id="{F055001C-6B2F-4789-9C10-2C9863DB51A8}"/>
              </a:ext>
            </a:extLst>
          </p:cNvPr>
          <p:cNvSpPr>
            <a:spLocks noGrp="1"/>
          </p:cNvSpPr>
          <p:nvPr>
            <p:ph type="sldNum" sz="quarter" idx="12"/>
          </p:nvPr>
        </p:nvSpPr>
        <p:spPr/>
        <p:txBody>
          <a:bodyPr/>
          <a:lstStyle/>
          <a:p>
            <a:fld id="{66EDBB4C-ACFD-4F6B-A972-17B18B702C3C}" type="slidenum">
              <a:rPr lang="en-US" smtClean="0"/>
              <a:t>24</a:t>
            </a:fld>
            <a:endParaRPr lang="en-US"/>
          </a:p>
        </p:txBody>
      </p:sp>
    </p:spTree>
    <p:extLst>
      <p:ext uri="{BB962C8B-B14F-4D97-AF65-F5344CB8AC3E}">
        <p14:creationId xmlns:p14="http://schemas.microsoft.com/office/powerpoint/2010/main" val="2890021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Court Records</a:t>
            </a:r>
          </a:p>
        </p:txBody>
      </p:sp>
      <p:sp>
        <p:nvSpPr>
          <p:cNvPr id="3" name="Content Placeholder 2"/>
          <p:cNvSpPr>
            <a:spLocks noGrp="1"/>
          </p:cNvSpPr>
          <p:nvPr>
            <p:ph idx="1"/>
          </p:nvPr>
        </p:nvSpPr>
        <p:spPr/>
        <p:txBody>
          <a:bodyPr>
            <a:normAutofit/>
          </a:bodyPr>
          <a:lstStyle/>
          <a:p>
            <a:pPr marL="0" indent="0">
              <a:buNone/>
            </a:pPr>
            <a:r>
              <a:rPr lang="en-US" b="1" u="sng" dirty="0"/>
              <a:t>RTKL does not apply to records of judicial agencies</a:t>
            </a:r>
          </a:p>
          <a:p>
            <a:r>
              <a:rPr lang="en-US" dirty="0"/>
              <a:t>Judges, </a:t>
            </a:r>
            <a:r>
              <a:rPr lang="en-US" dirty="0" err="1"/>
              <a:t>Prothonotary</a:t>
            </a:r>
            <a:r>
              <a:rPr lang="en-US" dirty="0"/>
              <a:t>, Clerk of Courts, etc.</a:t>
            </a:r>
          </a:p>
          <a:p>
            <a:r>
              <a:rPr lang="en-US" b="1" dirty="0">
                <a:solidFill>
                  <a:srgbClr val="FF0000"/>
                </a:solidFill>
              </a:rPr>
              <a:t>Access to most court records covered by common law</a:t>
            </a:r>
          </a:p>
          <a:p>
            <a:r>
              <a:rPr lang="en-US" dirty="0"/>
              <a:t>Unified Judicial System has a </a:t>
            </a:r>
            <a:r>
              <a:rPr lang="en-US" dirty="0">
                <a:hlinkClick r:id="rId2"/>
              </a:rPr>
              <a:t>public records section</a:t>
            </a:r>
            <a:r>
              <a:rPr lang="en-US" dirty="0"/>
              <a:t> on website</a:t>
            </a:r>
          </a:p>
          <a:p>
            <a:r>
              <a:rPr lang="en-US" dirty="0">
                <a:hlinkClick r:id="rId3"/>
              </a:rPr>
              <a:t>Rule 509</a:t>
            </a:r>
            <a:r>
              <a:rPr lang="en-US" dirty="0"/>
              <a:t> covers access to financial records of judicial agencies</a:t>
            </a:r>
          </a:p>
        </p:txBody>
      </p:sp>
      <p:sp>
        <p:nvSpPr>
          <p:cNvPr id="4" name="Slide Number Placeholder 3">
            <a:extLst>
              <a:ext uri="{FF2B5EF4-FFF2-40B4-BE49-F238E27FC236}">
                <a16:creationId xmlns:a16="http://schemas.microsoft.com/office/drawing/2014/main" id="{F055001C-6B2F-4789-9C10-2C9863DB51A8}"/>
              </a:ext>
            </a:extLst>
          </p:cNvPr>
          <p:cNvSpPr>
            <a:spLocks noGrp="1"/>
          </p:cNvSpPr>
          <p:nvPr>
            <p:ph type="sldNum" sz="quarter" idx="12"/>
          </p:nvPr>
        </p:nvSpPr>
        <p:spPr/>
        <p:txBody>
          <a:bodyPr/>
          <a:lstStyle/>
          <a:p>
            <a:fld id="{66EDBB4C-ACFD-4F6B-A972-17B18B702C3C}" type="slidenum">
              <a:rPr lang="en-US" smtClean="0"/>
              <a:t>25</a:t>
            </a:fld>
            <a:endParaRPr lang="en-US"/>
          </a:p>
        </p:txBody>
      </p:sp>
    </p:spTree>
    <p:extLst>
      <p:ext uri="{BB962C8B-B14F-4D97-AF65-F5344CB8AC3E}">
        <p14:creationId xmlns:p14="http://schemas.microsoft.com/office/powerpoint/2010/main" val="2259771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solidFill>
            <a:schemeClr val="accent1">
              <a:lumMod val="40000"/>
              <a:lumOff val="60000"/>
            </a:schemeClr>
          </a:solidFill>
        </p:spPr>
        <p:txBody>
          <a:bodyPr>
            <a:normAutofit/>
          </a:bodyPr>
          <a:lstStyle/>
          <a:p>
            <a:r>
              <a:rPr lang="en-US" sz="3200" dirty="0">
                <a:latin typeface="Arial Black" panose="020B0A04020102020204" pitchFamily="34" charset="0"/>
              </a:rPr>
              <a:t>Tip: Communicate with the Agency</a:t>
            </a:r>
          </a:p>
        </p:txBody>
      </p:sp>
      <p:sp>
        <p:nvSpPr>
          <p:cNvPr id="3" name="Content Placeholder 2"/>
          <p:cNvSpPr>
            <a:spLocks noGrp="1"/>
          </p:cNvSpPr>
          <p:nvPr>
            <p:ph idx="1"/>
          </p:nvPr>
        </p:nvSpPr>
        <p:spPr>
          <a:xfrm>
            <a:off x="609600" y="1600200"/>
            <a:ext cx="10972800" cy="4876800"/>
          </a:xfrm>
        </p:spPr>
        <p:txBody>
          <a:bodyPr>
            <a:normAutofit lnSpcReduction="10000"/>
          </a:bodyPr>
          <a:lstStyle/>
          <a:p>
            <a:pPr marL="0" indent="0">
              <a:buNone/>
            </a:pPr>
            <a:r>
              <a:rPr lang="en-US" b="1" u="sng" dirty="0"/>
              <a:t>Good communication can prevent and solve many issues</a:t>
            </a:r>
          </a:p>
          <a:p>
            <a:r>
              <a:rPr lang="en-US" dirty="0"/>
              <a:t>Good practice to let agency know you’re willing to talk</a:t>
            </a:r>
          </a:p>
          <a:p>
            <a:r>
              <a:rPr lang="en-US" dirty="0"/>
              <a:t>Requesters often submit broad requests to ensure they get all the records they want</a:t>
            </a:r>
          </a:p>
          <a:p>
            <a:pPr lvl="1">
              <a:buFont typeface="Wingdings" panose="05000000000000000000" pitchFamily="2" charset="2"/>
              <a:buChar char="§"/>
            </a:pPr>
            <a:r>
              <a:rPr lang="en-US" dirty="0"/>
              <a:t>Understandable, but can be expensive &amp; frustrating</a:t>
            </a:r>
          </a:p>
          <a:p>
            <a:pPr lvl="1">
              <a:buFont typeface="Wingdings" panose="05000000000000000000" pitchFamily="2" charset="2"/>
              <a:buChar char="§"/>
            </a:pPr>
            <a:r>
              <a:rPr lang="en-US" dirty="0"/>
              <a:t>Requesters don’t want surprise bills</a:t>
            </a:r>
          </a:p>
          <a:p>
            <a:pPr lvl="1">
              <a:buFont typeface="Wingdings" panose="05000000000000000000" pitchFamily="2" charset="2"/>
              <a:buChar char="§"/>
            </a:pPr>
            <a:r>
              <a:rPr lang="en-US" dirty="0"/>
              <a:t>Agencies don’t want unnecessary work</a:t>
            </a:r>
          </a:p>
          <a:p>
            <a:r>
              <a:rPr lang="en-US" dirty="0"/>
              <a:t>Many agencies willing to discuss requests</a:t>
            </a:r>
          </a:p>
          <a:p>
            <a:r>
              <a:rPr lang="en-US" dirty="0"/>
              <a:t>If agreement reached on revised request, </a:t>
            </a:r>
            <a:r>
              <a:rPr lang="en-US" b="1" dirty="0">
                <a:solidFill>
                  <a:srgbClr val="FF0000"/>
                </a:solidFill>
              </a:rPr>
              <a:t>put it in writing</a:t>
            </a:r>
          </a:p>
        </p:txBody>
      </p:sp>
    </p:spTree>
    <p:extLst>
      <p:ext uri="{BB962C8B-B14F-4D97-AF65-F5344CB8AC3E}">
        <p14:creationId xmlns:p14="http://schemas.microsoft.com/office/powerpoint/2010/main" val="321414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solidFill>
            <a:schemeClr val="accent1">
              <a:lumMod val="40000"/>
              <a:lumOff val="60000"/>
            </a:schemeClr>
          </a:solidFill>
        </p:spPr>
        <p:txBody>
          <a:bodyPr>
            <a:normAutofit/>
          </a:bodyPr>
          <a:lstStyle/>
          <a:p>
            <a:r>
              <a:rPr lang="en-US" sz="3200" dirty="0">
                <a:latin typeface="Arial Black" panose="020B0A04020102020204" pitchFamily="34" charset="0"/>
              </a:rPr>
              <a:t>Tip: Communicate with the Agency</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Reason for making RTKL request</a:t>
            </a:r>
          </a:p>
          <a:p>
            <a:r>
              <a:rPr lang="en-US" dirty="0"/>
              <a:t>Agency cannot require requester to provide reason for request</a:t>
            </a:r>
          </a:p>
          <a:p>
            <a:r>
              <a:rPr lang="en-US" dirty="0"/>
              <a:t>They can ask, but requester can decline to answer</a:t>
            </a:r>
          </a:p>
          <a:p>
            <a:r>
              <a:rPr lang="en-US" dirty="0"/>
              <a:t>However, requester </a:t>
            </a:r>
            <a:r>
              <a:rPr lang="en-US" b="1" dirty="0"/>
              <a:t>may sometimes want to provide info</a:t>
            </a:r>
          </a:p>
          <a:p>
            <a:pPr lvl="1">
              <a:buFont typeface="Wingdings" panose="05000000000000000000" pitchFamily="2" charset="2"/>
              <a:buChar char="§"/>
            </a:pPr>
            <a:r>
              <a:rPr lang="en-US" dirty="0"/>
              <a:t>Can help agency understand request &amp; speed response</a:t>
            </a:r>
          </a:p>
          <a:p>
            <a:pPr lvl="1">
              <a:buFont typeface="Wingdings" panose="05000000000000000000" pitchFamily="2" charset="2"/>
              <a:buChar char="§"/>
            </a:pPr>
            <a:r>
              <a:rPr lang="en-US" dirty="0"/>
              <a:t>Can help reduce number of valueless records received</a:t>
            </a:r>
          </a:p>
          <a:p>
            <a:pPr lvl="1">
              <a:buFont typeface="Wingdings" panose="05000000000000000000" pitchFamily="2" charset="2"/>
              <a:buChar char="§"/>
            </a:pPr>
            <a:r>
              <a:rPr lang="en-US" dirty="0"/>
              <a:t>Can reduce cost if hard copies must be made</a:t>
            </a:r>
          </a:p>
        </p:txBody>
      </p:sp>
    </p:spTree>
    <p:extLst>
      <p:ext uri="{BB962C8B-B14F-4D97-AF65-F5344CB8AC3E}">
        <p14:creationId xmlns:p14="http://schemas.microsoft.com/office/powerpoint/2010/main" val="185368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Timeline of a RTKL Response</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Every state &amp; local agency </a:t>
            </a:r>
            <a:r>
              <a:rPr lang="en-US" b="1" u="sng" dirty="0">
                <a:solidFill>
                  <a:srgbClr val="FF0000"/>
                </a:solidFill>
              </a:rPr>
              <a:t>must</a:t>
            </a:r>
            <a:r>
              <a:rPr lang="en-US" b="1" u="sng" dirty="0"/>
              <a:t> respond to RTK requests</a:t>
            </a:r>
          </a:p>
          <a:p>
            <a:r>
              <a:rPr lang="en-US" dirty="0"/>
              <a:t>Must respond in writing </a:t>
            </a:r>
            <a:r>
              <a:rPr lang="en-US" b="1" dirty="0"/>
              <a:t>within 5 (agency) business days</a:t>
            </a:r>
            <a:endParaRPr lang="en-US" dirty="0"/>
          </a:p>
          <a:p>
            <a:pPr lvl="1">
              <a:buFont typeface="Wingdings" panose="05000000000000000000" pitchFamily="2" charset="2"/>
              <a:buChar char="§"/>
            </a:pPr>
            <a:r>
              <a:rPr lang="en-US" dirty="0"/>
              <a:t>If no response received, request is deemed denied</a:t>
            </a:r>
          </a:p>
          <a:p>
            <a:pPr lvl="1">
              <a:buFont typeface="Wingdings" panose="05000000000000000000" pitchFamily="2" charset="2"/>
              <a:buChar char="§"/>
            </a:pPr>
            <a:r>
              <a:rPr lang="en-US" dirty="0"/>
              <a:t>Allow additional 3 business days for postal mail before filing appeal</a:t>
            </a:r>
          </a:p>
          <a:p>
            <a:r>
              <a:rPr lang="en-US" dirty="0"/>
              <a:t>Agency can extend timeline by 30 calendar days</a:t>
            </a:r>
          </a:p>
          <a:p>
            <a:pPr lvl="1">
              <a:buFont typeface="Wingdings" panose="05000000000000000000" pitchFamily="2" charset="2"/>
              <a:buChar char="§"/>
            </a:pPr>
            <a:r>
              <a:rPr lang="en-US" dirty="0"/>
              <a:t>Any other extension must be agreed to by requester &amp; in writing</a:t>
            </a:r>
          </a:p>
          <a:p>
            <a:r>
              <a:rPr lang="en-US" dirty="0"/>
              <a:t>Response: grant, deny, or a mix of both</a:t>
            </a:r>
          </a:p>
        </p:txBody>
      </p:sp>
    </p:spTree>
    <p:extLst>
      <p:ext uri="{BB962C8B-B14F-4D97-AF65-F5344CB8AC3E}">
        <p14:creationId xmlns:p14="http://schemas.microsoft.com/office/powerpoint/2010/main" val="217129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Agency Response: Extensions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Agencies can invoke a 30-day extension</a:t>
            </a:r>
          </a:p>
          <a:p>
            <a:r>
              <a:rPr lang="en-US" dirty="0"/>
              <a:t>Within the initial 5-day window, an agency can invoke a </a:t>
            </a:r>
            <a:r>
              <a:rPr lang="en-US" b="1" dirty="0"/>
              <a:t>30 calendar day </a:t>
            </a:r>
            <a:r>
              <a:rPr lang="en-US" dirty="0"/>
              <a:t>extension for reasons listed in RTKL</a:t>
            </a:r>
          </a:p>
          <a:p>
            <a:r>
              <a:rPr lang="en-US" dirty="0"/>
              <a:t>If the agency does this, the requester must be notified </a:t>
            </a:r>
            <a:r>
              <a:rPr lang="en-US" b="1" dirty="0"/>
              <a:t>in writing</a:t>
            </a:r>
            <a:r>
              <a:rPr lang="en-US" dirty="0"/>
              <a:t>, with a reason and a date to expect a response</a:t>
            </a:r>
          </a:p>
          <a:p>
            <a:r>
              <a:rPr lang="en-US" b="1" dirty="0"/>
              <a:t>Track all </a:t>
            </a:r>
            <a:r>
              <a:rPr lang="en-US" b="1" u="sng" dirty="0">
                <a:solidFill>
                  <a:srgbClr val="FF0000"/>
                </a:solidFill>
              </a:rPr>
              <a:t>dates &amp; deadlines</a:t>
            </a:r>
            <a:r>
              <a:rPr lang="en-US" dirty="0"/>
              <a:t> in case you need to appeal</a:t>
            </a:r>
          </a:p>
        </p:txBody>
      </p:sp>
    </p:spTree>
    <p:extLst>
      <p:ext uri="{BB962C8B-B14F-4D97-AF65-F5344CB8AC3E}">
        <p14:creationId xmlns:p14="http://schemas.microsoft.com/office/powerpoint/2010/main" val="417026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Tracking Dates: An Example</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Merlin / Morning Call v. Easton Area SD (2018-1065)</a:t>
            </a:r>
          </a:p>
          <a:p>
            <a:r>
              <a:rPr lang="en-US" dirty="0"/>
              <a:t>March 23, 2018 – request made</a:t>
            </a:r>
          </a:p>
          <a:p>
            <a:r>
              <a:rPr lang="en-US" dirty="0"/>
              <a:t>March 29, 2018 – agency took 30-day extension (</a:t>
            </a:r>
            <a:r>
              <a:rPr lang="en-US" b="1" u="sng" dirty="0">
                <a:solidFill>
                  <a:srgbClr val="FF0000"/>
                </a:solidFill>
              </a:rPr>
              <a:t>to May 3</a:t>
            </a:r>
            <a:r>
              <a:rPr lang="en-US" dirty="0"/>
              <a:t>)</a:t>
            </a:r>
          </a:p>
          <a:p>
            <a:pPr lvl="1">
              <a:buFont typeface="Wingdings" panose="05000000000000000000" pitchFamily="2" charset="2"/>
              <a:buChar char="§"/>
            </a:pPr>
            <a:r>
              <a:rPr lang="en-US" dirty="0"/>
              <a:t>School had multiple snow days during initial 5 business day window</a:t>
            </a:r>
          </a:p>
          <a:p>
            <a:r>
              <a:rPr lang="en-US" dirty="0"/>
              <a:t>May 17, 2018 – agency claimed another 30-day extension</a:t>
            </a:r>
          </a:p>
          <a:p>
            <a:r>
              <a:rPr lang="en-US" dirty="0"/>
              <a:t>June 1, 2018 – agency issued response (part grant, part denial)</a:t>
            </a:r>
          </a:p>
          <a:p>
            <a:r>
              <a:rPr lang="en-US" dirty="0"/>
              <a:t>June 12, 2018 – requester filed appeal with OOR</a:t>
            </a:r>
          </a:p>
          <a:p>
            <a:r>
              <a:rPr lang="en-US" dirty="0"/>
              <a:t>OOR has no choice but to dismiss case as untimely</a:t>
            </a:r>
          </a:p>
        </p:txBody>
      </p:sp>
      <p:sp>
        <p:nvSpPr>
          <p:cNvPr id="4" name="Slide Number Placeholder 3">
            <a:extLst>
              <a:ext uri="{FF2B5EF4-FFF2-40B4-BE49-F238E27FC236}">
                <a16:creationId xmlns:a16="http://schemas.microsoft.com/office/drawing/2014/main" id="{F80D848C-2957-4CBB-99D0-C9787D8640B4}"/>
              </a:ext>
            </a:extLst>
          </p:cNvPr>
          <p:cNvSpPr>
            <a:spLocks noGrp="1"/>
          </p:cNvSpPr>
          <p:nvPr>
            <p:ph type="sldNum" sz="quarter" idx="12"/>
          </p:nvPr>
        </p:nvSpPr>
        <p:spPr/>
        <p:txBody>
          <a:bodyPr/>
          <a:lstStyle/>
          <a:p>
            <a:fld id="{66EDBB4C-ACFD-4F6B-A972-17B18B702C3C}" type="slidenum">
              <a:rPr lang="en-US" smtClean="0"/>
              <a:t>30</a:t>
            </a:fld>
            <a:endParaRPr lang="en-US"/>
          </a:p>
        </p:txBody>
      </p:sp>
    </p:spTree>
    <p:extLst>
      <p:ext uri="{BB962C8B-B14F-4D97-AF65-F5344CB8AC3E}">
        <p14:creationId xmlns:p14="http://schemas.microsoft.com/office/powerpoint/2010/main" val="162248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Agency Response: Costs &amp; Format</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OOR fee schedule developed pursuant to RTKL</a:t>
            </a:r>
          </a:p>
          <a:p>
            <a:r>
              <a:rPr lang="en-US" dirty="0"/>
              <a:t>No charge for electronic records</a:t>
            </a:r>
          </a:p>
          <a:p>
            <a:pPr lvl="1">
              <a:buFont typeface="Wingdings" panose="05000000000000000000" pitchFamily="2" charset="2"/>
              <a:buChar char="§"/>
            </a:pPr>
            <a:r>
              <a:rPr lang="en-US" dirty="0"/>
              <a:t>Redactions may necessitate printing electronic records</a:t>
            </a:r>
          </a:p>
          <a:p>
            <a:r>
              <a:rPr lang="en-US" dirty="0"/>
              <a:t>Up to $0.25/page for hard copies (8.5 x 11)</a:t>
            </a:r>
          </a:p>
          <a:p>
            <a:r>
              <a:rPr lang="en-US" dirty="0"/>
              <a:t>Agencies do not have to create a record</a:t>
            </a:r>
          </a:p>
          <a:p>
            <a:r>
              <a:rPr lang="en-US" b="1" dirty="0"/>
              <a:t>Requesters can photograph records they asked to inspect</a:t>
            </a:r>
          </a:p>
          <a:p>
            <a:r>
              <a:rPr lang="en-US" dirty="0"/>
              <a:t>Agencies required to provide records in medium requested (electronic vs. hard copy)</a:t>
            </a:r>
          </a:p>
        </p:txBody>
      </p:sp>
    </p:spTree>
    <p:extLst>
      <p:ext uri="{BB962C8B-B14F-4D97-AF65-F5344CB8AC3E}">
        <p14:creationId xmlns:p14="http://schemas.microsoft.com/office/powerpoint/2010/main" val="1039857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Agency Response: Denials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If an agency denies a request, it is required by the RTKL to:</a:t>
            </a:r>
          </a:p>
          <a:p>
            <a:r>
              <a:rPr lang="en-US" dirty="0"/>
              <a:t>Provide the denial in writing</a:t>
            </a:r>
          </a:p>
          <a:p>
            <a:r>
              <a:rPr lang="en-US" dirty="0"/>
              <a:t>Explain what records are being withheld</a:t>
            </a:r>
          </a:p>
          <a:p>
            <a:r>
              <a:rPr lang="en-US" dirty="0"/>
              <a:t>Explain why records are being withheld</a:t>
            </a:r>
          </a:p>
          <a:p>
            <a:r>
              <a:rPr lang="en-US" dirty="0"/>
              <a:t>Explain how to appeal the denial</a:t>
            </a:r>
          </a:p>
          <a:p>
            <a:r>
              <a:rPr lang="en-US" dirty="0"/>
              <a:t>Failure to respond by the statutory deadline is a</a:t>
            </a:r>
            <a:br>
              <a:rPr lang="en-US" dirty="0"/>
            </a:br>
            <a:r>
              <a:rPr lang="en-US" b="1" u="sng" dirty="0">
                <a:solidFill>
                  <a:srgbClr val="FF0000"/>
                </a:solidFill>
              </a:rPr>
              <a:t>“deemed denial”</a:t>
            </a:r>
            <a:r>
              <a:rPr lang="en-US" dirty="0"/>
              <a:t> &amp; can be appealed</a:t>
            </a:r>
          </a:p>
        </p:txBody>
      </p:sp>
    </p:spTree>
    <p:extLst>
      <p:ext uri="{BB962C8B-B14F-4D97-AF65-F5344CB8AC3E}">
        <p14:creationId xmlns:p14="http://schemas.microsoft.com/office/powerpoint/2010/main" val="730073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Appealing a RTKL Denial</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Most denials can be appealed to the OOR</a:t>
            </a:r>
          </a:p>
          <a:p>
            <a:r>
              <a:rPr lang="en-US" dirty="0"/>
              <a:t>If request is denied, appeal can be filed within 15 business days</a:t>
            </a:r>
          </a:p>
          <a:p>
            <a:r>
              <a:rPr lang="en-US" dirty="0"/>
              <a:t>Most appeals filed with the OOR</a:t>
            </a:r>
          </a:p>
          <a:p>
            <a:pPr lvl="1">
              <a:buFont typeface="Wingdings" panose="05000000000000000000" pitchFamily="2" charset="2"/>
              <a:buChar char="§"/>
            </a:pPr>
            <a:r>
              <a:rPr lang="en-US" dirty="0"/>
              <a:t>Not Attorney General, Auditor General, Treasurer, General Assembly</a:t>
            </a:r>
          </a:p>
          <a:p>
            <a:pPr lvl="1">
              <a:buFont typeface="Wingdings" panose="05000000000000000000" pitchFamily="2" charset="2"/>
              <a:buChar char="§"/>
            </a:pPr>
            <a:r>
              <a:rPr lang="en-US" dirty="0"/>
              <a:t>Not Judicial Agencies (requests &amp; appeals governed by Rule 509)</a:t>
            </a:r>
          </a:p>
          <a:p>
            <a:pPr lvl="1">
              <a:buFont typeface="Wingdings" panose="05000000000000000000" pitchFamily="2" charset="2"/>
              <a:buChar char="§"/>
            </a:pPr>
            <a:r>
              <a:rPr lang="en-US" dirty="0"/>
              <a:t>Denials from </a:t>
            </a:r>
            <a:r>
              <a:rPr lang="en-US" b="1" dirty="0">
                <a:solidFill>
                  <a:srgbClr val="FF0000"/>
                </a:solidFill>
              </a:rPr>
              <a:t>local</a:t>
            </a:r>
            <a:r>
              <a:rPr lang="en-US" dirty="0"/>
              <a:t> agencies based on </a:t>
            </a:r>
            <a:r>
              <a:rPr lang="en-US" b="1" dirty="0">
                <a:solidFill>
                  <a:srgbClr val="FF0000"/>
                </a:solidFill>
              </a:rPr>
              <a:t>criminal investigatory records </a:t>
            </a:r>
            <a:r>
              <a:rPr lang="en-US" dirty="0"/>
              <a:t>appealed to county DA (but PSP denials appealed to OOR)</a:t>
            </a:r>
          </a:p>
          <a:p>
            <a:r>
              <a:rPr lang="en-US" dirty="0"/>
              <a:t>Can also appeal redactions (which are denials) &amp; fees</a:t>
            </a:r>
          </a:p>
        </p:txBody>
      </p:sp>
    </p:spTree>
    <p:extLst>
      <p:ext uri="{BB962C8B-B14F-4D97-AF65-F5344CB8AC3E}">
        <p14:creationId xmlns:p14="http://schemas.microsoft.com/office/powerpoint/2010/main" val="3070269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Appealing a RTKL Denial</a:t>
            </a:r>
          </a:p>
        </p:txBody>
      </p:sp>
      <p:sp>
        <p:nvSpPr>
          <p:cNvPr id="3" name="Content Placeholder 2"/>
          <p:cNvSpPr>
            <a:spLocks noGrp="1"/>
          </p:cNvSpPr>
          <p:nvPr>
            <p:ph idx="1"/>
          </p:nvPr>
        </p:nvSpPr>
        <p:spPr/>
        <p:txBody>
          <a:bodyPr>
            <a:normAutofit/>
          </a:bodyPr>
          <a:lstStyle/>
          <a:p>
            <a:pPr marL="0" indent="0">
              <a:buNone/>
            </a:pPr>
            <a:r>
              <a:rPr lang="en-US" b="1" u="sng" dirty="0"/>
              <a:t>OOR appeal process designed to be simple</a:t>
            </a:r>
          </a:p>
          <a:p>
            <a:r>
              <a:rPr lang="en-US" dirty="0"/>
              <a:t>File appeals using online form at OOR website</a:t>
            </a:r>
          </a:p>
          <a:p>
            <a:pPr lvl="1">
              <a:buFont typeface="Wingdings" panose="05000000000000000000" pitchFamily="2" charset="2"/>
              <a:buChar char="§"/>
            </a:pPr>
            <a:r>
              <a:rPr lang="en-US" dirty="0"/>
              <a:t>About 10 to 15 minutes to fill out</a:t>
            </a:r>
          </a:p>
          <a:p>
            <a:r>
              <a:rPr lang="en-US" dirty="0"/>
              <a:t>No lawyer necessary</a:t>
            </a:r>
          </a:p>
          <a:p>
            <a:r>
              <a:rPr lang="en-US" dirty="0"/>
              <a:t>OOR assigns Appeals Officer to oversee case</a:t>
            </a:r>
          </a:p>
          <a:p>
            <a:r>
              <a:rPr lang="en-US" dirty="0"/>
              <a:t>Both sides can present evidence &amp; argument</a:t>
            </a:r>
          </a:p>
          <a:p>
            <a:r>
              <a:rPr lang="en-US" dirty="0"/>
              <a:t>OOR has </a:t>
            </a:r>
            <a:r>
              <a:rPr lang="en-US" b="1" dirty="0">
                <a:solidFill>
                  <a:srgbClr val="FF0000"/>
                </a:solidFill>
              </a:rPr>
              <a:t>30 days </a:t>
            </a:r>
            <a:r>
              <a:rPr lang="en-US" dirty="0"/>
              <a:t>to issue Final Determination</a:t>
            </a:r>
          </a:p>
        </p:txBody>
      </p:sp>
    </p:spTree>
    <p:extLst>
      <p:ext uri="{BB962C8B-B14F-4D97-AF65-F5344CB8AC3E}">
        <p14:creationId xmlns:p14="http://schemas.microsoft.com/office/powerpoint/2010/main" val="3899302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Criminal Investigative Records of a</a:t>
            </a:r>
            <a:br>
              <a:rPr lang="en-US" sz="3200" dirty="0">
                <a:latin typeface="Arial Black" panose="020B0A04020102020204" pitchFamily="34" charset="0"/>
              </a:rPr>
            </a:br>
            <a:r>
              <a:rPr lang="en-US" sz="3200" dirty="0">
                <a:latin typeface="Arial Black" panose="020B0A04020102020204" pitchFamily="34" charset="0"/>
              </a:rPr>
              <a:t>Local Law Enforcement Agency</a:t>
            </a:r>
          </a:p>
        </p:txBody>
      </p:sp>
      <p:sp>
        <p:nvSpPr>
          <p:cNvPr id="3" name="Content Placeholder 2"/>
          <p:cNvSpPr>
            <a:spLocks noGrp="1"/>
          </p:cNvSpPr>
          <p:nvPr>
            <p:ph idx="1"/>
          </p:nvPr>
        </p:nvSpPr>
        <p:spPr/>
        <p:txBody>
          <a:bodyPr>
            <a:normAutofit/>
          </a:bodyPr>
          <a:lstStyle/>
          <a:p>
            <a:pPr marL="0" indent="0">
              <a:buNone/>
            </a:pPr>
            <a:r>
              <a:rPr lang="en-US" b="1" u="sng" dirty="0"/>
              <a:t>Section 503(d)(2):</a:t>
            </a:r>
          </a:p>
          <a:p>
            <a:r>
              <a:rPr lang="en-US" dirty="0"/>
              <a:t>“The district attorney of a county shall designate one or more appeals officers to hear appeals … relating to access to criminal investigative records in possession of a local agency of that county”</a:t>
            </a:r>
          </a:p>
          <a:p>
            <a:r>
              <a:rPr lang="en-US" dirty="0"/>
              <a:t>OOR transfers such cases to the DA</a:t>
            </a:r>
          </a:p>
          <a:p>
            <a:r>
              <a:rPr lang="en-US" dirty="0"/>
              <a:t>OOR hears cases involving PSP</a:t>
            </a:r>
          </a:p>
        </p:txBody>
      </p:sp>
    </p:spTree>
    <p:extLst>
      <p:ext uri="{BB962C8B-B14F-4D97-AF65-F5344CB8AC3E}">
        <p14:creationId xmlns:p14="http://schemas.microsoft.com/office/powerpoint/2010/main" val="2362125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 Online Appeal Form</a:t>
            </a:r>
          </a:p>
        </p:txBody>
      </p:sp>
      <p:pic>
        <p:nvPicPr>
          <p:cNvPr id="4" name="Picture 3">
            <a:extLst>
              <a:ext uri="{FF2B5EF4-FFF2-40B4-BE49-F238E27FC236}">
                <a16:creationId xmlns:a16="http://schemas.microsoft.com/office/drawing/2014/main" id="{1105F43B-5AD7-48DE-BCFE-0AD1D4200C14}"/>
              </a:ext>
            </a:extLst>
          </p:cNvPr>
          <p:cNvPicPr>
            <a:picLocks noChangeAspect="1"/>
          </p:cNvPicPr>
          <p:nvPr/>
        </p:nvPicPr>
        <p:blipFill>
          <a:blip r:embed="rId2"/>
          <a:stretch>
            <a:fillRect/>
          </a:stretch>
        </p:blipFill>
        <p:spPr>
          <a:xfrm>
            <a:off x="1878806" y="1447800"/>
            <a:ext cx="8434387" cy="5022394"/>
          </a:xfrm>
          <a:prstGeom prst="rect">
            <a:avLst/>
          </a:prstGeom>
        </p:spPr>
      </p:pic>
    </p:spTree>
    <p:extLst>
      <p:ext uri="{BB962C8B-B14F-4D97-AF65-F5344CB8AC3E}">
        <p14:creationId xmlns:p14="http://schemas.microsoft.com/office/powerpoint/2010/main" val="389994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 Online Appeal Form</a:t>
            </a:r>
          </a:p>
        </p:txBody>
      </p:sp>
      <p:pic>
        <p:nvPicPr>
          <p:cNvPr id="3" name="Picture 2">
            <a:extLst>
              <a:ext uri="{FF2B5EF4-FFF2-40B4-BE49-F238E27FC236}">
                <a16:creationId xmlns:a16="http://schemas.microsoft.com/office/drawing/2014/main" id="{4AB42458-904D-4FBB-A9F5-5ACB254B1329}"/>
              </a:ext>
            </a:extLst>
          </p:cNvPr>
          <p:cNvPicPr>
            <a:picLocks noChangeAspect="1"/>
          </p:cNvPicPr>
          <p:nvPr/>
        </p:nvPicPr>
        <p:blipFill>
          <a:blip r:embed="rId2"/>
          <a:stretch>
            <a:fillRect/>
          </a:stretch>
        </p:blipFill>
        <p:spPr>
          <a:xfrm>
            <a:off x="1190625" y="1524000"/>
            <a:ext cx="9810750" cy="5122044"/>
          </a:xfrm>
          <a:prstGeom prst="rect">
            <a:avLst/>
          </a:prstGeom>
        </p:spPr>
      </p:pic>
    </p:spTree>
    <p:extLst>
      <p:ext uri="{BB962C8B-B14F-4D97-AF65-F5344CB8AC3E}">
        <p14:creationId xmlns:p14="http://schemas.microsoft.com/office/powerpoint/2010/main" val="1759348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 Online Appeal Form</a:t>
            </a:r>
          </a:p>
        </p:txBody>
      </p:sp>
      <p:pic>
        <p:nvPicPr>
          <p:cNvPr id="4" name="Picture 3">
            <a:extLst>
              <a:ext uri="{FF2B5EF4-FFF2-40B4-BE49-F238E27FC236}">
                <a16:creationId xmlns:a16="http://schemas.microsoft.com/office/drawing/2014/main" id="{828F4191-8EF9-4A1C-93A4-E43CF95DF4D3}"/>
              </a:ext>
            </a:extLst>
          </p:cNvPr>
          <p:cNvPicPr>
            <a:picLocks noChangeAspect="1"/>
          </p:cNvPicPr>
          <p:nvPr/>
        </p:nvPicPr>
        <p:blipFill>
          <a:blip r:embed="rId2"/>
          <a:stretch>
            <a:fillRect/>
          </a:stretch>
        </p:blipFill>
        <p:spPr>
          <a:xfrm>
            <a:off x="1490662" y="1676400"/>
            <a:ext cx="9210675" cy="3705225"/>
          </a:xfrm>
          <a:prstGeom prst="rect">
            <a:avLst/>
          </a:prstGeom>
        </p:spPr>
      </p:pic>
      <p:sp>
        <p:nvSpPr>
          <p:cNvPr id="3" name="Oval 2">
            <a:extLst>
              <a:ext uri="{FF2B5EF4-FFF2-40B4-BE49-F238E27FC236}">
                <a16:creationId xmlns:a16="http://schemas.microsoft.com/office/drawing/2014/main" id="{25F9F3A1-6254-46E5-88E8-EC4C57C7DA32}"/>
              </a:ext>
            </a:extLst>
          </p:cNvPr>
          <p:cNvSpPr/>
          <p:nvPr/>
        </p:nvSpPr>
        <p:spPr>
          <a:xfrm>
            <a:off x="1524000" y="2514600"/>
            <a:ext cx="261938" cy="2619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D07FDAC-3CA9-4A44-8C99-AB4E43043B3C}"/>
              </a:ext>
            </a:extLst>
          </p:cNvPr>
          <p:cNvSpPr/>
          <p:nvPr/>
        </p:nvSpPr>
        <p:spPr>
          <a:xfrm>
            <a:off x="1524000" y="2763836"/>
            <a:ext cx="261938" cy="2619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5132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Tip: Consider Requesting Mediation</a:t>
            </a:r>
          </a:p>
        </p:txBody>
      </p:sp>
      <p:sp>
        <p:nvSpPr>
          <p:cNvPr id="13" name="Content Placeholder 2">
            <a:extLst>
              <a:ext uri="{FF2B5EF4-FFF2-40B4-BE49-F238E27FC236}">
                <a16:creationId xmlns:a16="http://schemas.microsoft.com/office/drawing/2014/main" id="{3D206503-BC96-45D9-B1B0-275DBD076143}"/>
              </a:ext>
            </a:extLst>
          </p:cNvPr>
          <p:cNvSpPr>
            <a:spLocks noGrp="1"/>
          </p:cNvSpPr>
          <p:nvPr>
            <p:ph idx="1"/>
          </p:nvPr>
        </p:nvSpPr>
        <p:spPr>
          <a:xfrm>
            <a:off x="609600" y="1600201"/>
            <a:ext cx="10972800" cy="4800600"/>
          </a:xfrm>
        </p:spPr>
        <p:txBody>
          <a:bodyPr>
            <a:normAutofit/>
          </a:bodyPr>
          <a:lstStyle/>
          <a:p>
            <a:pPr marL="0" indent="0">
              <a:buNone/>
            </a:pPr>
            <a:r>
              <a:rPr lang="en-US" b="1" u="sng" dirty="0"/>
              <a:t>RTKL authorizes OOR to establish a </a:t>
            </a:r>
            <a:r>
              <a:rPr lang="en-US" b="1" u="sng" dirty="0">
                <a:solidFill>
                  <a:srgbClr val="FF0000"/>
                </a:solidFill>
              </a:rPr>
              <a:t>mediation program</a:t>
            </a:r>
          </a:p>
          <a:p>
            <a:r>
              <a:rPr lang="en-US" dirty="0"/>
              <a:t>Goal: Mutually agreeable settlement</a:t>
            </a:r>
          </a:p>
          <a:p>
            <a:r>
              <a:rPr lang="en-US" dirty="0"/>
              <a:t>Voluntary &amp; confidential</a:t>
            </a:r>
          </a:p>
          <a:p>
            <a:r>
              <a:rPr lang="en-US" dirty="0"/>
              <a:t>Either side can end mediation at any time</a:t>
            </a:r>
          </a:p>
          <a:p>
            <a:pPr lvl="1">
              <a:buFont typeface="Wingdings" panose="05000000000000000000" pitchFamily="2" charset="2"/>
              <a:buChar char="§"/>
            </a:pPr>
            <a:r>
              <a:rPr lang="en-US" dirty="0"/>
              <a:t>If mediation ends, case moves to normal appeal process (new AO)</a:t>
            </a:r>
          </a:p>
          <a:p>
            <a:r>
              <a:rPr lang="en-US" dirty="0"/>
              <a:t>OOR has trained mediators</a:t>
            </a:r>
          </a:p>
          <a:p>
            <a:r>
              <a:rPr lang="en-US" dirty="0"/>
              <a:t>Can save time &amp; expense</a:t>
            </a:r>
          </a:p>
        </p:txBody>
      </p:sp>
      <p:sp>
        <p:nvSpPr>
          <p:cNvPr id="3" name="Slide Number Placeholder 2">
            <a:extLst>
              <a:ext uri="{FF2B5EF4-FFF2-40B4-BE49-F238E27FC236}">
                <a16:creationId xmlns:a16="http://schemas.microsoft.com/office/drawing/2014/main" id="{1D4B9404-4A7C-47AC-AADC-F1C5D7D6627C}"/>
              </a:ext>
            </a:extLst>
          </p:cNvPr>
          <p:cNvSpPr>
            <a:spLocks noGrp="1"/>
          </p:cNvSpPr>
          <p:nvPr>
            <p:ph type="sldNum" sz="quarter" idx="12"/>
          </p:nvPr>
        </p:nvSpPr>
        <p:spPr/>
        <p:txBody>
          <a:bodyPr/>
          <a:lstStyle/>
          <a:p>
            <a:fld id="{66EDBB4C-ACFD-4F6B-A972-17B18B702C3C}" type="slidenum">
              <a:rPr lang="en-US" smtClean="0"/>
              <a:t>39</a:t>
            </a:fld>
            <a:endParaRPr lang="en-US"/>
          </a:p>
        </p:txBody>
      </p:sp>
    </p:spTree>
    <p:extLst>
      <p:ext uri="{BB962C8B-B14F-4D97-AF65-F5344CB8AC3E}">
        <p14:creationId xmlns:p14="http://schemas.microsoft.com/office/powerpoint/2010/main" val="403588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500"/>
                                        <p:tgtEl>
                                          <p:spTgt spid="1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fade">
                                      <p:cBhvr>
                                        <p:cTn id="12" dur="50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animEffect transition="in" filter="fade">
                                      <p:cBhvr>
                                        <p:cTn id="17" dur="500"/>
                                        <p:tgtEl>
                                          <p:spTgt spid="1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xEl>
                                              <p:pRg st="4" end="4"/>
                                            </p:txEl>
                                          </p:spTgt>
                                        </p:tgtEl>
                                        <p:attrNameLst>
                                          <p:attrName>style.visibility</p:attrName>
                                        </p:attrNameLst>
                                      </p:cBhvr>
                                      <p:to>
                                        <p:strVal val="visible"/>
                                      </p:to>
                                    </p:set>
                                    <p:animEffect transition="in" filter="fade">
                                      <p:cBhvr>
                                        <p:cTn id="20" dur="500"/>
                                        <p:tgtEl>
                                          <p:spTgt spid="1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xEl>
                                              <p:pRg st="5" end="5"/>
                                            </p:txEl>
                                          </p:spTgt>
                                        </p:tgtEl>
                                        <p:attrNameLst>
                                          <p:attrName>style.visibility</p:attrName>
                                        </p:attrNameLst>
                                      </p:cBhvr>
                                      <p:to>
                                        <p:strVal val="visible"/>
                                      </p:to>
                                    </p:set>
                                    <p:animEffect transition="in" filter="fade">
                                      <p:cBhvr>
                                        <p:cTn id="25" dur="500"/>
                                        <p:tgtEl>
                                          <p:spTgt spid="1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xEl>
                                              <p:pRg st="6" end="6"/>
                                            </p:txEl>
                                          </p:spTgt>
                                        </p:tgtEl>
                                        <p:attrNameLst>
                                          <p:attrName>style.visibility</p:attrName>
                                        </p:attrNameLst>
                                      </p:cBhvr>
                                      <p:to>
                                        <p:strVal val="visible"/>
                                      </p:to>
                                    </p:set>
                                    <p:animEffect transition="in" filter="fade">
                                      <p:cBhvr>
                                        <p:cTn id="30" dur="500"/>
                                        <p:tgtEl>
                                          <p:spTgt spid="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Office of Open Records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Created by RTKL: Independent &amp; quasi-judicial</a:t>
            </a:r>
          </a:p>
          <a:p>
            <a:r>
              <a:rPr lang="en-US" dirty="0"/>
              <a:t>Decide appeals filed by people denied access to records</a:t>
            </a:r>
          </a:p>
          <a:p>
            <a:r>
              <a:rPr lang="en-US" dirty="0"/>
              <a:t>Provide RTKL &amp; Sunshine Act training</a:t>
            </a:r>
          </a:p>
          <a:p>
            <a:r>
              <a:rPr lang="en-US" b="1" dirty="0"/>
              <a:t>20 total staff</a:t>
            </a:r>
          </a:p>
          <a:p>
            <a:pPr lvl="1">
              <a:buFont typeface="Wingdings" panose="05000000000000000000" pitchFamily="2" charset="2"/>
              <a:buChar char="§"/>
            </a:pPr>
            <a:r>
              <a:rPr lang="en-US" sz="3200" dirty="0"/>
              <a:t> Executive Director &amp; Deputy Director</a:t>
            </a:r>
          </a:p>
          <a:p>
            <a:pPr lvl="1">
              <a:buFont typeface="Wingdings" panose="05000000000000000000" pitchFamily="2" charset="2"/>
              <a:buChar char="§"/>
            </a:pPr>
            <a:r>
              <a:rPr lang="en-US" sz="3200" dirty="0"/>
              <a:t> 13 Attorneys (incl. 11 Appeals Officers)</a:t>
            </a:r>
          </a:p>
          <a:p>
            <a:pPr lvl="1">
              <a:buFont typeface="Wingdings" panose="05000000000000000000" pitchFamily="2" charset="2"/>
              <a:buChar char="§"/>
            </a:pPr>
            <a:r>
              <a:rPr lang="en-US" sz="3200" dirty="0"/>
              <a:t> Chief of Training &amp; Outreach</a:t>
            </a:r>
          </a:p>
          <a:p>
            <a:pPr lvl="1">
              <a:buFont typeface="Wingdings" panose="05000000000000000000" pitchFamily="2" charset="2"/>
              <a:buChar char="§"/>
            </a:pPr>
            <a:r>
              <a:rPr lang="en-US" sz="3200" dirty="0"/>
              <a:t> 4 Administrative</a:t>
            </a:r>
          </a:p>
          <a:p>
            <a:endParaRPr lang="en-US" dirty="0"/>
          </a:p>
        </p:txBody>
      </p:sp>
    </p:spTree>
    <p:extLst>
      <p:ext uri="{BB962C8B-B14F-4D97-AF65-F5344CB8AC3E}">
        <p14:creationId xmlns:p14="http://schemas.microsoft.com/office/powerpoint/2010/main" val="1257053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Caseload</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Thousands of RTK appeals filed every year</a:t>
            </a:r>
          </a:p>
          <a:p>
            <a:r>
              <a:rPr lang="en-US" dirty="0"/>
              <a:t>In 2017, OOR heard </a:t>
            </a:r>
            <a:r>
              <a:rPr lang="en-US" b="1" dirty="0">
                <a:solidFill>
                  <a:srgbClr val="FF0000"/>
                </a:solidFill>
              </a:rPr>
              <a:t>2,434 appeals</a:t>
            </a:r>
          </a:p>
          <a:p>
            <a:pPr lvl="1">
              <a:buFont typeface="Wingdings" panose="05000000000000000000" pitchFamily="2" charset="2"/>
              <a:buChar char="§"/>
            </a:pPr>
            <a:r>
              <a:rPr lang="en-US" sz="3200" dirty="0"/>
              <a:t> That’s total appeals, not total requests</a:t>
            </a:r>
          </a:p>
          <a:p>
            <a:pPr lvl="1">
              <a:buFont typeface="Wingdings" panose="05000000000000000000" pitchFamily="2" charset="2"/>
              <a:buChar char="§"/>
            </a:pPr>
            <a:r>
              <a:rPr lang="en-US" sz="3200" dirty="0"/>
              <a:t> No central database of # of requests</a:t>
            </a:r>
          </a:p>
          <a:p>
            <a:pPr lvl="2">
              <a:buFont typeface="Wingdings" panose="05000000000000000000" pitchFamily="2" charset="2"/>
              <a:buChar char="§"/>
            </a:pPr>
            <a:r>
              <a:rPr lang="en-US" sz="2800" dirty="0"/>
              <a:t>LBFC Study (released 2018) estimated 109,000 requests received by state &amp; local agencies, combined, in 2016</a:t>
            </a:r>
          </a:p>
        </p:txBody>
      </p:sp>
    </p:spTree>
    <p:extLst>
      <p:ext uri="{BB962C8B-B14F-4D97-AF65-F5344CB8AC3E}">
        <p14:creationId xmlns:p14="http://schemas.microsoft.com/office/powerpoint/2010/main" val="2083328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Resources</a:t>
            </a:r>
          </a:p>
        </p:txBody>
      </p:sp>
      <p:sp>
        <p:nvSpPr>
          <p:cNvPr id="3" name="Content Placeholder 2"/>
          <p:cNvSpPr>
            <a:spLocks noGrp="1"/>
          </p:cNvSpPr>
          <p:nvPr>
            <p:ph idx="1"/>
          </p:nvPr>
        </p:nvSpPr>
        <p:spPr>
          <a:xfrm>
            <a:off x="609600" y="1600200"/>
            <a:ext cx="10972800" cy="4876800"/>
          </a:xfrm>
        </p:spPr>
        <p:txBody>
          <a:bodyPr>
            <a:normAutofit lnSpcReduction="10000"/>
          </a:bodyPr>
          <a:lstStyle/>
          <a:p>
            <a:pPr marL="0" indent="0">
              <a:buNone/>
            </a:pPr>
            <a:r>
              <a:rPr lang="en-US" b="1" u="sng" dirty="0"/>
              <a:t>Website, Twitter, Email Lists &amp; More</a:t>
            </a:r>
          </a:p>
          <a:p>
            <a:r>
              <a:rPr lang="en-US" dirty="0"/>
              <a:t>Web: </a:t>
            </a:r>
            <a:r>
              <a:rPr lang="en-US" dirty="0">
                <a:hlinkClick r:id="rId2"/>
              </a:rPr>
              <a:t>https://openrecords.pa.gov</a:t>
            </a:r>
            <a:endParaRPr lang="en-US" dirty="0"/>
          </a:p>
          <a:p>
            <a:r>
              <a:rPr lang="en-US" dirty="0"/>
              <a:t>Blog: </a:t>
            </a:r>
            <a:r>
              <a:rPr lang="en-US" dirty="0">
                <a:hlinkClick r:id="rId3"/>
              </a:rPr>
              <a:t>https://openrecordspa.wordpress.com/</a:t>
            </a:r>
            <a:endParaRPr lang="en-US" dirty="0"/>
          </a:p>
          <a:p>
            <a:r>
              <a:rPr lang="en-US" dirty="0"/>
              <a:t>Email lists: Daily Digest of FDs &amp; General Updates</a:t>
            </a:r>
          </a:p>
          <a:p>
            <a:pPr lvl="1">
              <a:buFont typeface="Wingdings" panose="05000000000000000000" pitchFamily="2" charset="2"/>
              <a:buChar char="§"/>
            </a:pPr>
            <a:r>
              <a:rPr lang="en-US" dirty="0">
                <a:hlinkClick r:id="rId4"/>
              </a:rPr>
              <a:t>https://www.openrecords.pa.gov/EmailSubscriptions.cfm</a:t>
            </a:r>
            <a:endParaRPr lang="en-US" dirty="0"/>
          </a:p>
          <a:p>
            <a:r>
              <a:rPr lang="en-US" dirty="0"/>
              <a:t>Twitter: @</a:t>
            </a:r>
            <a:r>
              <a:rPr lang="en-US" dirty="0" err="1"/>
              <a:t>OpenRecordsPA</a:t>
            </a:r>
            <a:endParaRPr lang="en-US" dirty="0"/>
          </a:p>
          <a:p>
            <a:pPr lvl="1">
              <a:buFont typeface="Wingdings" panose="05000000000000000000" pitchFamily="2" charset="2"/>
              <a:buChar char="§"/>
            </a:pPr>
            <a:r>
              <a:rPr lang="en-US" dirty="0"/>
              <a:t>Executive Director: @</a:t>
            </a:r>
            <a:r>
              <a:rPr lang="en-US" dirty="0" err="1"/>
              <a:t>ErikOpenRecords</a:t>
            </a:r>
            <a:endParaRPr lang="en-US" dirty="0"/>
          </a:p>
          <a:p>
            <a:r>
              <a:rPr lang="en-US" dirty="0"/>
              <a:t>YouTube Channel</a:t>
            </a:r>
          </a:p>
          <a:p>
            <a:r>
              <a:rPr lang="en-US" dirty="0"/>
              <a:t>Open Records in PA Podcast: Apple Podcasts, </a:t>
            </a:r>
            <a:r>
              <a:rPr lang="en-US" dirty="0" err="1"/>
              <a:t>Stitcher</a:t>
            </a:r>
            <a:r>
              <a:rPr lang="en-US" dirty="0"/>
              <a:t>, etc.</a:t>
            </a:r>
          </a:p>
        </p:txBody>
      </p:sp>
    </p:spTree>
    <p:extLst>
      <p:ext uri="{BB962C8B-B14F-4D97-AF65-F5344CB8AC3E}">
        <p14:creationId xmlns:p14="http://schemas.microsoft.com/office/powerpoint/2010/main" val="2805994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4067</TotalTime>
  <Words>2634</Words>
  <Application>Microsoft Office PowerPoint</Application>
  <PresentationFormat>Widescreen</PresentationFormat>
  <Paragraphs>275</Paragraphs>
  <Slides>42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Arial Black</vt:lpstr>
      <vt:lpstr>Calibri</vt:lpstr>
      <vt:lpstr>Wingdings</vt:lpstr>
      <vt:lpstr>Office Theme</vt:lpstr>
      <vt:lpstr>Greenlee Partners December 13, 2018</vt:lpstr>
      <vt:lpstr>Right-to-Know Law Basics</vt:lpstr>
      <vt:lpstr>What is a Record?</vt:lpstr>
      <vt:lpstr>Records Take Many Shapes</vt:lpstr>
      <vt:lpstr>How to File a RTK Request</vt:lpstr>
      <vt:lpstr>More About Agency AOROs</vt:lpstr>
      <vt:lpstr>How to File a RTK Request</vt:lpstr>
      <vt:lpstr>How to File a RTK Request</vt:lpstr>
      <vt:lpstr>How to File a RTK Request</vt:lpstr>
      <vt:lpstr>Writing a Good RTK Request: 1. Seek Records, Don’t Ask Questions</vt:lpstr>
      <vt:lpstr>Writing a Good RTK Request: 2. Be Specific</vt:lpstr>
      <vt:lpstr>More About Specificity</vt:lpstr>
      <vt:lpstr>Specificity: Examples</vt:lpstr>
      <vt:lpstr>Specificity: Examples</vt:lpstr>
      <vt:lpstr>Specificity: Examples</vt:lpstr>
      <vt:lpstr>Writing a Good RTK Request: 3. Think Twice Before Requesting a List</vt:lpstr>
      <vt:lpstr>Writing a Good RTK Request:  4. Accessing Information in Databases</vt:lpstr>
      <vt:lpstr>Databases: Commonwealth Court</vt:lpstr>
      <vt:lpstr>Databases: Commonwealth Court</vt:lpstr>
      <vt:lpstr>Databases: Additional Cases</vt:lpstr>
      <vt:lpstr>Speaking of Databases…</vt:lpstr>
      <vt:lpstr>Police Departments &amp; Police-Related Records</vt:lpstr>
      <vt:lpstr>Police Departments &amp; Police-Related Records</vt:lpstr>
      <vt:lpstr>Police Recordings: Video &amp; Audio</vt:lpstr>
      <vt:lpstr>Court Records</vt:lpstr>
      <vt:lpstr>Tip: Communicate with the Agency</vt:lpstr>
      <vt:lpstr>Tip: Communicate with the Agency</vt:lpstr>
      <vt:lpstr>Timeline of a RTKL Response</vt:lpstr>
      <vt:lpstr>Agency Response: Extensions</vt:lpstr>
      <vt:lpstr>Tracking Dates: An Example</vt:lpstr>
      <vt:lpstr>Agency Response: Costs &amp; Format</vt:lpstr>
      <vt:lpstr>Agency Response: Denials</vt:lpstr>
      <vt:lpstr>Appealing a RTKL Denial</vt:lpstr>
      <vt:lpstr>Appealing a RTKL Denial</vt:lpstr>
      <vt:lpstr>Criminal Investigative Records of a Local Law Enforcement Agency</vt:lpstr>
      <vt:lpstr>OOR – Online Appeal Form</vt:lpstr>
      <vt:lpstr>OOR – Online Appeal Form</vt:lpstr>
      <vt:lpstr>OOR – Online Appeal Form</vt:lpstr>
      <vt:lpstr>Tip: Consider Requesting Mediation</vt:lpstr>
      <vt:lpstr>Office of Open Records</vt:lpstr>
      <vt:lpstr>OOR Caseload</vt:lpstr>
      <vt:lpstr>OOR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to Know Law Current Issues Phone Number: 717.346.9903 http: //openrecords.state.pa.us</dc:title>
  <dc:creator>Spiess, George</dc:creator>
  <cp:lastModifiedBy>Arneson, Erik</cp:lastModifiedBy>
  <cp:revision>141</cp:revision>
  <cp:lastPrinted>2018-08-03T19:43:56Z</cp:lastPrinted>
  <dcterms:created xsi:type="dcterms:W3CDTF">2015-06-09T13:12:04Z</dcterms:created>
  <dcterms:modified xsi:type="dcterms:W3CDTF">2018-12-13T14:48:59Z</dcterms:modified>
</cp:coreProperties>
</file>