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7" r:id="rId2"/>
    <p:sldId id="419" r:id="rId3"/>
    <p:sldId id="420" r:id="rId4"/>
    <p:sldId id="339" r:id="rId5"/>
    <p:sldId id="341" r:id="rId6"/>
    <p:sldId id="346" r:id="rId7"/>
    <p:sldId id="347" r:id="rId8"/>
    <p:sldId id="348" r:id="rId9"/>
    <p:sldId id="364" r:id="rId10"/>
    <p:sldId id="363" r:id="rId11"/>
    <p:sldId id="378" r:id="rId12"/>
    <p:sldId id="379" r:id="rId13"/>
    <p:sldId id="390" r:id="rId14"/>
    <p:sldId id="393" r:id="rId15"/>
    <p:sldId id="421" r:id="rId16"/>
    <p:sldId id="422" r:id="rId17"/>
    <p:sldId id="405" r:id="rId18"/>
    <p:sldId id="416" r:id="rId19"/>
    <p:sldId id="417" r:id="rId20"/>
    <p:sldId id="418" r:id="rId21"/>
    <p:sldId id="385" r:id="rId22"/>
    <p:sldId id="369" r:id="rId23"/>
    <p:sldId id="368" r:id="rId24"/>
    <p:sldId id="387" r:id="rId25"/>
    <p:sldId id="362" r:id="rId2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AD91F1-9AD2-4FB3-AAFD-3D72A44B36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C84599-7657-46DB-BF2B-C8F85A79DA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EDDE85B-3328-4824-A785-4816B30BD705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E3C62E-71A1-46F9-85EC-EE6AE2CC9F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61F0B1-0CD9-48B8-B2D1-6E71F37900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B088D61-C99D-47AD-A800-0067F90FB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817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DD40E97-669B-41D9-9731-6FFDB35B90E3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12/17/2018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9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8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7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65DE-591C-48E0-BFC0-8F29F22E797F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pennwatch.pa.gov/" TargetMode="External"/><Relationship Id="rId2" Type="http://schemas.openxmlformats.org/officeDocument/2006/relationships/hyperlink" Target="http://contracts.patreasury.gov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ucr.psp.state.pa.us/ucr/reporting/monthly/summary/monthlysumarrestui.asp" TargetMode="External"/><Relationship Id="rId2" Type="http://schemas.openxmlformats.org/officeDocument/2006/relationships/hyperlink" Target="http://www.paucrs.pa.gov/UCR/Reporting/RptMain.asp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RTKL/PoliceRecordings.cfm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courts.us/assets/files/page-1090/file-268.pdf" TargetMode="External"/><Relationship Id="rId2" Type="http://schemas.openxmlformats.org/officeDocument/2006/relationships/hyperlink" Target="http://www.pacourts.us/public-records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recordspa.wordpress.com/" TargetMode="External"/><Relationship Id="rId2" Type="http://schemas.openxmlformats.org/officeDocument/2006/relationships/hyperlink" Target="https://openrecords.pa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penrecords.pa.gov/EmailSubscriptions.cf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743200" y="2971800"/>
            <a:ext cx="7010400" cy="1295400"/>
          </a:xfrm>
        </p:spPr>
        <p:txBody>
          <a:bodyPr>
            <a:noAutofit/>
          </a:bodyPr>
          <a:lstStyle/>
          <a:p>
            <a:r>
              <a:rPr lang="en-US" sz="3200" b="1" dirty="0"/>
              <a:t>Rotary Club of Harrisburg</a:t>
            </a:r>
            <a:br>
              <a:rPr lang="en-US" sz="3200" dirty="0"/>
            </a:br>
            <a:r>
              <a:rPr lang="en-US" sz="2800" i="1" dirty="0"/>
              <a:t>December 17, 2018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9859" y="2396853"/>
            <a:ext cx="4267200" cy="523037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2"/>
                </a:solidFill>
              </a:rPr>
              <a:t>Erik Arneson, Executive Director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876300" y="4371019"/>
            <a:ext cx="104394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>
                <a:latin typeface="Calibri" pitchFamily="34" charset="0"/>
                <a:hlinkClick r:id="rId3"/>
              </a:rPr>
              <a:t>https://openrecords.pa.gov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4"/>
              </a:rPr>
              <a:t>@</a:t>
            </a:r>
            <a:r>
              <a:rPr lang="en-US" sz="2000" dirty="0" err="1">
                <a:latin typeface="Calibri" pitchFamily="34" charset="0"/>
                <a:hlinkClick r:id="rId4"/>
              </a:rPr>
              <a:t>ErikOpenRecords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5"/>
              </a:rPr>
              <a:t>@</a:t>
            </a:r>
            <a:r>
              <a:rPr lang="en-US" sz="2000" dirty="0" err="1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6"/>
              </a:rPr>
              <a:t>earneson@pa.gov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</a:rPr>
              <a:t>(717) 346-9903</a:t>
            </a: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941" y="967417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Right-to-Know Law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What is Pennsylvania’s Right-to-Know Law?</a:t>
            </a:r>
          </a:p>
          <a:p>
            <a:r>
              <a:rPr lang="en-US" dirty="0"/>
              <a:t>Governs access to most (but not all) state &amp; local records in PA</a:t>
            </a:r>
          </a:p>
          <a:p>
            <a:r>
              <a:rPr lang="en-US" dirty="0"/>
              <a:t>Processes to request records &amp; to appeal denied requests</a:t>
            </a:r>
          </a:p>
          <a:p>
            <a:r>
              <a:rPr lang="en-US" b="1" dirty="0"/>
              <a:t>Senate Bill 1 of 2007-08 session</a:t>
            </a:r>
            <a:r>
              <a:rPr lang="en-US" dirty="0"/>
              <a:t>; Act 3 of 2008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Introduced by Senator Dominic </a:t>
            </a:r>
            <a:r>
              <a:rPr lang="en-US" dirty="0" err="1"/>
              <a:t>Pileggi</a:t>
            </a:r>
            <a:r>
              <a:rPr lang="en-US" dirty="0"/>
              <a:t>, new Majority Leader</a:t>
            </a:r>
          </a:p>
          <a:p>
            <a:r>
              <a:rPr lang="en-US" dirty="0"/>
              <a:t>Signed by Gov. Ed Rendell</a:t>
            </a:r>
          </a:p>
          <a:p>
            <a:r>
              <a:rPr lang="en-US" dirty="0"/>
              <a:t>Went into full effect on Jan. 1, 2009</a:t>
            </a:r>
          </a:p>
        </p:txBody>
      </p:sp>
    </p:spTree>
    <p:extLst>
      <p:ext uri="{BB962C8B-B14F-4D97-AF65-F5344CB8AC3E}">
        <p14:creationId xmlns:p14="http://schemas.microsoft.com/office/powerpoint/2010/main" val="293693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Right-to-Know Law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Goal: Make accessing gov’t records simple for average citizens</a:t>
            </a:r>
          </a:p>
          <a:p>
            <a:r>
              <a:rPr lang="en-US" dirty="0"/>
              <a:t>Fill out a standard request form – all agencies must accept it</a:t>
            </a:r>
          </a:p>
          <a:p>
            <a:r>
              <a:rPr lang="en-US" dirty="0"/>
              <a:t>Agencies must respond within 5 business days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Can take a 30 calendar day extension for various reasons</a:t>
            </a:r>
          </a:p>
          <a:p>
            <a:r>
              <a:rPr lang="en-US" dirty="0"/>
              <a:t>If request is denied, appeal to </a:t>
            </a:r>
            <a:r>
              <a:rPr lang="en-US" b="1" dirty="0"/>
              <a:t>Office of Open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Fill out an online form (10 to 15 minutes)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Free, no lawyer necessary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OOR issues decisions in 30 calendar days</a:t>
            </a:r>
          </a:p>
        </p:txBody>
      </p:sp>
    </p:spTree>
    <p:extLst>
      <p:ext uri="{BB962C8B-B14F-4D97-AF65-F5344CB8AC3E}">
        <p14:creationId xmlns:p14="http://schemas.microsoft.com/office/powerpoint/2010/main" val="101731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Office of Open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Created by RTKL: Independent &amp; quasi-judicial</a:t>
            </a:r>
          </a:p>
          <a:p>
            <a:r>
              <a:rPr lang="en-US" dirty="0"/>
              <a:t>Decide appeals filed by people denied access to records</a:t>
            </a:r>
          </a:p>
          <a:p>
            <a:r>
              <a:rPr lang="en-US" dirty="0"/>
              <a:t>Provide RTKL &amp; Sunshine Act training</a:t>
            </a:r>
          </a:p>
          <a:p>
            <a:r>
              <a:rPr lang="en-US" b="1" dirty="0"/>
              <a:t>20 total staff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Executive Director &amp; Deputy Director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13 Attorneys (incl. 11 Appeals Officers)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Chief of Training &amp; Outreach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4 Administrative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05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Caseload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Thousands of RTK appeals filed every year</a:t>
            </a:r>
          </a:p>
          <a:p>
            <a:r>
              <a:rPr lang="en-US" dirty="0"/>
              <a:t>In 2017, OOR heard </a:t>
            </a:r>
            <a:r>
              <a:rPr lang="en-US" b="1" dirty="0">
                <a:solidFill>
                  <a:srgbClr val="FF0000"/>
                </a:solidFill>
              </a:rPr>
              <a:t>2,434 appeals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That’s total appeals, not total requests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No central database of # of requests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800" dirty="0"/>
              <a:t>LBFC Study (released 2018) estimated </a:t>
            </a:r>
            <a:r>
              <a:rPr lang="en-US" sz="2800" b="1" dirty="0"/>
              <a:t>109,000 requests </a:t>
            </a:r>
            <a:r>
              <a:rPr lang="en-US" sz="2800" dirty="0"/>
              <a:t>received by state &amp; local agencies, combined, in 2016</a:t>
            </a:r>
          </a:p>
        </p:txBody>
      </p:sp>
    </p:spTree>
    <p:extLst>
      <p:ext uri="{BB962C8B-B14F-4D97-AF65-F5344CB8AC3E}">
        <p14:creationId xmlns:p14="http://schemas.microsoft.com/office/powerpoint/2010/main" val="208332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Right-to-Know Law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Two-part test: Is it a record? If so, is it a public record?</a:t>
            </a:r>
          </a:p>
          <a:p>
            <a:r>
              <a:rPr lang="en-US" dirty="0"/>
              <a:t>All state &amp; local gov’t records </a:t>
            </a:r>
            <a:r>
              <a:rPr lang="en-US" b="1" dirty="0">
                <a:solidFill>
                  <a:srgbClr val="FF0000"/>
                </a:solidFill>
              </a:rPr>
              <a:t>presumed to be public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Agency bears burden of proof when withholding a record</a:t>
            </a:r>
          </a:p>
          <a:p>
            <a:r>
              <a:rPr lang="en-US" dirty="0"/>
              <a:t>30 exceptions in the RTKL can make a record non-public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Fewer apply to financial records &amp; aggregated data</a:t>
            </a:r>
          </a:p>
          <a:p>
            <a:r>
              <a:rPr lang="en-US" dirty="0"/>
              <a:t>Exceptions in other laws &amp; regulations</a:t>
            </a:r>
          </a:p>
          <a:p>
            <a:r>
              <a:rPr lang="en-US" dirty="0"/>
              <a:t>Attorney-client privilege &amp; other privileges</a:t>
            </a:r>
          </a:p>
          <a:p>
            <a:r>
              <a:rPr lang="en-US" dirty="0"/>
              <a:t>Records can be made non-public by court order</a:t>
            </a:r>
          </a:p>
        </p:txBody>
      </p:sp>
    </p:spTree>
    <p:extLst>
      <p:ext uri="{BB962C8B-B14F-4D97-AF65-F5344CB8AC3E}">
        <p14:creationId xmlns:p14="http://schemas.microsoft.com/office/powerpoint/2010/main" val="257307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is a Record?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 record is…</a:t>
            </a:r>
          </a:p>
          <a:p>
            <a:r>
              <a:rPr lang="en-US" dirty="0"/>
              <a:t>“</a:t>
            </a:r>
            <a:r>
              <a:rPr lang="en-US" b="1" dirty="0">
                <a:solidFill>
                  <a:srgbClr val="FF0000"/>
                </a:solidFill>
              </a:rPr>
              <a:t>information</a:t>
            </a:r>
            <a:r>
              <a:rPr lang="en-US" dirty="0"/>
              <a:t>, regardless of physical form or characteristics, that </a:t>
            </a:r>
            <a:r>
              <a:rPr lang="en-US" b="1" dirty="0">
                <a:solidFill>
                  <a:srgbClr val="FF0000"/>
                </a:solidFill>
              </a:rPr>
              <a:t>documents a transaction or activity of an agency </a:t>
            </a:r>
            <a:r>
              <a:rPr lang="en-US" dirty="0"/>
              <a:t>and that is created, received or retained pursuant to law or in connection with a transaction, business or activity of the agency”</a:t>
            </a:r>
          </a:p>
          <a:p>
            <a:r>
              <a:rPr lang="en-US" i="1" dirty="0"/>
              <a:t>PA Office of Attorney General v. Philadelphia Inquirer</a:t>
            </a:r>
            <a:br>
              <a:rPr lang="en-US" i="1" dirty="0"/>
            </a:br>
            <a:r>
              <a:rPr lang="en-US" i="1" dirty="0"/>
              <a:t>(No. 2096 C.D. 2014, decided Nov. 19, 2015)</a:t>
            </a:r>
          </a:p>
        </p:txBody>
      </p:sp>
    </p:spTree>
    <p:extLst>
      <p:ext uri="{BB962C8B-B14F-4D97-AF65-F5344CB8AC3E}">
        <p14:creationId xmlns:p14="http://schemas.microsoft.com/office/powerpoint/2010/main" val="134781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Records Take Many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The Right-to-Know Law…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formats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Paper, email, texts, social media, audio, video, etc.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agency &amp; personal devices</a:t>
            </a:r>
            <a:br>
              <a:rPr lang="en-US" dirty="0"/>
            </a:br>
            <a:r>
              <a:rPr lang="en-US" dirty="0"/>
              <a:t>(or agency &amp; personal email accounts)</a:t>
            </a:r>
          </a:p>
          <a:p>
            <a:r>
              <a:rPr lang="en-US" dirty="0"/>
              <a:t>All that matters: Is it a </a:t>
            </a:r>
            <a:r>
              <a:rPr lang="en-US" b="1" dirty="0">
                <a:solidFill>
                  <a:srgbClr val="FF0000"/>
                </a:solidFill>
              </a:rPr>
              <a:t>record</a:t>
            </a:r>
            <a:r>
              <a:rPr lang="en-US" dirty="0"/>
              <a:t>? And if </a:t>
            </a:r>
            <a:r>
              <a:rPr lang="en-US" sz="3200" dirty="0"/>
              <a:t>so, is it a </a:t>
            </a:r>
            <a:r>
              <a:rPr lang="en-US" sz="3200" b="1" dirty="0">
                <a:solidFill>
                  <a:srgbClr val="FF0000"/>
                </a:solidFill>
              </a:rPr>
              <a:t>public record</a:t>
            </a:r>
            <a:r>
              <a:rPr lang="en-US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5131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Submit your RTK request to the </a:t>
            </a:r>
            <a:r>
              <a:rPr lang="en-US" b="1" u="sng" dirty="0">
                <a:solidFill>
                  <a:srgbClr val="FF0000"/>
                </a:solidFill>
              </a:rPr>
              <a:t>correct agency</a:t>
            </a:r>
          </a:p>
          <a:p>
            <a:r>
              <a:rPr lang="en-US" dirty="0"/>
              <a:t>Submit requests to the agency that has the record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Approx. 6,000 agencies across the state</a:t>
            </a:r>
          </a:p>
          <a:p>
            <a:r>
              <a:rPr lang="en-US" dirty="0"/>
              <a:t>Address requests to Agency Open Records Officer (AORO)</a:t>
            </a:r>
          </a:p>
          <a:p>
            <a:r>
              <a:rPr lang="en-US" dirty="0"/>
              <a:t>AORO database available on OOR website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BE2D13-C498-4350-8095-396936F15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495800"/>
            <a:ext cx="1097280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45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Can You Get?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Requests should seek access to records, not ask questions</a:t>
            </a:r>
          </a:p>
          <a:p>
            <a:r>
              <a:rPr lang="en-US" dirty="0"/>
              <a:t>RTKL gives access to public records – not a venue for questions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Why did the Chairman vote yes on the lumber contract?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Request meeting minutes &amp; audio recording of meeting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Why did </a:t>
            </a:r>
            <a:r>
              <a:rPr lang="en-US" dirty="0" err="1"/>
              <a:t>Pileggi</a:t>
            </a:r>
            <a:r>
              <a:rPr lang="en-US" dirty="0"/>
              <a:t> Lumber get this contract?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Request copies of all submitted bids &amp; council emails re: </a:t>
            </a:r>
            <a:r>
              <a:rPr lang="en-US" dirty="0" err="1"/>
              <a:t>Pileggi</a:t>
            </a:r>
            <a:r>
              <a:rPr lang="en-US" dirty="0"/>
              <a:t> Lumber</a:t>
            </a:r>
          </a:p>
          <a:p>
            <a:r>
              <a:rPr lang="en-US" dirty="0"/>
              <a:t>Agencies may deny requests which ask questions</a:t>
            </a:r>
          </a:p>
        </p:txBody>
      </p:sp>
    </p:spTree>
    <p:extLst>
      <p:ext uri="{BB962C8B-B14F-4D97-AF65-F5344CB8AC3E}">
        <p14:creationId xmlns:p14="http://schemas.microsoft.com/office/powerpoint/2010/main" val="325549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Can You Get?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Commonwealth Court cases regarding specificity of requests:</a:t>
            </a:r>
          </a:p>
          <a:p>
            <a:r>
              <a:rPr lang="en-US" i="1" dirty="0"/>
              <a:t>Pa. Dep’t of Educ. v. Pittsburgh Post-Gazette</a:t>
            </a:r>
            <a:r>
              <a:rPr lang="en-US" dirty="0"/>
              <a:t>: A request seeking </a:t>
            </a:r>
            <a:r>
              <a:rPr lang="en-US" b="1" dirty="0">
                <a:solidFill>
                  <a:srgbClr val="FF0000"/>
                </a:solidFill>
              </a:rPr>
              <a:t>all of the emails </a:t>
            </a:r>
            <a:r>
              <a:rPr lang="en-US" dirty="0"/>
              <a:t>of Acting Secretary of Education Carolyn Dumaresq as they pertain to the performance of her duties as Acting Secretary since she was appointed on </a:t>
            </a:r>
            <a:r>
              <a:rPr lang="en-US" b="1" dirty="0">
                <a:solidFill>
                  <a:srgbClr val="FF0000"/>
                </a:solidFill>
              </a:rPr>
              <a:t>Aug. 25, 2013 to date [Aug. 5, 2014]</a:t>
            </a:r>
            <a:r>
              <a:rPr lang="en-US" dirty="0"/>
              <a:t>” was found to be </a:t>
            </a:r>
            <a:r>
              <a:rPr lang="en-US" b="1" u="sng" dirty="0"/>
              <a:t>insufficiently specific </a:t>
            </a:r>
            <a:r>
              <a:rPr lang="en-US" dirty="0"/>
              <a:t>because “it is, by virtue of the Secretary’s position, a request for emails about all of the agency’s activity overly nearly a one year period. In other words, </a:t>
            </a:r>
            <a:r>
              <a:rPr lang="en-US" b="1" u="sng" dirty="0"/>
              <a:t>it is a fishing expedition</a:t>
            </a:r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083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Can You Get?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Commonwealth Court cases regarding specificity of requests:</a:t>
            </a:r>
          </a:p>
          <a:p>
            <a:r>
              <a:rPr lang="en-US" i="1" dirty="0"/>
              <a:t>Dep’t of </a:t>
            </a:r>
            <a:r>
              <a:rPr lang="en-US" i="1" dirty="0" err="1"/>
              <a:t>Envtl</a:t>
            </a:r>
            <a:r>
              <a:rPr lang="en-US" i="1" dirty="0"/>
              <a:t>. Prot. v. Legere</a:t>
            </a:r>
            <a:r>
              <a:rPr lang="en-US" dirty="0"/>
              <a:t>: A request for </a:t>
            </a:r>
            <a:r>
              <a:rPr lang="en-US" b="1" dirty="0">
                <a:solidFill>
                  <a:srgbClr val="FF0000"/>
                </a:solidFill>
              </a:rPr>
              <a:t>4 years of Section 208 determination letters</a:t>
            </a:r>
            <a:r>
              <a:rPr lang="en-US" dirty="0"/>
              <a:t> was </a:t>
            </a:r>
            <a:r>
              <a:rPr lang="en-US" b="1" u="sng" dirty="0"/>
              <a:t>sufficiently specific</a:t>
            </a:r>
            <a:r>
              <a:rPr lang="en-US" b="1" dirty="0"/>
              <a:t> </a:t>
            </a:r>
            <a:r>
              <a:rPr lang="en-US" dirty="0"/>
              <a:t>despite the scope of the request because the subject matter was extremely specific</a:t>
            </a:r>
          </a:p>
          <a:p>
            <a:r>
              <a:rPr lang="en-US" i="1" dirty="0"/>
              <a:t>Dep’t of Corr. v. St. Hilaire</a:t>
            </a:r>
            <a:r>
              <a:rPr lang="en-US" dirty="0"/>
              <a:t>: A request for </a:t>
            </a:r>
            <a:r>
              <a:rPr lang="en-US" b="1" dirty="0">
                <a:solidFill>
                  <a:srgbClr val="FF0000"/>
                </a:solidFill>
              </a:rPr>
              <a:t>“all records” documenting inmate injuries or death for five years</a:t>
            </a:r>
            <a:r>
              <a:rPr lang="en-US" dirty="0"/>
              <a:t> was </a:t>
            </a:r>
            <a:r>
              <a:rPr lang="en-US" b="1" u="sng" dirty="0"/>
              <a:t>sufficiently specific</a:t>
            </a:r>
            <a:r>
              <a:rPr lang="en-US" b="1" dirty="0"/>
              <a:t> </a:t>
            </a:r>
            <a:r>
              <a:rPr lang="en-US" dirty="0"/>
              <a:t>because the request had clear parameters even though a large number of records were implicated</a:t>
            </a:r>
          </a:p>
        </p:txBody>
      </p:sp>
    </p:spTree>
    <p:extLst>
      <p:ext uri="{BB962C8B-B14F-4D97-AF65-F5344CB8AC3E}">
        <p14:creationId xmlns:p14="http://schemas.microsoft.com/office/powerpoint/2010/main" val="52263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Can You Get?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Information (i.e., records) contained in databases</a:t>
            </a:r>
          </a:p>
          <a:p>
            <a:r>
              <a:rPr lang="en-US" i="1" dirty="0"/>
              <a:t>Gingrich v. Pennsylvania Game Commission</a:t>
            </a:r>
            <a:r>
              <a:rPr lang="en-US" dirty="0"/>
              <a:t>: “Requesters may provide suggestions or examples in order to better inform an agency about the information requested, and we have no desire to discourage that practice. … </a:t>
            </a:r>
            <a:r>
              <a:rPr lang="en-US" b="1" u="sng" dirty="0"/>
              <a:t>Providing data from an agency database </a:t>
            </a:r>
            <a:r>
              <a:rPr lang="en-US" b="1" u="sng" dirty="0">
                <a:solidFill>
                  <a:srgbClr val="FF0000"/>
                </a:solidFill>
              </a:rPr>
              <a:t>does not constitute creating a record</a:t>
            </a:r>
            <a:r>
              <a:rPr lang="en-US" dirty="0"/>
              <a:t>. … [I]</a:t>
            </a:r>
            <a:r>
              <a:rPr lang="en-US" dirty="0" err="1"/>
              <a:t>nformation</a:t>
            </a:r>
            <a:r>
              <a:rPr lang="en-US" dirty="0"/>
              <a:t> contained in a database must be accessible to requesters and provided in a format available to the agency.”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9E745-4D36-4660-B172-19132685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7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Speaking of Databases…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Two useful resources:</a:t>
            </a:r>
          </a:p>
          <a:p>
            <a:r>
              <a:rPr lang="en-US" b="1" dirty="0">
                <a:solidFill>
                  <a:srgbClr val="FF0000"/>
                </a:solidFill>
              </a:rPr>
              <a:t>State Contract Database</a:t>
            </a:r>
            <a:r>
              <a:rPr lang="en-US" dirty="0"/>
              <a:t>, </a:t>
            </a:r>
            <a:r>
              <a:rPr lang="en-US" dirty="0">
                <a:hlinkClick r:id="rId2"/>
              </a:rPr>
              <a:t>http://contracts.patreasury.gov/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agency contracts of $5,000 or more</a:t>
            </a:r>
          </a:p>
          <a:p>
            <a:r>
              <a:rPr lang="en-US" b="1" dirty="0" err="1">
                <a:solidFill>
                  <a:srgbClr val="FF0000"/>
                </a:solidFill>
              </a:rPr>
              <a:t>PennWATCH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http://pennwatch.pa.gov/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employee salaries &amp; compensation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agency employee counts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Basic state budget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9E745-4D36-4660-B172-19132685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64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Can You Get?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More real-life examples</a:t>
            </a:r>
          </a:p>
          <a:p>
            <a:r>
              <a:rPr lang="en-US" dirty="0"/>
              <a:t>Nearly </a:t>
            </a:r>
            <a:r>
              <a:rPr lang="en-US" b="1" dirty="0">
                <a:solidFill>
                  <a:srgbClr val="FF0000"/>
                </a:solidFill>
              </a:rPr>
              <a:t>$8 million </a:t>
            </a:r>
            <a:r>
              <a:rPr lang="en-US" dirty="0"/>
              <a:t>paid to settle at least 18 sexual harassment, misconduct and discrimination lawsuits against State Police troopers since 2001</a:t>
            </a:r>
          </a:p>
          <a:p>
            <a:r>
              <a:rPr lang="en-US" dirty="0"/>
              <a:t>Communications and documents related to the </a:t>
            </a:r>
            <a:r>
              <a:rPr lang="en-US" b="1" dirty="0">
                <a:solidFill>
                  <a:srgbClr val="FF0000"/>
                </a:solidFill>
              </a:rPr>
              <a:t>partial collapse of a parking garage</a:t>
            </a:r>
            <a:r>
              <a:rPr lang="en-US" dirty="0"/>
              <a:t> at a state-owned university</a:t>
            </a:r>
          </a:p>
          <a:p>
            <a:r>
              <a:rPr lang="en-US" dirty="0"/>
              <a:t>A recommendation, which was never implemented, to </a:t>
            </a:r>
            <a:r>
              <a:rPr lang="en-US" b="1" dirty="0">
                <a:solidFill>
                  <a:srgbClr val="FF0000"/>
                </a:solidFill>
              </a:rPr>
              <a:t>install flashing lights at a railroad crossing </a:t>
            </a:r>
            <a:r>
              <a:rPr lang="en-US" dirty="0"/>
              <a:t>where a woman was subsequently killed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9E745-4D36-4660-B172-19132685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3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Can You Get?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Even more real-life examples</a:t>
            </a:r>
          </a:p>
          <a:p>
            <a:r>
              <a:rPr lang="en-US" b="1" dirty="0">
                <a:solidFill>
                  <a:srgbClr val="FF0000"/>
                </a:solidFill>
              </a:rPr>
              <a:t>$175,000 </a:t>
            </a:r>
            <a:r>
              <a:rPr lang="en-US" dirty="0"/>
              <a:t>paid to settle a lawsuit filed against a police officer accused of coercing a confession from a 14-year-old boy</a:t>
            </a:r>
          </a:p>
          <a:p>
            <a:r>
              <a:rPr lang="en-US" dirty="0"/>
              <a:t>Documents showing that a PPL executive called the company’s storm room to ask about an outage in his neighborhood, leading to a </a:t>
            </a:r>
            <a:r>
              <a:rPr lang="en-US" b="1" dirty="0">
                <a:solidFill>
                  <a:srgbClr val="FF0000"/>
                </a:solidFill>
              </a:rPr>
              <a:t>delay in service restoration </a:t>
            </a:r>
            <a:r>
              <a:rPr lang="en-US" dirty="0"/>
              <a:t>for other customers</a:t>
            </a:r>
          </a:p>
          <a:p>
            <a:r>
              <a:rPr lang="en-US" b="1" dirty="0">
                <a:solidFill>
                  <a:srgbClr val="FF0000"/>
                </a:solidFill>
              </a:rPr>
              <a:t>Training records </a:t>
            </a:r>
            <a:r>
              <a:rPr lang="en-US" dirty="0"/>
              <a:t>for a police officer charged (and later acquitted) in a fatal shooting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9E745-4D36-4660-B172-19132685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21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Police Departments &amp; Police-Related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Fairly broad exception for </a:t>
            </a:r>
            <a:r>
              <a:rPr lang="en-US" b="1" u="sng" dirty="0">
                <a:solidFill>
                  <a:srgbClr val="FF0000"/>
                </a:solidFill>
              </a:rPr>
              <a:t>criminal investigative records</a:t>
            </a:r>
          </a:p>
          <a:p>
            <a:r>
              <a:rPr lang="en-US" dirty="0"/>
              <a:t>Police departments can withhold records “relating to or resulting in a criminal investigation” (Section 708(b)(16))</a:t>
            </a:r>
          </a:p>
          <a:p>
            <a:r>
              <a:rPr lang="en-US" dirty="0"/>
              <a:t>Does </a:t>
            </a:r>
            <a:r>
              <a:rPr lang="en-US" b="1" u="sng" dirty="0"/>
              <a:t>not</a:t>
            </a:r>
            <a:r>
              <a:rPr lang="en-US" dirty="0"/>
              <a:t> apply to blotter information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“a chronological listing of arrests, usually documented contemporaneous with the incident, which may include, but is not limited to, the name and address of the individual charged and the alleged offenses”</a:t>
            </a:r>
          </a:p>
          <a:p>
            <a:r>
              <a:rPr lang="en-US" dirty="0"/>
              <a:t>Does </a:t>
            </a:r>
            <a:r>
              <a:rPr lang="en-US" b="1" u="sng" dirty="0"/>
              <a:t>not</a:t>
            </a:r>
            <a:r>
              <a:rPr lang="en-US" dirty="0"/>
              <a:t> apply to aggregated data (e.g., crime statistics)</a:t>
            </a:r>
          </a:p>
          <a:p>
            <a:r>
              <a:rPr lang="en-US" dirty="0"/>
              <a:t>Does </a:t>
            </a:r>
            <a:r>
              <a:rPr lang="en-US" b="1" u="sng" dirty="0"/>
              <a:t>not</a:t>
            </a:r>
            <a:r>
              <a:rPr lang="en-US" dirty="0"/>
              <a:t> apply (mostly) to financial records (can be redacted)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ED032-962E-4DB6-936E-FB5A0E6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6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Police Departments &amp; Police-Related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More police-related records</a:t>
            </a:r>
          </a:p>
          <a:p>
            <a:r>
              <a:rPr lang="en-US" dirty="0"/>
              <a:t>911 recordings: Released at agency (911 call center) discretion</a:t>
            </a:r>
          </a:p>
          <a:p>
            <a:r>
              <a:rPr lang="en-US" dirty="0"/>
              <a:t>Coroner records: Covered by Coroner’s Act</a:t>
            </a:r>
          </a:p>
          <a:p>
            <a:r>
              <a:rPr lang="en-US" dirty="0">
                <a:hlinkClick r:id="rId2"/>
              </a:rPr>
              <a:t>Pennsylvania Uniform Crime Reporting (UCR) System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Includes </a:t>
            </a:r>
            <a:r>
              <a:rPr lang="en-US" dirty="0">
                <a:hlinkClick r:id="rId3"/>
              </a:rPr>
              <a:t>monthly summary arrest reports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ED032-962E-4DB6-936E-FB5A0E6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80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Police Recordings: Video &amp; Audio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u="sng" dirty="0"/>
              <a:t>RTKL does not apply to police recordings</a:t>
            </a:r>
          </a:p>
          <a:p>
            <a:r>
              <a:rPr lang="en-US" dirty="0"/>
              <a:t>Act 22 of 2017 covers </a:t>
            </a:r>
            <a:r>
              <a:rPr lang="en-US" b="1" dirty="0">
                <a:solidFill>
                  <a:srgbClr val="FF0000"/>
                </a:solidFill>
              </a:rPr>
              <a:t>police video &amp; audio recordings</a:t>
            </a:r>
          </a:p>
          <a:p>
            <a:r>
              <a:rPr lang="en-US" dirty="0"/>
              <a:t>Must make request within 60 days of recording</a:t>
            </a:r>
          </a:p>
          <a:p>
            <a:r>
              <a:rPr lang="en-US" dirty="0"/>
              <a:t>Agency has 30 days to respond, may deny for various reasons</a:t>
            </a:r>
          </a:p>
          <a:p>
            <a:r>
              <a:rPr lang="en-US" dirty="0"/>
              <a:t>Denials may be appealed within 30 days to court; $125 fee</a:t>
            </a:r>
          </a:p>
          <a:p>
            <a:r>
              <a:rPr lang="en-US" dirty="0"/>
              <a:t>Law enforcement agencies &amp; DAs have fairly broad discretion to release a recording (with or without a written request)</a:t>
            </a:r>
          </a:p>
          <a:p>
            <a:r>
              <a:rPr lang="en-US" dirty="0"/>
              <a:t>Bodycam &amp; </a:t>
            </a:r>
            <a:r>
              <a:rPr lang="en-US" dirty="0" err="1"/>
              <a:t>dashcam</a:t>
            </a:r>
            <a:r>
              <a:rPr lang="en-US" dirty="0"/>
              <a:t> </a:t>
            </a:r>
            <a:r>
              <a:rPr lang="en-US" b="1" u="sng" dirty="0"/>
              <a:t>policies</a:t>
            </a:r>
            <a:r>
              <a:rPr lang="en-US" dirty="0"/>
              <a:t> are explicitly public</a:t>
            </a:r>
          </a:p>
          <a:p>
            <a:r>
              <a:rPr lang="en-US" dirty="0"/>
              <a:t>More </a:t>
            </a:r>
            <a:r>
              <a:rPr lang="en-US" dirty="0">
                <a:hlinkClick r:id="rId2"/>
              </a:rPr>
              <a:t>info on OOR website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5001C-6B2F-4789-9C10-2C9863DB5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021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Court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does not apply to records of judicial agencies</a:t>
            </a:r>
          </a:p>
          <a:p>
            <a:r>
              <a:rPr lang="en-US" dirty="0"/>
              <a:t>Judges, </a:t>
            </a:r>
            <a:r>
              <a:rPr lang="en-US" dirty="0" err="1"/>
              <a:t>Prothonotaries</a:t>
            </a:r>
            <a:r>
              <a:rPr lang="en-US" dirty="0"/>
              <a:t>, Clerks of Courts, etc.</a:t>
            </a:r>
          </a:p>
          <a:p>
            <a:r>
              <a:rPr lang="en-US" b="1" dirty="0">
                <a:solidFill>
                  <a:srgbClr val="FF0000"/>
                </a:solidFill>
              </a:rPr>
              <a:t>Access to most court records covered by common law</a:t>
            </a:r>
          </a:p>
          <a:p>
            <a:r>
              <a:rPr lang="en-US" dirty="0"/>
              <a:t>Unified Judicial System has a </a:t>
            </a:r>
            <a:r>
              <a:rPr lang="en-US" dirty="0">
                <a:hlinkClick r:id="rId2"/>
              </a:rPr>
              <a:t>public records section</a:t>
            </a:r>
            <a:r>
              <a:rPr lang="en-US" dirty="0"/>
              <a:t> on website</a:t>
            </a:r>
          </a:p>
          <a:p>
            <a:r>
              <a:rPr lang="en-US" dirty="0">
                <a:hlinkClick r:id="rId3"/>
              </a:rPr>
              <a:t>Rule 509</a:t>
            </a:r>
            <a:r>
              <a:rPr lang="en-US" dirty="0"/>
              <a:t> covers access to financial records of judicial agencies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5001C-6B2F-4789-9C10-2C9863DB5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77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Communicating with the Agency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Good communication can prevent misunderstandings</a:t>
            </a:r>
          </a:p>
          <a:p>
            <a:r>
              <a:rPr lang="en-US" dirty="0"/>
              <a:t>Requesters &amp; agencies </a:t>
            </a:r>
            <a:r>
              <a:rPr lang="en-US" b="1" dirty="0">
                <a:solidFill>
                  <a:srgbClr val="FF0000"/>
                </a:solidFill>
              </a:rPr>
              <a:t>sometimes speak different languages</a:t>
            </a:r>
          </a:p>
          <a:p>
            <a:r>
              <a:rPr lang="en-US" dirty="0"/>
              <a:t>Agency cannot require requester to provide reason for request</a:t>
            </a:r>
          </a:p>
          <a:p>
            <a:r>
              <a:rPr lang="en-US" dirty="0"/>
              <a:t>They can ask, but requester can decline to answer</a:t>
            </a:r>
          </a:p>
          <a:p>
            <a:r>
              <a:rPr lang="en-US" dirty="0"/>
              <a:t>However, requester </a:t>
            </a:r>
            <a:r>
              <a:rPr lang="en-US" b="1" dirty="0"/>
              <a:t>may sometimes want to provide info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Can help agency understand request &amp; speed response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Can help reduce number of valueless records received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Can reduce cost if hard copies must be made</a:t>
            </a:r>
          </a:p>
        </p:txBody>
      </p:sp>
    </p:spTree>
    <p:extLst>
      <p:ext uri="{BB962C8B-B14F-4D97-AF65-F5344CB8AC3E}">
        <p14:creationId xmlns:p14="http://schemas.microsoft.com/office/powerpoint/2010/main" val="185368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Agency Response: Costs &amp;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fee schedule developed pursuant to RTKL</a:t>
            </a:r>
          </a:p>
          <a:p>
            <a:r>
              <a:rPr lang="en-US" dirty="0"/>
              <a:t>No charge for electronic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Redactions may necessitate printing electronic records</a:t>
            </a:r>
          </a:p>
          <a:p>
            <a:r>
              <a:rPr lang="en-US" dirty="0"/>
              <a:t>Up to $0.25/page for hard copies (8.5 x 11)</a:t>
            </a:r>
          </a:p>
          <a:p>
            <a:r>
              <a:rPr lang="en-US" dirty="0"/>
              <a:t>Agencies do not have to create a record</a:t>
            </a:r>
          </a:p>
          <a:p>
            <a:r>
              <a:rPr lang="en-US" b="1" dirty="0"/>
              <a:t>Requesters </a:t>
            </a:r>
            <a:r>
              <a:rPr lang="en-US" b="1" dirty="0">
                <a:solidFill>
                  <a:srgbClr val="FF0000"/>
                </a:solidFill>
              </a:rPr>
              <a:t>can photograph records </a:t>
            </a:r>
            <a:r>
              <a:rPr lang="en-US" b="1" dirty="0"/>
              <a:t>they asked to inspect</a:t>
            </a:r>
          </a:p>
          <a:p>
            <a:r>
              <a:rPr lang="en-US" dirty="0"/>
              <a:t>Agencies required to provide records in medium requested (electronic vs. hard copy)</a:t>
            </a:r>
          </a:p>
        </p:txBody>
      </p:sp>
    </p:spTree>
    <p:extLst>
      <p:ext uri="{BB962C8B-B14F-4D97-AF65-F5344CB8AC3E}">
        <p14:creationId xmlns:p14="http://schemas.microsoft.com/office/powerpoint/2010/main" val="103985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Appealing a RTKL Denial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Most denials can be appealed to the OOR</a:t>
            </a:r>
          </a:p>
          <a:p>
            <a:r>
              <a:rPr lang="en-US" dirty="0"/>
              <a:t>If request is denied, appeal can be filed within 15 business days</a:t>
            </a:r>
          </a:p>
          <a:p>
            <a:r>
              <a:rPr lang="en-US" dirty="0"/>
              <a:t>Most appeals filed with the OOR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Not Attorney General, Auditor General, Treasurer, General Assembly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Not Judicial Agencies (requests &amp; appeals governed by Rule 509)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Denials from </a:t>
            </a:r>
            <a:r>
              <a:rPr lang="en-US" b="1" dirty="0">
                <a:solidFill>
                  <a:srgbClr val="FF0000"/>
                </a:solidFill>
              </a:rPr>
              <a:t>local</a:t>
            </a:r>
            <a:r>
              <a:rPr lang="en-US" dirty="0"/>
              <a:t> agencies based on </a:t>
            </a:r>
            <a:r>
              <a:rPr lang="en-US" b="1" dirty="0">
                <a:solidFill>
                  <a:srgbClr val="FF0000"/>
                </a:solidFill>
              </a:rPr>
              <a:t>criminal investigatory records </a:t>
            </a:r>
            <a:r>
              <a:rPr lang="en-US" dirty="0"/>
              <a:t>appealed to county DA (but PSP denials appealed to OOR)</a:t>
            </a:r>
          </a:p>
          <a:p>
            <a:r>
              <a:rPr lang="en-US" dirty="0"/>
              <a:t>Can also appeal redactions (which are denials) &amp; fees</a:t>
            </a:r>
          </a:p>
        </p:txBody>
      </p:sp>
    </p:spTree>
    <p:extLst>
      <p:ext uri="{BB962C8B-B14F-4D97-AF65-F5344CB8AC3E}">
        <p14:creationId xmlns:p14="http://schemas.microsoft.com/office/powerpoint/2010/main" val="307026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Tip: Consider Requesting Mediation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D206503-BC96-45D9-B1B0-275DBD076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has a mediation program to help resolve appeals</a:t>
            </a:r>
          </a:p>
          <a:p>
            <a:r>
              <a:rPr lang="en-US" dirty="0"/>
              <a:t>Goal: Mutually agreeable settlement</a:t>
            </a:r>
          </a:p>
          <a:p>
            <a:r>
              <a:rPr lang="en-US" dirty="0"/>
              <a:t>Voluntary &amp; confidential</a:t>
            </a:r>
          </a:p>
          <a:p>
            <a:r>
              <a:rPr lang="en-US" dirty="0"/>
              <a:t>Either side can end mediation at any time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mediation ends, case moves to normal appeal process (new AO)</a:t>
            </a:r>
          </a:p>
          <a:p>
            <a:r>
              <a:rPr lang="en-US" dirty="0"/>
              <a:t>OOR has trained mediators</a:t>
            </a:r>
          </a:p>
          <a:p>
            <a:r>
              <a:rPr lang="en-US" dirty="0"/>
              <a:t>Can save time &amp; expense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4B9404-4A7C-47AC-AADC-F1C5D7D6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88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Website, Twitter, Email Lists &amp; More</a:t>
            </a:r>
          </a:p>
          <a:p>
            <a:r>
              <a:rPr lang="en-US" dirty="0"/>
              <a:t>Web: </a:t>
            </a:r>
            <a:r>
              <a:rPr lang="en-US" dirty="0">
                <a:hlinkClick r:id="rId2"/>
              </a:rPr>
              <a:t>https://openrecords.pa.gov</a:t>
            </a:r>
            <a:endParaRPr lang="en-US" dirty="0"/>
          </a:p>
          <a:p>
            <a:r>
              <a:rPr lang="en-US" dirty="0"/>
              <a:t>Blog: </a:t>
            </a:r>
            <a:r>
              <a:rPr lang="en-US" dirty="0">
                <a:hlinkClick r:id="rId3"/>
              </a:rPr>
              <a:t>https://openrecordspa.wordpress.com/</a:t>
            </a:r>
            <a:endParaRPr lang="en-US" dirty="0"/>
          </a:p>
          <a:p>
            <a:r>
              <a:rPr lang="en-US" dirty="0"/>
              <a:t>Email lists: Daily Digest of FDs &amp; General Updates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hlinkClick r:id="rId4"/>
              </a:rPr>
              <a:t>https://www.openrecords.pa.gov/EmailSubscriptions.cfm</a:t>
            </a:r>
            <a:endParaRPr lang="en-US" dirty="0"/>
          </a:p>
          <a:p>
            <a:r>
              <a:rPr lang="en-US" dirty="0"/>
              <a:t>Twitter: @</a:t>
            </a:r>
            <a:r>
              <a:rPr lang="en-US" dirty="0" err="1"/>
              <a:t>OpenRecordsPA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Executive Director: @</a:t>
            </a:r>
            <a:r>
              <a:rPr lang="en-US" dirty="0" err="1"/>
              <a:t>ErikOpenRecords</a:t>
            </a:r>
            <a:endParaRPr lang="en-US" dirty="0"/>
          </a:p>
          <a:p>
            <a:r>
              <a:rPr lang="en-US" dirty="0"/>
              <a:t>YouTube Channel</a:t>
            </a:r>
          </a:p>
          <a:p>
            <a:r>
              <a:rPr lang="en-US" dirty="0"/>
              <a:t>Open Records in PA Podcast: Apple Podcasts, </a:t>
            </a:r>
            <a:r>
              <a:rPr lang="en-US" dirty="0" err="1"/>
              <a:t>Stitcher</a:t>
            </a:r>
            <a:r>
              <a:rPr lang="en-US" dirty="0"/>
              <a:t>, etc.</a:t>
            </a:r>
          </a:p>
        </p:txBody>
      </p:sp>
    </p:spTree>
    <p:extLst>
      <p:ext uri="{BB962C8B-B14F-4D97-AF65-F5344CB8AC3E}">
        <p14:creationId xmlns:p14="http://schemas.microsoft.com/office/powerpoint/2010/main" val="280599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4244</TotalTime>
  <Words>1719</Words>
  <Application>Microsoft Office PowerPoint</Application>
  <PresentationFormat>Widescreen</PresentationFormat>
  <Paragraphs>182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Arial Black</vt:lpstr>
      <vt:lpstr>Calibri</vt:lpstr>
      <vt:lpstr>Wingdings</vt:lpstr>
      <vt:lpstr>Office Theme</vt:lpstr>
      <vt:lpstr>Rotary Club of Harrisburg December 17, 2018</vt:lpstr>
      <vt:lpstr>Right-to-Know Law Basics</vt:lpstr>
      <vt:lpstr>Right-to-Know Law Basics</vt:lpstr>
      <vt:lpstr>Office of Open Records</vt:lpstr>
      <vt:lpstr>OOR Caseload</vt:lpstr>
      <vt:lpstr>Right-to-Know Law Basics</vt:lpstr>
      <vt:lpstr>What is a Record?</vt:lpstr>
      <vt:lpstr>Records Take Many Shapes</vt:lpstr>
      <vt:lpstr>How to File a RTK Request</vt:lpstr>
      <vt:lpstr>What Records Can You Get?</vt:lpstr>
      <vt:lpstr>What Records Can You Get?</vt:lpstr>
      <vt:lpstr>What Records Can You Get?</vt:lpstr>
      <vt:lpstr>What Records Can You Get?</vt:lpstr>
      <vt:lpstr>Speaking of Databases…</vt:lpstr>
      <vt:lpstr>What Records Can You Get?</vt:lpstr>
      <vt:lpstr>What Records Can You Get?</vt:lpstr>
      <vt:lpstr>Police Departments &amp; Police-Related Records</vt:lpstr>
      <vt:lpstr>Police Departments &amp; Police-Related Records</vt:lpstr>
      <vt:lpstr>Police Recordings: Video &amp; Audio</vt:lpstr>
      <vt:lpstr>Court Records</vt:lpstr>
      <vt:lpstr>Communicating with the Agency</vt:lpstr>
      <vt:lpstr>Agency Response: Costs &amp; Format</vt:lpstr>
      <vt:lpstr>Appealing a RTKL Denial</vt:lpstr>
      <vt:lpstr>Tip: Consider Requesting Mediation</vt:lpstr>
      <vt:lpstr>OOR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Arneson, Erik</cp:lastModifiedBy>
  <cp:revision>149</cp:revision>
  <cp:lastPrinted>2018-08-03T19:43:56Z</cp:lastPrinted>
  <dcterms:created xsi:type="dcterms:W3CDTF">2015-06-09T13:12:04Z</dcterms:created>
  <dcterms:modified xsi:type="dcterms:W3CDTF">2018-12-17T15:21:26Z</dcterms:modified>
</cp:coreProperties>
</file>