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69" r:id="rId4"/>
    <p:sldId id="267" r:id="rId5"/>
    <p:sldId id="270" r:id="rId6"/>
    <p:sldId id="279" r:id="rId7"/>
    <p:sldId id="305" r:id="rId8"/>
    <p:sldId id="277" r:id="rId9"/>
    <p:sldId id="291" r:id="rId10"/>
    <p:sldId id="295" r:id="rId11"/>
    <p:sldId id="268" r:id="rId12"/>
    <p:sldId id="278" r:id="rId13"/>
    <p:sldId id="287" r:id="rId14"/>
    <p:sldId id="286" r:id="rId15"/>
    <p:sldId id="288" r:id="rId16"/>
    <p:sldId id="289" r:id="rId17"/>
    <p:sldId id="272" r:id="rId18"/>
    <p:sldId id="275" r:id="rId19"/>
    <p:sldId id="294" r:id="rId20"/>
    <p:sldId id="285" r:id="rId21"/>
    <p:sldId id="284" r:id="rId22"/>
    <p:sldId id="301" r:id="rId23"/>
    <p:sldId id="274" r:id="rId24"/>
    <p:sldId id="299" r:id="rId25"/>
    <p:sldId id="298" r:id="rId26"/>
    <p:sldId id="297" r:id="rId27"/>
    <p:sldId id="296" r:id="rId28"/>
    <p:sldId id="283" r:id="rId29"/>
    <p:sldId id="302" r:id="rId30"/>
    <p:sldId id="304" r:id="rId31"/>
    <p:sldId id="276" r:id="rId32"/>
    <p:sldId id="281" r:id="rId33"/>
    <p:sldId id="280" r:id="rId34"/>
    <p:sldId id="28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47415-567D-4AEA-A43D-A3E5976E619C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95942-58B5-4986-958F-52A976D97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0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>
                <a:solidFill>
                  <a:prstClr val="black"/>
                </a:solidFill>
              </a:rPr>
              <a:pPr/>
              <a:t>1/17/2019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54C9-DC81-47AD-86D8-A2A03515F1C6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4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1D76-58FE-4C36-AAE5-0DBA2A838855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6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06E79-3E08-4337-B638-11411B81858F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5357-DE2A-445B-8E9B-3BB47A923707}" type="datetime1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3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CEC9-B084-4F6B-B033-18E52C11B69C}" type="datetime1">
              <a:rPr lang="en-US" smtClean="0"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2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C1A7-1A7D-49D6-9F07-9824CF647DEE}" type="datetime1">
              <a:rPr lang="en-US" smtClean="0"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129EE-75A3-4BCF-A0B3-F15110DE7A87}" type="datetime1">
              <a:rPr lang="en-US" smtClean="0"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6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8752-33BC-44A9-8DE3-A17F97FA1A1C}" type="datetime1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57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7061-EF05-4617-90A1-611ACD769DAF}" type="datetime1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9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F69F-379B-49C4-A716-EA9D268F8F51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6024-C590-45F9-97F6-6EA1A8298C5E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32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35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2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62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7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91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20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2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23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26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99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21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1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82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64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59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002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804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96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052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10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6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5A91A-0D05-49BD-B4B7-C6C790130E3A}" type="datetime1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1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8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twitter.com/OpenRecordsPA" TargetMode="External"/><Relationship Id="rId5" Type="http://schemas.openxmlformats.org/officeDocument/2006/relationships/hyperlink" Target="https://twitter.com/ErikOpenRecords" TargetMode="External"/><Relationship Id="rId4" Type="http://schemas.openxmlformats.org/officeDocument/2006/relationships/hyperlink" Target="mailto:earneson@pa.gov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openrecordspa" TargetMode="External"/><Relationship Id="rId7" Type="http://schemas.openxmlformats.org/officeDocument/2006/relationships/hyperlink" Target="https://www.stitcher.com/podcast/title-18-word-crimes/open-records-in-pennsylvania" TargetMode="External"/><Relationship Id="rId2" Type="http://schemas.openxmlformats.org/officeDocument/2006/relationships/hyperlink" Target="https://www.openrecords.pa.gov/EmailSubscriptions.cf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unes.apple.com/us/podcast/open-records-in-pennsylvania/id1028924040" TargetMode="External"/><Relationship Id="rId5" Type="http://schemas.openxmlformats.org/officeDocument/2006/relationships/hyperlink" Target="https://www.youtube.com/channel/UC6et9J0ogBZM5z60cGGWXaQ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Forest County</a:t>
            </a:r>
            <a:br>
              <a:rPr lang="en-US" sz="3200" dirty="0"/>
            </a:br>
            <a:r>
              <a:rPr lang="en-US" sz="2000" i="1" dirty="0"/>
              <a:t>January 16, 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</a:rPr>
              <a:t>717-346-9903</a:t>
            </a: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4"/>
              </a:rPr>
              <a:t>earneson@pa.gov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solidFill>
                  <a:prstClr val="black"/>
                </a:solidFill>
                <a:latin typeface="Calibri" pitchFamily="34" charset="0"/>
                <a:hlinkClick r:id="rId5"/>
              </a:rPr>
              <a:t>ErikOpenRecords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6"/>
              </a:rPr>
              <a:t>@</a:t>
            </a:r>
            <a:r>
              <a:rPr lang="en-US" sz="2000" dirty="0" err="1">
                <a:solidFill>
                  <a:prstClr val="black"/>
                </a:solidFill>
                <a:latin typeface="Calibri" pitchFamily="34" charset="0"/>
                <a:hlinkClick r:id="rId6"/>
              </a:rPr>
              <a:t>OpenRecordsPA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5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Pennsylvania’s Right-to-Know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government records (state &amp; local) presumed to be public</a:t>
            </a:r>
          </a:p>
          <a:p>
            <a:r>
              <a:rPr lang="en-US" dirty="0"/>
              <a:t>RTKL went into effect Jan. 1, 2009</a:t>
            </a:r>
          </a:p>
          <a:p>
            <a:r>
              <a:rPr lang="en-US" dirty="0"/>
              <a:t>Flipped the presumption of openness</a:t>
            </a:r>
          </a:p>
          <a:p>
            <a:r>
              <a:rPr lang="en-US" dirty="0"/>
              <a:t>Created the Office of Open Records to handle RTKL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Independent, quasi-judicial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Approx. 2,500 appeals per year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Final Determinations carry the weight of law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Receives approx. 900 RTK requests every year (most misdirected)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45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3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6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Presumption of Openness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government records (state &amp; local) presumed to be public</a:t>
            </a:r>
          </a:p>
          <a:p>
            <a:r>
              <a:rPr lang="en-US" b="1" dirty="0"/>
              <a:t>Every</a:t>
            </a:r>
            <a:r>
              <a:rPr lang="en-US" dirty="0"/>
              <a:t> agency record is presumed to be public</a:t>
            </a:r>
          </a:p>
          <a:p>
            <a:r>
              <a:rPr lang="en-US" dirty="0"/>
              <a:t>If an agency wants to withhold a record, </a:t>
            </a:r>
            <a:r>
              <a:rPr lang="en-US" b="1" u="sng" dirty="0">
                <a:solidFill>
                  <a:srgbClr val="FF0000"/>
                </a:solidFill>
              </a:rPr>
              <a:t>the agency bears burden to prove it’s not public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When is a Record “Public” Under the RTKL?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&amp; other laws determine whether a record is public</a:t>
            </a:r>
            <a:endParaRPr lang="en-US" b="1" u="sng" dirty="0">
              <a:solidFill>
                <a:srgbClr val="FF0000"/>
              </a:solidFill>
            </a:endParaRPr>
          </a:p>
          <a:p>
            <a:r>
              <a:rPr lang="en-US" dirty="0"/>
              <a:t>30 exceptions in the RTKL allow agencies to withhold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30 Exemptions in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Personal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Public safety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Infrastructure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Computer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Medical records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Personal identification information; home address of law enforcement officers &amp; judges; </a:t>
            </a:r>
            <a:r>
              <a:rPr lang="en-US" i="1" dirty="0"/>
              <a:t>does not exempt </a:t>
            </a:r>
            <a:r>
              <a:rPr lang="en-US" dirty="0"/>
              <a:t>name and salary of public employee;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Employee records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197600" y="1600202"/>
            <a:ext cx="5384800" cy="452596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  <a:defRPr/>
            </a:pPr>
            <a:r>
              <a:rPr lang="en-US" dirty="0"/>
              <a:t>Labor negotiations </a:t>
            </a:r>
          </a:p>
          <a:p>
            <a:pPr marL="514350" indent="-514350">
              <a:buFont typeface="+mj-lt"/>
              <a:buAutoNum type="arabicPeriod" startAt="8"/>
              <a:defRPr/>
            </a:pPr>
            <a:r>
              <a:rPr lang="en-US" dirty="0"/>
              <a:t>Draft records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Internal, </a:t>
            </a:r>
            <a:r>
              <a:rPr lang="en-US" dirty="0" err="1"/>
              <a:t>predecisional</a:t>
            </a:r>
            <a:r>
              <a:rPr lang="en-US" dirty="0"/>
              <a:t> deliberations and strategy to adopt budget or regulation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Trade secrets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Personal notes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Donor identity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Scholarly records 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Academic transcripts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Records related to a criminal investigation</a:t>
            </a:r>
          </a:p>
        </p:txBody>
      </p:sp>
    </p:spTree>
    <p:extLst>
      <p:ext uri="{BB962C8B-B14F-4D97-AF65-F5344CB8AC3E}">
        <p14:creationId xmlns:p14="http://schemas.microsoft.com/office/powerpoint/2010/main" val="432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30 Exemptions in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Records related to a noncriminal investigation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911 records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DNA and RNA records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Autopsy records except name and cause and manner of death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Draft meeting minutes (but not audio recordings)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Appraisals prior to decision to proceed with project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Library and archives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197600" y="1600202"/>
            <a:ext cx="5384800" cy="452596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Rare documents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Archeological site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Proposals and bids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Correspondence with insurance carrier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Social services records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Correspondence between an individual and a member of the General Assembly 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Record identifying the name, home address, date of birth of a minor </a:t>
            </a:r>
          </a:p>
        </p:txBody>
      </p:sp>
    </p:spTree>
    <p:extLst>
      <p:ext uri="{BB962C8B-B14F-4D97-AF65-F5344CB8AC3E}">
        <p14:creationId xmlns:p14="http://schemas.microsoft.com/office/powerpoint/2010/main" val="11051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Most Common Exemptions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 2017, these exemptions were raised most often:</a:t>
            </a:r>
          </a:p>
          <a:p>
            <a:r>
              <a:rPr lang="en-US" dirty="0"/>
              <a:t>Criminal investigative records, 708(b)(16)</a:t>
            </a:r>
          </a:p>
          <a:p>
            <a:r>
              <a:rPr lang="en-US" dirty="0"/>
              <a:t>Non-criminal investigative records, 708(b)(17)</a:t>
            </a:r>
          </a:p>
          <a:p>
            <a:r>
              <a:rPr lang="en-US" dirty="0"/>
              <a:t>Personal identification information, 708(b)(6)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Name, position, salary, etc., almost always public</a:t>
            </a:r>
          </a:p>
          <a:p>
            <a:r>
              <a:rPr lang="en-US" dirty="0"/>
              <a:t>Personal security, 708(b)(1) &amp; Public safety, 708(b)(2)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Both have a “reasonably likely” standard that must be met</a:t>
            </a:r>
          </a:p>
          <a:p>
            <a:r>
              <a:rPr lang="it-IT" dirty="0"/>
              <a:t>Internal, predecisional deliberations, 708(b)(10)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Possession of a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considers both possession &amp; constructive possession</a:t>
            </a:r>
          </a:p>
          <a:p>
            <a:r>
              <a:rPr lang="en-US" dirty="0"/>
              <a:t>Third-party (contractor) records</a:t>
            </a:r>
          </a:p>
          <a:p>
            <a:r>
              <a:rPr lang="en-US" dirty="0"/>
              <a:t>Copyrighted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Inspection of the records is still allowed</a:t>
            </a:r>
          </a:p>
          <a:p>
            <a:r>
              <a:rPr lang="en-US" dirty="0"/>
              <a:t>RTKL does not address records retention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you have a RTKL request, treat it just like a litigation hold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Third-Party (Contractor)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Records held by a contractor may be subject to access if:</a:t>
            </a:r>
          </a:p>
          <a:p>
            <a:r>
              <a:rPr lang="en-US" dirty="0"/>
              <a:t>The record is in the possession of a party with whom the agency has contracted to perform a governmental function</a:t>
            </a:r>
          </a:p>
          <a:p>
            <a:r>
              <a:rPr lang="en-US" dirty="0"/>
              <a:t>The record is not exempt under RTKL</a:t>
            </a:r>
          </a:p>
          <a:p>
            <a:r>
              <a:rPr lang="en-US" i="1" dirty="0"/>
              <a:t>When appropriate, AORO should consult with contractor to determine whether any responsive records are held by contractor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4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Third-Party Notification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Agency sometimes </a:t>
            </a:r>
            <a:r>
              <a:rPr lang="en-US" b="1" u="sng" dirty="0">
                <a:solidFill>
                  <a:srgbClr val="FF0000"/>
                </a:solidFill>
              </a:rPr>
              <a:t>required</a:t>
            </a:r>
            <a:r>
              <a:rPr lang="en-US" b="1" u="sng" dirty="0"/>
              <a:t> to notify third parties</a:t>
            </a:r>
          </a:p>
          <a:p>
            <a:r>
              <a:rPr lang="en-US" dirty="0"/>
              <a:t>An agency shall notify a third party of a request if: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third party provided the record;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Included a written statement signed by a representative of the third party that the record contains a trade secret or confidential proprietary information</a:t>
            </a:r>
          </a:p>
          <a:p>
            <a:r>
              <a:rPr lang="en-US" dirty="0"/>
              <a:t>Personal identification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constitution includes a right to privacy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Balancing test: benefit of disclosure vs. right to privacy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Receiving RTKL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</a:t>
            </a:r>
            <a:r>
              <a:rPr lang="en-US" b="1" u="sng" dirty="0">
                <a:solidFill>
                  <a:srgbClr val="FF0000"/>
                </a:solidFill>
              </a:rPr>
              <a:t>requires</a:t>
            </a:r>
            <a:r>
              <a:rPr lang="en-US" b="1" u="sng" dirty="0"/>
              <a:t> agencies to accept OOR’s Standard Request Form</a:t>
            </a:r>
          </a:p>
          <a:p>
            <a:r>
              <a:rPr lang="en-US" dirty="0"/>
              <a:t>Agency may also create its own Request Form</a:t>
            </a:r>
          </a:p>
          <a:p>
            <a:r>
              <a:rPr lang="en-US" dirty="0"/>
              <a:t>Any legal resident of the U.S. can submit a request</a:t>
            </a:r>
          </a:p>
          <a:p>
            <a:r>
              <a:rPr lang="en-US" dirty="0"/>
              <a:t>Requests should seek records, not ask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E.g., “Why did the county give the contract to Acme Lumber?”</a:t>
            </a:r>
            <a:br>
              <a:rPr lang="en-US" dirty="0"/>
            </a:br>
            <a:r>
              <a:rPr lang="en-US" dirty="0"/>
              <a:t>vs. “How much did County Employee X make in 2017?”</a:t>
            </a:r>
          </a:p>
          <a:p>
            <a:r>
              <a:rPr lang="en-US" dirty="0"/>
              <a:t>Requests should be specific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Three-part test done on a case-by-case basis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Subject, Scope &amp; Timeframe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is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NOT</a:t>
            </a:r>
            <a:r>
              <a:rPr lang="en-US" sz="3200" dirty="0">
                <a:latin typeface="Arial Black" panose="020B0A04020102020204" pitchFamily="34" charset="0"/>
              </a:rPr>
              <a:t> a Confidentiality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Records can be released even if RTKL allows non-disclosure</a:t>
            </a:r>
          </a:p>
          <a:p>
            <a:r>
              <a:rPr lang="en-US" dirty="0"/>
              <a:t>An agency may exercise its discretion to make any otherwise exempt record accessible if: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Disclosure is not prohibited by federal or state law or regulation;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record is not protected by privilege;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agency head determines that public interest favoring access outweighs any interest favoring withholding</a:t>
            </a:r>
          </a:p>
          <a:p>
            <a:r>
              <a:rPr lang="en-US" dirty="0"/>
              <a:t>Example: 911 recordings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54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Open Records Officer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Upon receipt of a request, AORO is required to:</a:t>
            </a:r>
          </a:p>
          <a:p>
            <a:r>
              <a:rPr lang="en-US" dirty="0"/>
              <a:t>Note the date of receipt on the written request</a:t>
            </a:r>
          </a:p>
          <a:p>
            <a:r>
              <a:rPr lang="en-US" dirty="0"/>
              <a:t>Compute the date on which the initial response period will expire and note that date on the written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5 </a:t>
            </a:r>
            <a:r>
              <a:rPr lang="en-US" b="1" u="sng" dirty="0"/>
              <a:t>agency</a:t>
            </a:r>
            <a:r>
              <a:rPr lang="en-US" dirty="0"/>
              <a:t> business days</a:t>
            </a:r>
          </a:p>
          <a:p>
            <a:r>
              <a:rPr lang="en-US" dirty="0"/>
              <a:t>Maintain a copy of the Request until RTKL process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9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Responding to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includes very specific deadlines</a:t>
            </a:r>
          </a:p>
          <a:p>
            <a:r>
              <a:rPr lang="en-US" dirty="0"/>
              <a:t>Initial (can be final) response: </a:t>
            </a:r>
            <a:r>
              <a:rPr lang="en-US" b="1" dirty="0"/>
              <a:t>5 agency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Mailed responses must be </a:t>
            </a:r>
            <a:r>
              <a:rPr lang="en-US" b="1" u="sng" dirty="0">
                <a:solidFill>
                  <a:srgbClr val="FF0000"/>
                </a:solidFill>
              </a:rPr>
              <a:t>sent</a:t>
            </a:r>
            <a:r>
              <a:rPr lang="en-US" dirty="0"/>
              <a:t> within 5 business days</a:t>
            </a:r>
          </a:p>
          <a:p>
            <a:r>
              <a:rPr lang="en-US" b="1" dirty="0"/>
              <a:t>30 calendar day extension </a:t>
            </a:r>
            <a:r>
              <a:rPr lang="en-US" dirty="0"/>
              <a:t>is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Must be taken within initial 5-day period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Section 902 of RTKL lists allowable reasons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Final due date </a:t>
            </a:r>
            <a:r>
              <a:rPr lang="en-US" i="1" dirty="0"/>
              <a:t>always</a:t>
            </a:r>
            <a:r>
              <a:rPr lang="en-US" dirty="0"/>
              <a:t> 5 business days + 30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the requester can agree to further extensions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3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Denying Access to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An agency’s denial must be in writing and must include:</a:t>
            </a:r>
          </a:p>
          <a:p>
            <a:r>
              <a:rPr lang="en-US" dirty="0"/>
              <a:t>A description of the requested record;</a:t>
            </a:r>
          </a:p>
          <a:p>
            <a:r>
              <a:rPr lang="en-US" dirty="0"/>
              <a:t>The legal and factual grounds for denial;</a:t>
            </a:r>
          </a:p>
          <a:p>
            <a:r>
              <a:rPr lang="en-US" dirty="0"/>
              <a:t>AORO information;</a:t>
            </a:r>
          </a:p>
          <a:p>
            <a:r>
              <a:rPr lang="en-US" dirty="0"/>
              <a:t>Date of response; and</a:t>
            </a:r>
          </a:p>
          <a:p>
            <a:r>
              <a:rPr lang="en-US" dirty="0"/>
              <a:t>The procedure to file an appeal with the applicable appeals office (almost always the OOR)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2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</a:t>
            </a:r>
            <a:r>
              <a:rPr lang="en-US" b="1" dirty="0"/>
              <a:t>$0.25/page </a:t>
            </a:r>
            <a:r>
              <a:rPr lang="en-US" dirty="0"/>
              <a:t>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Cannot charge for labor, redaction, or legal review</a:t>
            </a:r>
          </a:p>
          <a:p>
            <a:r>
              <a:rPr lang="en-US" dirty="0"/>
              <a:t>Requesters can photograph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also use their own equipment to make copies 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7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RTKL Fee &amp; Payment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Working with requesters can save time &amp; aggravation</a:t>
            </a:r>
          </a:p>
          <a:p>
            <a:r>
              <a:rPr lang="en-US" b="1" dirty="0"/>
              <a:t>No surprises!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Contact the requester with an estimate before the work starts</a:t>
            </a:r>
          </a:p>
          <a:p>
            <a:r>
              <a:rPr lang="en-US" dirty="0"/>
              <a:t>Contemporaneous exchange, but </a:t>
            </a:r>
            <a:r>
              <a:rPr lang="en-US" b="1" u="sng" dirty="0"/>
              <a:t>payment is due first</a:t>
            </a:r>
          </a:p>
          <a:p>
            <a:r>
              <a:rPr lang="en-US" dirty="0"/>
              <a:t>Agency may require pre-payment for fees &gt; $100</a:t>
            </a:r>
          </a:p>
          <a:p>
            <a:r>
              <a:rPr lang="en-US" dirty="0"/>
              <a:t>Hold responses for 60 days before discarding if not picked up</a:t>
            </a:r>
          </a:p>
          <a:p>
            <a:r>
              <a:rPr lang="en-US" dirty="0"/>
              <a:t>May deny requests for non-payment of previous requests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7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District Attorneys &amp;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District Attorneys play a unique role under the RTKL</a:t>
            </a:r>
          </a:p>
          <a:p>
            <a:r>
              <a:rPr lang="en-US" dirty="0"/>
              <a:t>DAs are not judicial agencies – they are local agencies</a:t>
            </a:r>
          </a:p>
          <a:p>
            <a:r>
              <a:rPr lang="en-US" dirty="0"/>
              <a:t>DA records can be requested just like any other local agency</a:t>
            </a:r>
          </a:p>
          <a:p>
            <a:r>
              <a:rPr lang="en-US" dirty="0"/>
              <a:t>What’s unique: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DAs hear </a:t>
            </a:r>
            <a:r>
              <a:rPr lang="en-US" b="1" u="sng" dirty="0"/>
              <a:t>appeals involving </a:t>
            </a:r>
            <a:r>
              <a:rPr lang="en-US" b="1" u="sng" dirty="0">
                <a:solidFill>
                  <a:srgbClr val="FF0000"/>
                </a:solidFill>
              </a:rPr>
              <a:t>local criminal investigative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requests sent to local PDs will be appealed to the 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appeal is misfiled with OOR, we transfer to the 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Sometimes, the OOR and the DA have concurrent jurisdiction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1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When a Denial is Appealed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appeal process also has tight deadlines</a:t>
            </a:r>
          </a:p>
          <a:p>
            <a:r>
              <a:rPr lang="en-US" dirty="0"/>
              <a:t>Denials must be appealed within 15 (OOR) business days</a:t>
            </a:r>
          </a:p>
          <a:p>
            <a:r>
              <a:rPr lang="en-US" dirty="0"/>
              <a:t>Appeal assigned to an OOR Appeals Officer</a:t>
            </a:r>
          </a:p>
          <a:p>
            <a:r>
              <a:rPr lang="en-US" dirty="0"/>
              <a:t>OOR sends docketing letter to AORO &amp; requester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Be sure the OOR has current AORO contact information!</a:t>
            </a:r>
          </a:p>
          <a:p>
            <a:r>
              <a:rPr lang="en-US" dirty="0"/>
              <a:t>OOR has </a:t>
            </a:r>
            <a:r>
              <a:rPr lang="en-US" b="1" dirty="0"/>
              <a:t>30 calendar days </a:t>
            </a:r>
            <a:r>
              <a:rPr lang="en-US" dirty="0"/>
              <a:t>to issue a Final Determination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generally has </a:t>
            </a:r>
            <a:r>
              <a:rPr lang="en-US" b="1" dirty="0"/>
              <a:t>7 business days </a:t>
            </a:r>
            <a:r>
              <a:rPr lang="en-US" dirty="0"/>
              <a:t>to submit evidence &amp; argument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seek additional time, but… 30-day deadline is looming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15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Presenting Evidence to 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Evidence generally comes in the form of an affidavit</a:t>
            </a:r>
          </a:p>
          <a:p>
            <a:r>
              <a:rPr lang="en-US" dirty="0"/>
              <a:t>Sample affidavits for common situations on OOR website</a:t>
            </a:r>
          </a:p>
          <a:p>
            <a:r>
              <a:rPr lang="en-US" b="1" dirty="0"/>
              <a:t>Must be sworn to under penalty of perjury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Affidavits do not need to be notarized</a:t>
            </a:r>
          </a:p>
          <a:p>
            <a:r>
              <a:rPr lang="en-US" dirty="0"/>
              <a:t>All communications must be sent to OOR &amp; other party</a:t>
            </a:r>
          </a:p>
          <a:p>
            <a:r>
              <a:rPr lang="en-US" dirty="0"/>
              <a:t>Feel free to ask the Appeals Officer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9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Final Determinations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Final Determinations issued by the OOR are:</a:t>
            </a:r>
          </a:p>
          <a:p>
            <a:r>
              <a:rPr lang="en-US" dirty="0"/>
              <a:t>Issued within 30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Unless requester agrees to an extension</a:t>
            </a:r>
          </a:p>
          <a:p>
            <a:r>
              <a:rPr lang="en-US" dirty="0"/>
              <a:t>Legally binding final orders</a:t>
            </a:r>
          </a:p>
          <a:p>
            <a:r>
              <a:rPr lang="en-US" dirty="0"/>
              <a:t>Available for review on OOR website, Lexis &amp; Westlaw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5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In Camera </a:t>
            </a:r>
            <a:r>
              <a:rPr lang="en-US" sz="3200" dirty="0">
                <a:latin typeface="Arial Black" panose="020B0A04020102020204" pitchFamily="34" charset="0"/>
              </a:rPr>
              <a:t>Review of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Either party can request; OOR may order </a:t>
            </a:r>
            <a:r>
              <a:rPr lang="en-US" b="1" i="1" u="sng" dirty="0"/>
              <a:t>in camera </a:t>
            </a:r>
            <a:r>
              <a:rPr lang="en-US" b="1" u="sng" dirty="0"/>
              <a:t>review</a:t>
            </a:r>
          </a:p>
          <a:p>
            <a:r>
              <a:rPr lang="en-US" dirty="0"/>
              <a:t>Agency sends </a:t>
            </a:r>
            <a:r>
              <a:rPr lang="en-US" dirty="0" err="1"/>
              <a:t>unredacted</a:t>
            </a:r>
            <a:r>
              <a:rPr lang="en-US" dirty="0"/>
              <a:t> copy of record(s) to Appeals Officer</a:t>
            </a:r>
          </a:p>
          <a:p>
            <a:r>
              <a:rPr lang="en-US" dirty="0"/>
              <a:t>Appeals Officer reviews records to determine whether the asserted exemption applies</a:t>
            </a:r>
          </a:p>
          <a:p>
            <a:r>
              <a:rPr lang="en-US" dirty="0"/>
              <a:t>Requester never sees </a:t>
            </a:r>
            <a:r>
              <a:rPr lang="en-US" i="1" dirty="0"/>
              <a:t>in camera </a:t>
            </a:r>
            <a:r>
              <a:rPr lang="en-US" dirty="0"/>
              <a:t>submissions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55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Mediation Program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authorizes OOR to establish a </a:t>
            </a:r>
            <a:r>
              <a:rPr lang="en-US" b="1" u="sng" dirty="0">
                <a:solidFill>
                  <a:srgbClr val="FF0000"/>
                </a:solidFill>
              </a:rPr>
              <a:t>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3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Judicial Review of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Either party can appeal an OOR decision</a:t>
            </a:r>
          </a:p>
          <a:p>
            <a:r>
              <a:rPr lang="en-US" dirty="0"/>
              <a:t>30 calendar day deadline to file w/ appropriate court</a:t>
            </a:r>
          </a:p>
          <a:p>
            <a:r>
              <a:rPr lang="en-US" dirty="0"/>
              <a:t>Local agency appeals go to Court of Common Pleas</a:t>
            </a:r>
          </a:p>
          <a:p>
            <a:r>
              <a:rPr lang="en-US" dirty="0"/>
              <a:t>OOR must be served notice, but is </a:t>
            </a:r>
            <a:r>
              <a:rPr lang="en-US" b="1" u="sng" dirty="0"/>
              <a:t>NOT</a:t>
            </a:r>
            <a:r>
              <a:rPr lang="en-US" dirty="0"/>
              <a:t> a party to appeal</a:t>
            </a:r>
          </a:p>
          <a:p>
            <a:r>
              <a:rPr lang="en-US" dirty="0"/>
              <a:t>OOR posts all public appeal documents on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5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Penalties &amp; Attorney’s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Section 1304 gives courts power to impose sanctions</a:t>
            </a:r>
          </a:p>
          <a:p>
            <a:r>
              <a:rPr lang="en-US" dirty="0"/>
              <a:t>If a court finds that records were denied based on an unreasonable interpretation of law, or in </a:t>
            </a:r>
            <a:r>
              <a:rPr lang="en-US" b="1" u="sng" dirty="0">
                <a:solidFill>
                  <a:srgbClr val="FF0000"/>
                </a:solidFill>
              </a:rPr>
              <a:t>bad faith</a:t>
            </a:r>
            <a:r>
              <a:rPr lang="en-US" dirty="0"/>
              <a:t>, an agency can be required to pay attorneys’ fees</a:t>
            </a:r>
          </a:p>
          <a:p>
            <a:r>
              <a:rPr lang="en-US" dirty="0"/>
              <a:t>Berks County Court of Common Pleas: </a:t>
            </a:r>
            <a:r>
              <a:rPr lang="en-US" b="1" dirty="0">
                <a:solidFill>
                  <a:srgbClr val="FF0000"/>
                </a:solidFill>
              </a:rPr>
              <a:t>$12,071 </a:t>
            </a:r>
            <a:r>
              <a:rPr lang="en-US" dirty="0"/>
              <a:t>(August 2018)</a:t>
            </a:r>
          </a:p>
          <a:p>
            <a:r>
              <a:rPr lang="en-US" dirty="0"/>
              <a:t>Commonwealth Court: </a:t>
            </a:r>
            <a:r>
              <a:rPr lang="en-US" b="1" dirty="0">
                <a:solidFill>
                  <a:srgbClr val="FF0000"/>
                </a:solidFill>
              </a:rPr>
              <a:t>$118,458 </a:t>
            </a:r>
            <a:r>
              <a:rPr lang="en-US" dirty="0"/>
              <a:t>(October 2018)</a:t>
            </a:r>
          </a:p>
          <a:p>
            <a:r>
              <a:rPr lang="en-US" dirty="0"/>
              <a:t>Judges are taking the RTKL very seriously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3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Experience has taught us that agencies are smart to:</a:t>
            </a:r>
          </a:p>
          <a:p>
            <a:r>
              <a:rPr lang="en-US" dirty="0"/>
              <a:t>Adopt an Open Records Policy (sample on OOR website)</a:t>
            </a:r>
          </a:p>
          <a:p>
            <a:r>
              <a:rPr lang="en-US" dirty="0"/>
              <a:t>Appoint an alternate AORO</a:t>
            </a:r>
          </a:p>
          <a:p>
            <a:r>
              <a:rPr lang="en-US" dirty="0"/>
              <a:t>Issue agency email accounts &amp; phones</a:t>
            </a:r>
          </a:p>
          <a:p>
            <a:r>
              <a:rPr lang="en-US" dirty="0"/>
              <a:t>Use its website to post as many records as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post RTKL requests &amp; responses</a:t>
            </a:r>
          </a:p>
          <a:p>
            <a:r>
              <a:rPr lang="en-US" dirty="0"/>
              <a:t>Develop a records retention policy… and follow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6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Bills introduced, consensus developed on numerous issues:</a:t>
            </a:r>
          </a:p>
          <a:p>
            <a:r>
              <a:rPr lang="en-US" dirty="0"/>
              <a:t>New fees for commercial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Does not include the media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Courts can fine agencies $500/day for ignoring an OOR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9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80-page AORO Guidebook (28 pages plus 52 pages of exhibits)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guides, incl. law enforcement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Sample policies, grant letters, denial letters, affidavits, etc.</a:t>
            </a:r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Updates on RTKL issues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Presentations given by Executive Director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Email Lists, Twitter &amp; More</a:t>
            </a:r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2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</a:t>
            </a:r>
            <a:r>
              <a:rPr lang="en-US" dirty="0">
                <a:hlinkClick r:id="rId3"/>
              </a:rPr>
              <a:t>@</a:t>
            </a:r>
            <a:r>
              <a:rPr lang="en-US" dirty="0" err="1">
                <a:hlinkClick r:id="rId3"/>
              </a:rPr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</a:t>
            </a:r>
            <a:r>
              <a:rPr lang="en-US" dirty="0">
                <a:hlinkClick r:id="rId4"/>
              </a:rPr>
              <a:t>@</a:t>
            </a:r>
            <a:r>
              <a:rPr lang="en-US" dirty="0" err="1">
                <a:hlinkClick r:id="rId4"/>
              </a:rPr>
              <a:t>ErikOpenRecords</a:t>
            </a:r>
            <a:endParaRPr lang="en-US" dirty="0"/>
          </a:p>
          <a:p>
            <a:r>
              <a:rPr lang="en-US" dirty="0">
                <a:hlinkClick r:id="rId5"/>
              </a:rPr>
              <a:t>YouTube Channel</a:t>
            </a:r>
            <a:endParaRPr lang="en-US" dirty="0"/>
          </a:p>
          <a:p>
            <a:r>
              <a:rPr lang="en-US" dirty="0"/>
              <a:t>Webinars (sign up for email general update list to be notified)</a:t>
            </a:r>
          </a:p>
          <a:p>
            <a:r>
              <a:rPr lang="en-US" dirty="0"/>
              <a:t>Open Records in PA Podcast: </a:t>
            </a:r>
            <a:r>
              <a:rPr lang="en-US" dirty="0">
                <a:hlinkClick r:id="rId6"/>
              </a:rPr>
              <a:t>Apple Podcasts</a:t>
            </a:r>
            <a:r>
              <a:rPr lang="en-US" dirty="0"/>
              <a:t>, </a:t>
            </a:r>
            <a:r>
              <a:rPr lang="en-US" dirty="0" err="1">
                <a:hlinkClick r:id="rId7"/>
              </a:rPr>
              <a:t>Stitcher</a:t>
            </a:r>
            <a:r>
              <a:rPr lang="en-US" dirty="0"/>
              <a:t>, etc.</a:t>
            </a:r>
          </a:p>
          <a:p>
            <a:r>
              <a:rPr lang="en-US" dirty="0"/>
              <a:t>717-346-9903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2052</Words>
  <Application>Microsoft Office PowerPoint</Application>
  <PresentationFormat>Widescreen</PresentationFormat>
  <Paragraphs>289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Black</vt:lpstr>
      <vt:lpstr>Calibri</vt:lpstr>
      <vt:lpstr>Wingdings</vt:lpstr>
      <vt:lpstr>Office Theme</vt:lpstr>
      <vt:lpstr>1_Office Theme</vt:lpstr>
      <vt:lpstr>2_Office Theme</vt:lpstr>
      <vt:lpstr>Forest County January 16, 2019</vt:lpstr>
      <vt:lpstr>Pennsylvania’s Right-to-Know Law</vt:lpstr>
      <vt:lpstr>What is a Record?</vt:lpstr>
      <vt:lpstr>Records Take Many Shapes</vt:lpstr>
      <vt:lpstr>Presumption of Openness</vt:lpstr>
      <vt:lpstr>When is a Record “Public” Under the RTKL?</vt:lpstr>
      <vt:lpstr>30 Exemptions in the RTKL</vt:lpstr>
      <vt:lpstr>30 Exemptions in the RTKL</vt:lpstr>
      <vt:lpstr>Most Common Exemptions</vt:lpstr>
      <vt:lpstr>Possession of a Record</vt:lpstr>
      <vt:lpstr>Third-Party (Contractor) Records</vt:lpstr>
      <vt:lpstr>Third-Party Notification</vt:lpstr>
      <vt:lpstr>Receiving RTKL Requests</vt:lpstr>
      <vt:lpstr>Specificity: Examples</vt:lpstr>
      <vt:lpstr>RTKL is NOT a Confidentiality Law</vt:lpstr>
      <vt:lpstr>Agency Open Records Officer Duties</vt:lpstr>
      <vt:lpstr>Responding to a RTKL Request</vt:lpstr>
      <vt:lpstr>Denying Access to Records</vt:lpstr>
      <vt:lpstr>Agency Response: Costs &amp; Format</vt:lpstr>
      <vt:lpstr>More About RTKL Fee &amp; Payment Issues</vt:lpstr>
      <vt:lpstr>District Attorneys &amp; the RTKL</vt:lpstr>
      <vt:lpstr>When a Denial is Appealed</vt:lpstr>
      <vt:lpstr>Presenting Evidence to OOR</vt:lpstr>
      <vt:lpstr>OOR Final Determinations</vt:lpstr>
      <vt:lpstr>In Camera Review of Records</vt:lpstr>
      <vt:lpstr>OOR Mediation Program</vt:lpstr>
      <vt:lpstr>Judicial Review of RTKL Cases</vt:lpstr>
      <vt:lpstr>Penalties &amp; Attorney’s Fees</vt:lpstr>
      <vt:lpstr>Best Practices</vt:lpstr>
      <vt:lpstr>Potential Amendments to the RTKL</vt:lpstr>
      <vt:lpstr>OOR Resources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//openrecords.pa.gov</dc:title>
  <dc:creator>Spiess, George</dc:creator>
  <cp:lastModifiedBy>Arneson, Erik</cp:lastModifiedBy>
  <cp:revision>30</cp:revision>
  <dcterms:created xsi:type="dcterms:W3CDTF">2017-06-21T17:54:21Z</dcterms:created>
  <dcterms:modified xsi:type="dcterms:W3CDTF">2019-01-17T19:41:58Z</dcterms:modified>
</cp:coreProperties>
</file>