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398" r:id="rId3"/>
    <p:sldId id="413" r:id="rId4"/>
    <p:sldId id="396" r:id="rId5"/>
    <p:sldId id="397" r:id="rId6"/>
    <p:sldId id="347" r:id="rId7"/>
    <p:sldId id="402" r:id="rId8"/>
    <p:sldId id="348" r:id="rId9"/>
    <p:sldId id="414" r:id="rId10"/>
    <p:sldId id="415" r:id="rId11"/>
    <p:sldId id="364" r:id="rId12"/>
    <p:sldId id="405" r:id="rId13"/>
    <p:sldId id="399" r:id="rId14"/>
    <p:sldId id="363" r:id="rId15"/>
    <p:sldId id="412" r:id="rId16"/>
    <p:sldId id="386" r:id="rId17"/>
    <p:sldId id="378" r:id="rId18"/>
    <p:sldId id="383" r:id="rId19"/>
    <p:sldId id="390" r:id="rId20"/>
    <p:sldId id="394" r:id="rId21"/>
    <p:sldId id="349" r:id="rId22"/>
    <p:sldId id="384" r:id="rId23"/>
    <p:sldId id="369" r:id="rId24"/>
    <p:sldId id="368" r:id="rId25"/>
    <p:sldId id="340" r:id="rId26"/>
    <p:sldId id="391" r:id="rId27"/>
    <p:sldId id="352" r:id="rId28"/>
    <p:sldId id="374" r:id="rId29"/>
    <p:sldId id="362" r:id="rId30"/>
    <p:sldId id="388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2/8/2019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2/8/2019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2/8/2019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2/8/2019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public-records" TargetMode="External"/><Relationship Id="rId2" Type="http://schemas.openxmlformats.org/officeDocument/2006/relationships/hyperlink" Target="https://www.fo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RTKL/About.cf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Documents/RTKL/RTKRequestForm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Jaime </a:t>
            </a:r>
            <a:r>
              <a:rPr lang="en-US" sz="2800" b="1" dirty="0" err="1">
                <a:solidFill>
                  <a:prstClr val="black"/>
                </a:solidFill>
              </a:rPr>
              <a:t>Fettrow</a:t>
            </a:r>
            <a:r>
              <a:rPr lang="en-US" sz="2800" b="1" dirty="0">
                <a:solidFill>
                  <a:prstClr val="black"/>
                </a:solidFill>
              </a:rPr>
              <a:t>-Alderfer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>
                <a:solidFill>
                  <a:prstClr val="black"/>
                </a:solidFill>
              </a:rPr>
              <a:t>Lebanon Valley College</a:t>
            </a:r>
            <a:br>
              <a:rPr lang="en-US" sz="3200" dirty="0"/>
            </a:br>
            <a:r>
              <a:rPr lang="en-US" sz="2000" i="1" dirty="0"/>
              <a:t>February 11,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Accessing Government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kind of records do you want?</a:t>
            </a:r>
          </a:p>
          <a:p>
            <a:r>
              <a:rPr lang="en-US" dirty="0"/>
              <a:t>Federal Government: </a:t>
            </a:r>
            <a:r>
              <a:rPr lang="en-US" dirty="0">
                <a:hlinkClick r:id="rId2"/>
              </a:rPr>
              <a:t>Freedom of Information Act (FOIA)</a:t>
            </a:r>
            <a:endParaRPr lang="en-US" dirty="0"/>
          </a:p>
          <a:p>
            <a:r>
              <a:rPr lang="en-US" dirty="0"/>
              <a:t>Judicial Records: </a:t>
            </a:r>
            <a:r>
              <a:rPr lang="en-US" dirty="0">
                <a:hlinkClick r:id="rId3"/>
              </a:rPr>
              <a:t>Common Law, PA Supreme Court Rule 509</a:t>
            </a:r>
            <a:endParaRPr lang="en-US" dirty="0"/>
          </a:p>
          <a:p>
            <a:r>
              <a:rPr lang="en-US" dirty="0"/>
              <a:t>State &amp; Local Records: </a:t>
            </a:r>
            <a:r>
              <a:rPr lang="en-US" dirty="0">
                <a:hlinkClick r:id="rId4"/>
              </a:rPr>
              <a:t>Right-to-Know Law</a:t>
            </a:r>
            <a:endParaRPr lang="en-US" dirty="0"/>
          </a:p>
          <a:p>
            <a:r>
              <a:rPr lang="en-US" i="1" dirty="0"/>
              <a:t>Of course, always search online first…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now gov’t records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do you think SHOULD be available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Police detective’s interview notes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3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are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ARE available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Police detective’s interview notes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Database of lead tests done by city</a:t>
            </a:r>
            <a:r>
              <a:rPr lang="en-US" dirty="0"/>
              <a:t> </a:t>
            </a:r>
            <a:r>
              <a:rPr lang="en-US" strike="sngStrike" dirty="0">
                <a:solidFill>
                  <a:srgbClr val="FF0000"/>
                </a:solidFill>
              </a:rPr>
              <a:t>w/ home addresses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dirty="0"/>
              <a:t>OOR ordered “100 block of Pine St.” rather than specific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Fundamental Question: What is a “Record”?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Many settlement agreements with outgoing gov’t employees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Confidentiality clauses do NOT trump the RTKL</a:t>
            </a:r>
          </a:p>
          <a:p>
            <a:r>
              <a:rPr lang="en-US" sz="3200" dirty="0"/>
              <a:t>$8 million paid by PSP to settle 18 sexual harassment lawsuits</a:t>
            </a:r>
          </a:p>
          <a:p>
            <a:r>
              <a:rPr lang="en-US" dirty="0"/>
              <a:t>A recommendation, never implemented, to install flashing lights at a RR crossing where a woman was subsequently killed</a:t>
            </a:r>
          </a:p>
          <a:p>
            <a:r>
              <a:rPr lang="en-US" dirty="0"/>
              <a:t>Documents showing a dramatic increase in towing referrals for one specific company after a directive from a local police chief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$2 million paid by Philadelphia SD to defend itself in lawsuits related to a no-bid contract for surveillance cameras</a:t>
            </a:r>
          </a:p>
          <a:p>
            <a:r>
              <a:rPr lang="en-US" dirty="0"/>
              <a:t>$436,000+ paid to defend former Attorney General Kathleen Kane in lawsuits filed by former employees</a:t>
            </a:r>
          </a:p>
          <a:p>
            <a:r>
              <a:rPr lang="en-US" dirty="0"/>
              <a:t>Documents showing that a PPL executive called the company’s storm room to ask about an outage in his neighborhood, leading to a delay in service restoration for other customers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5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</a:t>
            </a:r>
            <a:r>
              <a:rPr lang="en-US" b="1" dirty="0"/>
              <a:t>Agency Open Records Officer </a:t>
            </a:r>
            <a:r>
              <a:rPr lang="en-US" dirty="0"/>
              <a:t>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 Universities &amp; Colleges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applies differently to three types of universities &amp; colleges</a:t>
            </a:r>
          </a:p>
          <a:p>
            <a:r>
              <a:rPr lang="en-US" dirty="0"/>
              <a:t>State System of Higher Education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Lock Haven, Clarion, Slippery Rock,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agencies just like any other state agency</a:t>
            </a:r>
          </a:p>
          <a:p>
            <a:r>
              <a:rPr lang="en-US" dirty="0"/>
              <a:t>State-Related (Penn State, Temple, Pitt, Lincoln)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Hybrid, covered by Chapter 15 of RTKL (Form 990 &amp; top salaries)</a:t>
            </a:r>
          </a:p>
          <a:p>
            <a:r>
              <a:rPr lang="en-US" dirty="0"/>
              <a:t>Private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covered by RTKL other than gov’t contracts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agencies must accept OOR’s </a:t>
            </a:r>
            <a:r>
              <a:rPr lang="en-US" dirty="0">
                <a:hlinkClick r:id="rId2"/>
              </a:rPr>
              <a:t>Standard RTKL Request Form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you can choose to use that one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(but not </a:t>
            </a:r>
            <a:r>
              <a:rPr lang="en-US" i="1" dirty="0"/>
              <a:t>too specific</a:t>
            </a:r>
            <a:r>
              <a:rPr lang="en-US" dirty="0"/>
              <a:t>) when describing records</a:t>
            </a:r>
          </a:p>
          <a:p>
            <a:r>
              <a:rPr lang="en-US" dirty="0"/>
              <a:t>Make a note of request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if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1. Seek Records, Don’t Ask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should seek access to records, not ask questions</a:t>
            </a:r>
          </a:p>
          <a:p>
            <a:r>
              <a:rPr lang="en-US" dirty="0"/>
              <a:t>Agencies may </a:t>
            </a:r>
            <a:r>
              <a:rPr lang="en-US" b="1" u="sng" dirty="0"/>
              <a:t>deny</a:t>
            </a:r>
            <a:r>
              <a:rPr lang="en-US" dirty="0"/>
              <a:t> requests which ask questions</a:t>
            </a:r>
          </a:p>
          <a:p>
            <a:r>
              <a:rPr lang="en-US" dirty="0"/>
              <a:t>Why did the contract get awarded to Acme Consulting?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2B7E3-D38C-4F90-BED6-6584B786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Seeking Records vs. Asking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Ruby v. Erie MTA (2017-2294)</a:t>
            </a:r>
          </a:p>
          <a:p>
            <a:r>
              <a:rPr lang="en-US" dirty="0"/>
              <a:t>Request: The name of the 20L Cultural Trolley Driver driving the trolley on 9/9/2017 and 9/16/2017. Also, his yearly salary and number of years employed by MTA.</a:t>
            </a:r>
          </a:p>
          <a:p>
            <a:r>
              <a:rPr lang="en-US" sz="3200" dirty="0"/>
              <a:t>Agency argued request was really a question</a:t>
            </a:r>
          </a:p>
          <a:p>
            <a:r>
              <a:rPr lang="en-US" dirty="0"/>
              <a:t>OOR held that request is seeking records</a:t>
            </a:r>
          </a:p>
          <a:p>
            <a:r>
              <a:rPr lang="en-US" sz="3200" dirty="0"/>
              <a:t>OOR granted access to the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1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2. Be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dirty="0"/>
              <a:t>Subject: “The ‘transaction or activity’ of the agency”</a:t>
            </a:r>
          </a:p>
          <a:p>
            <a:r>
              <a:rPr lang="en-US" dirty="0"/>
              <a:t>Scope: “A discrete group of documents (e.g., type or recipient)”</a:t>
            </a:r>
          </a:p>
          <a:p>
            <a:r>
              <a:rPr lang="en-US" dirty="0"/>
              <a:t>Timeframe: “A finite period of time”</a:t>
            </a:r>
          </a:p>
          <a:p>
            <a:r>
              <a:rPr lang="en-US" dirty="0"/>
              <a:t>Vast “fishing expeditions” not permitted (hook vs. net)</a:t>
            </a:r>
          </a:p>
          <a:p>
            <a:r>
              <a:rPr lang="en-US" dirty="0"/>
              <a:t>Phrases like “any and all” &amp; “but not limited to” raise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“Any and all documents, including but not limited to emails, memos, and spreadsheets, regarding the 2018 Pine Street Bridge Project”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07353-BFB7-447E-B88C-9ABD0707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3. Be Careful When Requesting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Requesting a “list” can be problematic</a:t>
            </a:r>
          </a:p>
          <a:p>
            <a:r>
              <a:rPr lang="en-US" dirty="0"/>
              <a:t>If no actual list exists, agency not required to create 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“List of all lawsuits filed against the agency in 2017”</a:t>
            </a:r>
          </a:p>
          <a:p>
            <a:r>
              <a:rPr lang="en-US" dirty="0"/>
              <a:t>Better to seek records containing the information you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“Records showing captions of lawsuits filed against agency in 2017”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Valid to add: “If info can be provided in a list, that’s preferred”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FE242-813E-4019-A90A-CEA6BFA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 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4. Accessing Information in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If possible, know what </a:t>
            </a:r>
            <a:r>
              <a:rPr lang="en-US" b="1" dirty="0">
                <a:solidFill>
                  <a:srgbClr val="FF0000"/>
                </a:solidFill>
              </a:rPr>
              <a:t>format</a:t>
            </a:r>
            <a:r>
              <a:rPr lang="en-US" dirty="0"/>
              <a:t> the database can export to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Seeking a specific, but incorrect format, can lead to a denial</a:t>
            </a:r>
          </a:p>
          <a:p>
            <a:r>
              <a:rPr lang="en-US" dirty="0"/>
              <a:t>When relevant, consider using suggested queries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Queries may be necessary for extracting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names, titles,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Long Does This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Every state &amp; local agency </a:t>
            </a:r>
            <a:r>
              <a:rPr lang="en-US" b="1" u="sng" dirty="0">
                <a:solidFill>
                  <a:srgbClr val="FF0000"/>
                </a:solidFill>
              </a:rPr>
              <a:t>must</a:t>
            </a:r>
            <a:r>
              <a:rPr lang="en-US" b="1" u="sng" dirty="0"/>
              <a:t> respond to RTK requests</a:t>
            </a:r>
          </a:p>
          <a:p>
            <a:r>
              <a:rPr lang="en-US" dirty="0"/>
              <a:t>Must respond in writing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Good communication can </a:t>
            </a:r>
            <a:r>
              <a:rPr lang="en-US" b="1" u="sng" dirty="0">
                <a:solidFill>
                  <a:srgbClr val="FF0000"/>
                </a:solidFill>
              </a:rPr>
              <a:t>prevent &amp;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r>
              <a:rPr lang="en-US" dirty="0"/>
              <a:t>Requesters often submit broad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Understandable, but can be expensive &amp; frustrating for both sides</a:t>
            </a:r>
          </a:p>
          <a:p>
            <a:r>
              <a:rPr lang="en-US" dirty="0"/>
              <a:t>If agreement reached on revised request, put it in writing</a:t>
            </a:r>
          </a:p>
          <a:p>
            <a:r>
              <a:rPr lang="en-US" dirty="0"/>
              <a:t>Agency cannot require requester to provide reason for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They can ask, but requester can decline to answer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may sometimes want to provide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7643-DA23-4989-B080-AC9E5E35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Much Does This Cost?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If My Request is Denied?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fees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b="1" dirty="0">
                <a:solidFill>
                  <a:srgbClr val="FF0000"/>
                </a:solidFill>
              </a:rPr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57F0-C5C2-4D84-871D-275D0721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OOR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authorizes OOR to establish a </a:t>
            </a:r>
            <a:r>
              <a:rPr lang="en-US" b="1" u="sng" dirty="0">
                <a:solidFill>
                  <a:srgbClr val="FF0000"/>
                </a:solidFill>
              </a:rPr>
              <a:t>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request recording within 60 days of its creation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Overall 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not amended since enactment; numerous proposals</a:t>
            </a:r>
          </a:p>
          <a:p>
            <a:r>
              <a:rPr lang="en-US" dirty="0"/>
              <a:t>New (higher) fees for commercial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Does not include the media</a:t>
            </a:r>
          </a:p>
          <a:p>
            <a:r>
              <a:rPr lang="en-US" dirty="0"/>
              <a:t>Courts can fine agencies $500/day for ignoring an OOR order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Campus police department = local agency</a:t>
            </a:r>
          </a:p>
          <a:p>
            <a:r>
              <a:rPr lang="en-US" dirty="0"/>
              <a:t>State-related universities put much more budget info online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2048</Words>
  <Application>Microsoft Office PowerPoint</Application>
  <PresentationFormat>Widescreen</PresentationFormat>
  <Paragraphs>257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Arial Black</vt:lpstr>
      <vt:lpstr>Calibri</vt:lpstr>
      <vt:lpstr>Wingdings</vt:lpstr>
      <vt:lpstr>Office Theme</vt:lpstr>
      <vt:lpstr>Jaime Fettrow-Alderfer Lebanon Valley College February 11, 2019</vt:lpstr>
      <vt:lpstr>Accessing Government Records</vt:lpstr>
      <vt:lpstr>A Brief History of the RTKL</vt:lpstr>
      <vt:lpstr>What Records Should be Available?</vt:lpstr>
      <vt:lpstr>What Records are Available?</vt:lpstr>
      <vt:lpstr>Fundamental Question: What is a “Record”?</vt:lpstr>
      <vt:lpstr>Right-to-Know Law Basics</vt:lpstr>
      <vt:lpstr>Records Take Many Shapes</vt:lpstr>
      <vt:lpstr>Records Take Many Shapes</vt:lpstr>
      <vt:lpstr>Records Take Many Shapes</vt:lpstr>
      <vt:lpstr>How to File a RTK Request</vt:lpstr>
      <vt:lpstr>Pennsylvania Universities &amp; Colleges</vt:lpstr>
      <vt:lpstr>How to File a RTK Request</vt:lpstr>
      <vt:lpstr>Writing a Good RTK Request: 1. Seek Records, Don’t Ask Questions</vt:lpstr>
      <vt:lpstr>Seeking Records vs. Asking Questions</vt:lpstr>
      <vt:lpstr>Writing a Good RTK Request: 2. Be Specific</vt:lpstr>
      <vt:lpstr>Specificity: Examples</vt:lpstr>
      <vt:lpstr>Writing a Good RTK Request: 3. Be Careful When Requesting Lists</vt:lpstr>
      <vt:lpstr>Writing a Good RTK Request:  4. Accessing Information in Databases</vt:lpstr>
      <vt:lpstr>Speaking of Databases…</vt:lpstr>
      <vt:lpstr>How Long Does This Take?</vt:lpstr>
      <vt:lpstr>Tip: Communicate with the Agency</vt:lpstr>
      <vt:lpstr>How Much Does This Cost?</vt:lpstr>
      <vt:lpstr>What If My Request is Denied?</vt:lpstr>
      <vt:lpstr>Appealing a RTKL Denial</vt:lpstr>
      <vt:lpstr>Tip: Consider OOR Mediation</vt:lpstr>
      <vt:lpstr>Requesting Police Recordings</vt:lpstr>
      <vt:lpstr>Overall Cost of the RTKL</vt:lpstr>
      <vt:lpstr>Potential Amendments to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195</cp:revision>
  <cp:lastPrinted>2018-08-30T16:33:45Z</cp:lastPrinted>
  <dcterms:created xsi:type="dcterms:W3CDTF">2015-06-09T13:12:04Z</dcterms:created>
  <dcterms:modified xsi:type="dcterms:W3CDTF">2019-02-08T20:06:41Z</dcterms:modified>
</cp:coreProperties>
</file>