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7" r:id="rId2"/>
    <p:sldId id="398" r:id="rId3"/>
    <p:sldId id="413" r:id="rId4"/>
    <p:sldId id="396" r:id="rId5"/>
    <p:sldId id="397" r:id="rId6"/>
    <p:sldId id="347" r:id="rId7"/>
    <p:sldId id="402" r:id="rId8"/>
    <p:sldId id="348" r:id="rId9"/>
    <p:sldId id="414" r:id="rId10"/>
    <p:sldId id="415" r:id="rId11"/>
    <p:sldId id="364" r:id="rId12"/>
    <p:sldId id="405" r:id="rId13"/>
    <p:sldId id="399" r:id="rId14"/>
    <p:sldId id="363" r:id="rId15"/>
    <p:sldId id="386" r:id="rId16"/>
    <p:sldId id="378" r:id="rId17"/>
    <p:sldId id="383" r:id="rId18"/>
    <p:sldId id="390" r:id="rId19"/>
    <p:sldId id="394" r:id="rId20"/>
    <p:sldId id="349" r:id="rId21"/>
    <p:sldId id="384" r:id="rId22"/>
    <p:sldId id="369" r:id="rId23"/>
    <p:sldId id="368" r:id="rId24"/>
    <p:sldId id="340" r:id="rId25"/>
    <p:sldId id="352" r:id="rId26"/>
    <p:sldId id="374" r:id="rId27"/>
    <p:sldId id="362" r:id="rId28"/>
    <p:sldId id="388" r:id="rId2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AD91F1-9AD2-4FB3-AAFD-3D72A44B36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C84599-7657-46DB-BF2B-C8F85A79DA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651D188-1B7A-400B-BD55-3B066C676079}" type="datetime1">
              <a:rPr lang="en-US" smtClean="0"/>
              <a:t>2/19/2019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E3C62E-71A1-46F9-85EC-EE6AE2CC9F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61F0B1-0CD9-48B8-B2D1-6E71F37900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B088D61-C99D-47AD-A800-0067F90FB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817077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675B95A-9D73-4F12-8B58-EEEFE8C485D7}" type="datetime1">
              <a:rPr lang="en-US" smtClean="0"/>
              <a:t>2/19/2019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30EBC-1C93-4CC8-BD55-C7709466CA2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DBFEC0C-61E4-4A47-B796-3CEBA0DE8F07}" type="datetime1">
              <a:rPr lang="en-US" smtClean="0"/>
              <a:t>2/19/2019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52E5-BA7F-45A2-8FBE-5A9A23A8579D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7978-A9FB-4001-973A-F5F8B6EE2593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60D6C-9117-43A7-8741-74B4581C0689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F9CB-204C-4EFE-894B-A10C1552B436}" type="datetime1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35E4-894F-43B2-B35A-3336AA01A63C}" type="datetime1">
              <a:rPr lang="en-US" smtClean="0"/>
              <a:t>2/19/2019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12C2-C642-45B1-82DA-0BD52E86719E}" type="datetime1">
              <a:rPr lang="en-US" smtClean="0"/>
              <a:t>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8B63-91B4-4E13-BE67-E223CAD89F27}" type="datetime1">
              <a:rPr lang="en-US" smtClean="0"/>
              <a:t>2/19/2019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19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8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C5555-BFAC-43D8-89EC-9FCDFB94735A}" type="datetime1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7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697A-2368-48CF-B04C-21229CC889C0}" type="datetime1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C4518-BB39-4D17-AA60-599D081F21DE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5E4B4-4A6A-49D4-A623-F73EBD5233B2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BA94E-1F0E-41CD-A07D-199C77568A39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courts.us/public-records" TargetMode="External"/><Relationship Id="rId2" Type="http://schemas.openxmlformats.org/officeDocument/2006/relationships/hyperlink" Target="https://www.foia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penrecords.pa.gov/RTKL/About.cf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Documents/RTKL/RTKRequestForm.pd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pennwatch.pa.gov/" TargetMode="External"/><Relationship Id="rId2" Type="http://schemas.openxmlformats.org/officeDocument/2006/relationships/hyperlink" Target="http://contracts.patreasury.gov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RTKL/PoliceRecordings.cfm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recordspennsylvania.com/" TargetMode="External"/><Relationship Id="rId2" Type="http://schemas.openxmlformats.org/officeDocument/2006/relationships/hyperlink" Target="https://openrecords.pa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penrecords.pa.gov/EmailSubscriptions.cf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2743200" y="2971800"/>
            <a:ext cx="7010400" cy="12954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prstClr val="black"/>
                </a:solidFill>
              </a:rPr>
              <a:t>Dr. Ron Bishop</a:t>
            </a:r>
            <a:br>
              <a:rPr lang="en-US" sz="2800" b="1" dirty="0">
                <a:solidFill>
                  <a:prstClr val="black"/>
                </a:solidFill>
              </a:rPr>
            </a:br>
            <a:r>
              <a:rPr lang="en-US" sz="2800" b="1" dirty="0">
                <a:solidFill>
                  <a:prstClr val="black"/>
                </a:solidFill>
              </a:rPr>
              <a:t>Drexel University</a:t>
            </a:r>
            <a:br>
              <a:rPr lang="en-US" sz="3200" dirty="0"/>
            </a:br>
            <a:r>
              <a:rPr lang="en-US" sz="2000" i="1" dirty="0"/>
              <a:t>February 21, 2019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9859" y="2396853"/>
            <a:ext cx="4267200" cy="523037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2"/>
                </a:solidFill>
              </a:rPr>
              <a:t>Erik Arneson, Executive Director</a:t>
            </a: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876300" y="4371019"/>
            <a:ext cx="104394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>
                <a:latin typeface="Calibri" pitchFamily="34" charset="0"/>
                <a:hlinkClick r:id="rId3"/>
              </a:rPr>
              <a:t>https://openrecords.pa.gov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4"/>
              </a:rPr>
              <a:t>@</a:t>
            </a:r>
            <a:r>
              <a:rPr lang="en-US" sz="2000" dirty="0" err="1">
                <a:latin typeface="Calibri" pitchFamily="34" charset="0"/>
                <a:hlinkClick r:id="rId4"/>
              </a:rPr>
              <a:t>ErikOpenRecords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5"/>
              </a:rPr>
              <a:t>@</a:t>
            </a:r>
            <a:r>
              <a:rPr lang="en-US" sz="2000" dirty="0" err="1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6"/>
              </a:rPr>
              <a:t>earneson@pa.gov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</a:rPr>
              <a:t>(717) 346-9903</a:t>
            </a: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941" y="967417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307EAD-1C35-4213-AC05-194510022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Accessing Government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What kind of records do you want?</a:t>
            </a:r>
          </a:p>
          <a:p>
            <a:r>
              <a:rPr lang="en-US" dirty="0"/>
              <a:t>Federal Government: </a:t>
            </a:r>
            <a:r>
              <a:rPr lang="en-US" dirty="0">
                <a:hlinkClick r:id="rId2"/>
              </a:rPr>
              <a:t>Freedom of Information Act (FOIA)</a:t>
            </a:r>
            <a:endParaRPr lang="en-US" dirty="0"/>
          </a:p>
          <a:p>
            <a:r>
              <a:rPr lang="en-US" dirty="0"/>
              <a:t>Judicial Records: </a:t>
            </a:r>
            <a:r>
              <a:rPr lang="en-US" dirty="0">
                <a:hlinkClick r:id="rId3"/>
              </a:rPr>
              <a:t>Common Law, PA Supreme Court Rule 509</a:t>
            </a:r>
            <a:endParaRPr lang="en-US" dirty="0"/>
          </a:p>
          <a:p>
            <a:r>
              <a:rPr lang="en-US" dirty="0"/>
              <a:t>State &amp; Local Records: </a:t>
            </a:r>
            <a:r>
              <a:rPr lang="en-US" b="1" dirty="0">
                <a:hlinkClick r:id="rId4"/>
              </a:rPr>
              <a:t>Right-to-Know Law</a:t>
            </a:r>
            <a:endParaRPr lang="en-US" b="1" dirty="0"/>
          </a:p>
          <a:p>
            <a:r>
              <a:rPr lang="en-US" i="1" dirty="0"/>
              <a:t>Of course, always search online first…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77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 Brief History of the RTKL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introduced 3/29/2007, signed 2/14/2008, eff. 1/1/2009</a:t>
            </a:r>
          </a:p>
          <a:p>
            <a:r>
              <a:rPr lang="en-US" dirty="0"/>
              <a:t>Senator Dominic </a:t>
            </a:r>
            <a:r>
              <a:rPr lang="en-US" dirty="0" err="1"/>
              <a:t>Pileggi</a:t>
            </a:r>
            <a:r>
              <a:rPr lang="en-US" dirty="0"/>
              <a:t>, new majority leader – SB 1</a:t>
            </a:r>
          </a:p>
          <a:p>
            <a:r>
              <a:rPr lang="en-US" dirty="0"/>
              <a:t>Then-existing RTK Act presumed gov’t records were </a:t>
            </a:r>
            <a:r>
              <a:rPr lang="en-US" i="1" dirty="0"/>
              <a:t>not</a:t>
            </a:r>
            <a:r>
              <a:rPr lang="en-US" dirty="0"/>
              <a:t> public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Requester had to prove public nature &amp; all appeals went to court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In practice, basically limited to financial records</a:t>
            </a:r>
          </a:p>
          <a:p>
            <a:r>
              <a:rPr lang="en-US" dirty="0"/>
              <a:t>Act 3 of 2008 – complete rewrite, new RTKL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Flipped presumption: now gov’t records presumed to be public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Created independent Office of Open Records (free appeals)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34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Which do you think SHOULD be available under the RTKL?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An agency’s budget for FY 2018-19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Inappropriate emails sent to a co-worker on gov’t computer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Video recording of a city council meeting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Police detective’s interview notes</a:t>
            </a:r>
            <a:endParaRPr lang="en-US" i="1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City, county or state proposal to Amazon for HQ2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Database of lead tests done by city w/ home addresses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43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are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Which of these ARE available under the RTKL?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An agency’s budget for FY 2018-19</a:t>
            </a:r>
          </a:p>
          <a:p>
            <a:pPr marL="514350" indent="-514350">
              <a:buFont typeface="+mj-lt"/>
              <a:buAutoNum type="arabicPeriod"/>
            </a:pPr>
            <a:r>
              <a:rPr lang="en-US" strike="sngStrike" dirty="0">
                <a:solidFill>
                  <a:srgbClr val="FF0000"/>
                </a:solidFill>
              </a:rPr>
              <a:t>Inappropriate emails sent to a co-worker on gov’t computer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Video recording of a city council meeting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trike="sngStrike" dirty="0">
                <a:solidFill>
                  <a:srgbClr val="FF0000"/>
                </a:solidFill>
              </a:rPr>
              <a:t>Police detective’s interview notes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City, county or state proposal to Amazon for HQ2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Database of lead tests done by city</a:t>
            </a:r>
            <a:r>
              <a:rPr lang="en-US" dirty="0"/>
              <a:t> </a:t>
            </a:r>
            <a:r>
              <a:rPr lang="en-US" strike="sngStrike" dirty="0">
                <a:solidFill>
                  <a:srgbClr val="FF0000"/>
                </a:solidFill>
              </a:rPr>
              <a:t>w/ home addresses</a:t>
            </a:r>
          </a:p>
          <a:p>
            <a:pPr marL="914400" lvl="1" indent="-514350">
              <a:buFont typeface="Wingdings" panose="05000000000000000000" pitchFamily="2" charset="2"/>
              <a:buChar char="§"/>
            </a:pPr>
            <a:r>
              <a:rPr lang="en-US" dirty="0"/>
              <a:t>OOR ordered “100 block of Pine St.” rather than specific addresses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6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Fundamental Question: What is a “Record”?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 record is…</a:t>
            </a:r>
          </a:p>
          <a:p>
            <a:r>
              <a:rPr lang="en-US" dirty="0"/>
              <a:t>“</a:t>
            </a:r>
            <a:r>
              <a:rPr lang="en-US" b="1" u="sng" dirty="0">
                <a:solidFill>
                  <a:srgbClr val="FF0000"/>
                </a:solidFill>
              </a:rPr>
              <a:t>information</a:t>
            </a:r>
            <a:r>
              <a:rPr lang="en-US" dirty="0"/>
              <a:t>, regardless of physical form or characteristics, that </a:t>
            </a:r>
            <a:r>
              <a:rPr lang="en-US" b="1" u="sng" dirty="0">
                <a:solidFill>
                  <a:srgbClr val="FF0000"/>
                </a:solidFill>
              </a:rPr>
              <a:t>documents a transaction or activity of an agency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and that is created, received or retained pursuant to law or in connection with a transaction, business or activity of the agency”</a:t>
            </a:r>
          </a:p>
          <a:p>
            <a:r>
              <a:rPr lang="en-US" i="1" dirty="0"/>
              <a:t>PA Office of Attorney General v. Philadelphia Inquirer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Personal communications, even if they violate agency policies, are not “records” under the RTKL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81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Right-to-Know Law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All state &amp; local government records </a:t>
            </a:r>
            <a:r>
              <a:rPr lang="en-US" b="1" u="sng" dirty="0">
                <a:solidFill>
                  <a:srgbClr val="FF0000"/>
                </a:solidFill>
              </a:rPr>
              <a:t>presumed</a:t>
            </a:r>
            <a:r>
              <a:rPr lang="en-US" b="1" u="sng" dirty="0"/>
              <a:t> to be </a:t>
            </a:r>
            <a:r>
              <a:rPr lang="en-US" b="1" u="sng" dirty="0">
                <a:solidFill>
                  <a:srgbClr val="FF0000"/>
                </a:solidFill>
              </a:rPr>
              <a:t>public</a:t>
            </a:r>
          </a:p>
          <a:p>
            <a:r>
              <a:rPr lang="en-US" dirty="0"/>
              <a:t>30 exceptions in the RTKL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Fewer apply to financial records &amp; aggregated data</a:t>
            </a:r>
          </a:p>
          <a:p>
            <a:r>
              <a:rPr lang="en-US" dirty="0"/>
              <a:t>Exceptions in other laws &amp; regulations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Other laws also make records expressly public (e.g., Coroner’s Act)</a:t>
            </a:r>
          </a:p>
          <a:p>
            <a:r>
              <a:rPr lang="en-US" dirty="0"/>
              <a:t>Attorney-client privilege &amp; other privileges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Only if recognized by PA courts; not “self-critical evaluation”</a:t>
            </a:r>
          </a:p>
          <a:p>
            <a:r>
              <a:rPr lang="en-US" dirty="0"/>
              <a:t>Records can be made non-public by court order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79EA0-457A-4454-A90E-1FE6BDF4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8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Records Take Many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The Right-to-Know Law…</a:t>
            </a:r>
          </a:p>
          <a:p>
            <a:r>
              <a:rPr lang="en-US" b="1" dirty="0"/>
              <a:t>Doesn’t</a:t>
            </a:r>
            <a:r>
              <a:rPr lang="en-US" dirty="0"/>
              <a:t> distinguish between formats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Paper, email, texts, social media, audio, video, etc.</a:t>
            </a:r>
          </a:p>
          <a:p>
            <a:r>
              <a:rPr lang="en-US" b="1" dirty="0"/>
              <a:t>Doesn’t</a:t>
            </a:r>
            <a:r>
              <a:rPr lang="en-US" dirty="0"/>
              <a:t> distinguish between agency &amp; personal devices</a:t>
            </a:r>
            <a:br>
              <a:rPr lang="en-US" dirty="0"/>
            </a:br>
            <a:r>
              <a:rPr lang="en-US" dirty="0"/>
              <a:t>(or agency &amp; personal email accounts)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Practical issues re: accessing personal devices &amp; email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Best practice: Agency business done on agency devices &amp; email</a:t>
            </a:r>
          </a:p>
          <a:p>
            <a:r>
              <a:rPr lang="en-US" dirty="0"/>
              <a:t>Bottom line: Is it a </a:t>
            </a:r>
            <a:r>
              <a:rPr lang="en-US" b="1" dirty="0"/>
              <a:t>record</a:t>
            </a:r>
            <a:r>
              <a:rPr lang="en-US" dirty="0"/>
              <a:t>? And if </a:t>
            </a:r>
            <a:r>
              <a:rPr lang="en-US" sz="3200" dirty="0"/>
              <a:t>so, is it a </a:t>
            </a:r>
            <a:r>
              <a:rPr lang="en-US" sz="3200" b="1" dirty="0">
                <a:solidFill>
                  <a:srgbClr val="FF0000"/>
                </a:solidFill>
              </a:rPr>
              <a:t>public </a:t>
            </a:r>
            <a:r>
              <a:rPr lang="en-US" sz="3200" b="1" dirty="0"/>
              <a:t>record</a:t>
            </a:r>
            <a:r>
              <a:rPr lang="en-US" sz="3200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2722-81EB-438D-A453-22331B35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31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Records Take Many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More examples of records accessed via RTKL…</a:t>
            </a:r>
          </a:p>
          <a:p>
            <a:r>
              <a:rPr lang="en-US" dirty="0"/>
              <a:t>Many settlement agreements with outgoing gov’t employees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Confidentiality clauses do NOT trump the RTKL</a:t>
            </a:r>
          </a:p>
          <a:p>
            <a:r>
              <a:rPr lang="en-US" sz="3200" dirty="0"/>
              <a:t>$8 million paid by PSP to settle 18 sexual harassment lawsuits</a:t>
            </a:r>
          </a:p>
          <a:p>
            <a:r>
              <a:rPr lang="en-US" dirty="0"/>
              <a:t>A recommendation, never implemented, to install flashing lights at a RR crossing where a woman was subsequently killed</a:t>
            </a:r>
          </a:p>
          <a:p>
            <a:r>
              <a:rPr lang="en-US" dirty="0"/>
              <a:t>Documents showing a dramatic increase in towing referrals for one specific company after a directive from a local police chief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2722-81EB-438D-A453-22331B35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32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Records Take Many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More examples of records accessed via RTKL…</a:t>
            </a:r>
          </a:p>
          <a:p>
            <a:r>
              <a:rPr lang="en-US" dirty="0"/>
              <a:t>$2 million paid by Philadelphia SD to defend itself in lawsuits related to a no-bid contract for surveillance cameras</a:t>
            </a:r>
          </a:p>
          <a:p>
            <a:r>
              <a:rPr lang="en-US" dirty="0"/>
              <a:t>$436,000+ paid to defend former Attorney General Kathleen Kane in lawsuits filed by former employees</a:t>
            </a:r>
          </a:p>
          <a:p>
            <a:r>
              <a:rPr lang="en-US" dirty="0"/>
              <a:t>Documents showing that a PPL executive called the company’s storm room to ask about an outage in his neighborhood, leading to a delay in service restoration for other customers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2722-81EB-438D-A453-22331B35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152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Submit your RTK request to the </a:t>
            </a:r>
            <a:r>
              <a:rPr lang="en-US" b="1" u="sng" dirty="0">
                <a:solidFill>
                  <a:srgbClr val="FF0000"/>
                </a:solidFill>
              </a:rPr>
              <a:t>correct agency</a:t>
            </a:r>
          </a:p>
          <a:p>
            <a:r>
              <a:rPr lang="en-US" dirty="0"/>
              <a:t>State agencies: DEP, DOC, </a:t>
            </a:r>
            <a:r>
              <a:rPr lang="en-US" dirty="0" err="1"/>
              <a:t>PennDOT</a:t>
            </a:r>
            <a:r>
              <a:rPr lang="en-US" dirty="0"/>
              <a:t>, etc.</a:t>
            </a:r>
          </a:p>
          <a:p>
            <a:r>
              <a:rPr lang="en-US" dirty="0"/>
              <a:t>Local agencies: Cities, boroughs, townships, school districts</a:t>
            </a:r>
          </a:p>
          <a:p>
            <a:r>
              <a:rPr lang="en-US" dirty="0"/>
              <a:t>Address requests to </a:t>
            </a:r>
            <a:r>
              <a:rPr lang="en-US" b="1" dirty="0"/>
              <a:t>Agency Open Records Officer </a:t>
            </a:r>
            <a:r>
              <a:rPr lang="en-US" dirty="0"/>
              <a:t>(AORO)</a:t>
            </a:r>
          </a:p>
          <a:p>
            <a:r>
              <a:rPr lang="en-US" dirty="0"/>
              <a:t>AORO database available on OOR website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BE2D13-C498-4350-8095-396936F15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495800"/>
            <a:ext cx="10972800" cy="18192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2C6CE-8B3B-474B-8357-03A60A75E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5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Pennsylvania Universities &amp; Colleges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applies differently to three types of universities &amp; colleges</a:t>
            </a:r>
          </a:p>
          <a:p>
            <a:r>
              <a:rPr lang="en-US" dirty="0"/>
              <a:t>State System of Higher Education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West Chester, Lock Haven, Clarion, Slippery Rock, etc.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agencies just like any other state agency</a:t>
            </a:r>
          </a:p>
          <a:p>
            <a:r>
              <a:rPr lang="en-US" dirty="0"/>
              <a:t>State-Related (Penn State, Temple, Pitt, Lincoln)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Hybrid, covered by Chapter 15 of RTKL (Form 990 &amp; top salaries)</a:t>
            </a:r>
          </a:p>
          <a:p>
            <a:r>
              <a:rPr lang="en-US" dirty="0"/>
              <a:t>Private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Not covered by RTKL other than gov’t contracts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ED032-962E-4DB6-936E-FB5A0E6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26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Basic steps include:</a:t>
            </a:r>
          </a:p>
          <a:p>
            <a:r>
              <a:rPr lang="en-US" dirty="0"/>
              <a:t>Use the appropriate form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All agencies must accept OOR’s </a:t>
            </a:r>
            <a:r>
              <a:rPr lang="en-US" dirty="0">
                <a:hlinkClick r:id="rId2"/>
              </a:rPr>
              <a:t>Standard RTKL Request Form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Agencies may have their own form, you can choose to use that one</a:t>
            </a:r>
          </a:p>
          <a:p>
            <a:r>
              <a:rPr lang="en-US" dirty="0"/>
              <a:t>Be </a:t>
            </a:r>
            <a:r>
              <a:rPr lang="en-US" b="1" u="sng" dirty="0">
                <a:solidFill>
                  <a:srgbClr val="FF0000"/>
                </a:solidFill>
              </a:rPr>
              <a:t>specific</a:t>
            </a:r>
            <a:r>
              <a:rPr lang="en-US" dirty="0"/>
              <a:t> (but not </a:t>
            </a:r>
            <a:r>
              <a:rPr lang="en-US" i="1" dirty="0"/>
              <a:t>too specific</a:t>
            </a:r>
            <a:r>
              <a:rPr lang="en-US" dirty="0"/>
              <a:t>) when describing records</a:t>
            </a:r>
          </a:p>
          <a:p>
            <a:r>
              <a:rPr lang="en-US" dirty="0"/>
              <a:t>Make a note of request date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Very important if you need to appeal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ED032-962E-4DB6-936E-FB5A0E6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48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Writing a Good RTK Request:</a:t>
            </a:r>
            <a:br>
              <a:rPr lang="en-US" sz="3200" dirty="0">
                <a:latin typeface="Arial Black" panose="020B0A04020102020204" pitchFamily="34" charset="0"/>
              </a:rPr>
            </a:b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1. Seek Records, Don’t Ask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Requests should seek access to records, not ask questions</a:t>
            </a:r>
          </a:p>
          <a:p>
            <a:r>
              <a:rPr lang="en-US" dirty="0"/>
              <a:t>Agencies may </a:t>
            </a:r>
            <a:r>
              <a:rPr lang="en-US" b="1" u="sng" dirty="0"/>
              <a:t>deny</a:t>
            </a:r>
            <a:r>
              <a:rPr lang="en-US" dirty="0"/>
              <a:t> requests which ask questions</a:t>
            </a:r>
          </a:p>
          <a:p>
            <a:r>
              <a:rPr lang="en-US" dirty="0"/>
              <a:t>Why did the contract get awarded to Acme Consulting?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Request meeting minutes &amp; audio recording of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D2B7E3-D38C-4F90-BED6-6584B7860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49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Writing a Good RTK Request:</a:t>
            </a:r>
            <a:br>
              <a:rPr lang="en-US" sz="3200" dirty="0">
                <a:latin typeface="Arial Black" panose="020B0A04020102020204" pitchFamily="34" charset="0"/>
              </a:rPr>
            </a:b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2. Be Specific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Specificity is a 3-part test: </a:t>
            </a:r>
            <a:r>
              <a:rPr lang="en-US" b="1" i="1" u="sng" dirty="0"/>
              <a:t>Pa. Dep’t of Educ. v. Post-Gazette</a:t>
            </a:r>
            <a:endParaRPr lang="en-US" b="1" u="sng" dirty="0"/>
          </a:p>
          <a:p>
            <a:r>
              <a:rPr lang="en-US" dirty="0"/>
              <a:t>Subject: “The ‘transaction or activity’ of the agency”</a:t>
            </a:r>
          </a:p>
          <a:p>
            <a:r>
              <a:rPr lang="en-US" dirty="0"/>
              <a:t>Scope: “A discrete group of documents (e.g., type or recipient)”</a:t>
            </a:r>
          </a:p>
          <a:p>
            <a:r>
              <a:rPr lang="en-US" dirty="0"/>
              <a:t>Timeframe: “A finite period of time”</a:t>
            </a:r>
          </a:p>
          <a:p>
            <a:r>
              <a:rPr lang="en-US" dirty="0"/>
              <a:t>Vast “fishing expeditions” not permitted (hook vs. net)</a:t>
            </a:r>
          </a:p>
          <a:p>
            <a:r>
              <a:rPr lang="en-US" dirty="0"/>
              <a:t>Phrases like “any and all” &amp; “but not limited to” raise questions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“Any and all documents, including but not limited to emails, memos, and spreadsheets, regarding the 2018 Pine Street Bridge Project”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F07353-BFB7-447E-B88C-9ABD07074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98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Specificity: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Commonwealth Court cases on specificity:</a:t>
            </a:r>
          </a:p>
          <a:p>
            <a:r>
              <a:rPr lang="en-US" i="1" dirty="0"/>
              <a:t>Pa. Dep’t of Educ. v. Pittsburgh Post-Gazette</a:t>
            </a:r>
          </a:p>
          <a:p>
            <a:pPr lvl="1"/>
            <a:r>
              <a:rPr lang="en-US" dirty="0"/>
              <a:t>Can </a:t>
            </a:r>
            <a:r>
              <a:rPr lang="en-US" b="1" u="sng" dirty="0">
                <a:solidFill>
                  <a:srgbClr val="FF0000"/>
                </a:solidFill>
              </a:rPr>
              <a:t>not</a:t>
            </a:r>
            <a:r>
              <a:rPr lang="en-US" dirty="0"/>
              <a:t> seek </a:t>
            </a:r>
            <a:r>
              <a:rPr lang="en-US" b="1" dirty="0">
                <a:solidFill>
                  <a:srgbClr val="FF0000"/>
                </a:solidFill>
              </a:rPr>
              <a:t>all emails </a:t>
            </a:r>
            <a:r>
              <a:rPr lang="en-US" dirty="0"/>
              <a:t>of a public employee </a:t>
            </a:r>
            <a:r>
              <a:rPr lang="en-US" b="1" dirty="0">
                <a:solidFill>
                  <a:srgbClr val="FF0000"/>
                </a:solidFill>
              </a:rPr>
              <a:t>over 1 year</a:t>
            </a:r>
          </a:p>
          <a:p>
            <a:r>
              <a:rPr lang="en-US" i="1" dirty="0"/>
              <a:t>Dep’t of </a:t>
            </a:r>
            <a:r>
              <a:rPr lang="en-US" i="1" dirty="0" err="1"/>
              <a:t>Envtl</a:t>
            </a:r>
            <a:r>
              <a:rPr lang="en-US" i="1" dirty="0"/>
              <a:t>. Prot. v. Legere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Seeking </a:t>
            </a:r>
            <a:r>
              <a:rPr lang="en-US" b="1" dirty="0">
                <a:solidFill>
                  <a:srgbClr val="FF0000"/>
                </a:solidFill>
              </a:rPr>
              <a:t>4 years </a:t>
            </a:r>
            <a:r>
              <a:rPr lang="en-US" dirty="0"/>
              <a:t>of “Section 208” letters </a:t>
            </a:r>
            <a:r>
              <a:rPr lang="en-US" b="1" dirty="0">
                <a:solidFill>
                  <a:srgbClr val="FF0000"/>
                </a:solidFill>
              </a:rPr>
              <a:t>is allowed</a:t>
            </a:r>
          </a:p>
          <a:p>
            <a:pPr lvl="1"/>
            <a:r>
              <a:rPr lang="en-US" dirty="0"/>
              <a:t>Agency’s organizational decisions not held against requester</a:t>
            </a:r>
          </a:p>
          <a:p>
            <a:r>
              <a:rPr lang="en-US" i="1" dirty="0"/>
              <a:t>Dep’t of Corr. v. St. Hilaire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“All records” for </a:t>
            </a:r>
            <a:r>
              <a:rPr lang="en-US" b="1" dirty="0">
                <a:solidFill>
                  <a:srgbClr val="FF0000"/>
                </a:solidFill>
              </a:rPr>
              <a:t>5 years </a:t>
            </a:r>
            <a:r>
              <a:rPr lang="en-US" dirty="0"/>
              <a:t>documenting injuries &amp; deaths </a:t>
            </a:r>
            <a:r>
              <a:rPr lang="en-US" b="1" dirty="0">
                <a:solidFill>
                  <a:srgbClr val="FF0000"/>
                </a:solidFill>
              </a:rPr>
              <a:t>is allowed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84EA80-D598-4E5B-9601-B4C081C33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3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Writing a Good RTK Request:</a:t>
            </a:r>
            <a:br>
              <a:rPr lang="en-US" sz="3200" dirty="0">
                <a:latin typeface="Arial Black" panose="020B0A04020102020204" pitchFamily="34" charset="0"/>
              </a:rPr>
            </a:b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3. Be Careful When Requesting 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Requesting a “list” can be problematic</a:t>
            </a:r>
          </a:p>
          <a:p>
            <a:r>
              <a:rPr lang="en-US" dirty="0"/>
              <a:t>If no actual list exists, agency not required to create one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“List of all lawsuits filed against the agency in 2017”</a:t>
            </a:r>
          </a:p>
          <a:p>
            <a:r>
              <a:rPr lang="en-US" dirty="0"/>
              <a:t>Better to seek records containing the information you want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“Records showing captions of lawsuits filed against agency in 2017”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Valid to add: “If info can be provided in a list, that’s preferred”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DFE242-813E-4019-A90A-CEA6BFA62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09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Writing a Good RTK Request: </a:t>
            </a:r>
            <a:br>
              <a:rPr lang="en-US" sz="3200" dirty="0">
                <a:latin typeface="Arial Black" panose="020B0A04020102020204" pitchFamily="34" charset="0"/>
              </a:rPr>
            </a:b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4. Accessing Information in Databases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Information in databases subject to presumption of openness</a:t>
            </a:r>
          </a:p>
          <a:p>
            <a:r>
              <a:rPr lang="en-US" dirty="0"/>
              <a:t>If possible, know what </a:t>
            </a:r>
            <a:r>
              <a:rPr lang="en-US" b="1" dirty="0">
                <a:solidFill>
                  <a:srgbClr val="FF0000"/>
                </a:solidFill>
              </a:rPr>
              <a:t>format</a:t>
            </a:r>
            <a:r>
              <a:rPr lang="en-US" dirty="0"/>
              <a:t> the database can export to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Seeking a specific, but incorrect format, can lead to a denial</a:t>
            </a:r>
          </a:p>
          <a:p>
            <a:r>
              <a:rPr lang="en-US" dirty="0"/>
              <a:t>When relevant, consider using suggested queries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Queries may be necessary for extracting information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9E745-4D36-4660-B172-19132685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97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Speaking of Databases…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Two useful resources:</a:t>
            </a:r>
          </a:p>
          <a:p>
            <a:r>
              <a:rPr lang="en-US" dirty="0"/>
              <a:t>Online Contract Database, </a:t>
            </a:r>
            <a:r>
              <a:rPr lang="en-US" dirty="0">
                <a:hlinkClick r:id="rId2"/>
              </a:rPr>
              <a:t>http://contracts.patreasury.gov/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agency contracts of $5,000 or more</a:t>
            </a:r>
          </a:p>
          <a:p>
            <a:r>
              <a:rPr lang="en-US" dirty="0" err="1"/>
              <a:t>PennWATCH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http://pennwatch.pa.gov/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employee names, titles, salaries &amp; compensation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agency employee counts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Some very basic state budget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9E745-4D36-4660-B172-19132685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64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Long Does This Take?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Every state &amp; local agency </a:t>
            </a:r>
            <a:r>
              <a:rPr lang="en-US" b="1" u="sng" dirty="0">
                <a:solidFill>
                  <a:srgbClr val="FF0000"/>
                </a:solidFill>
              </a:rPr>
              <a:t>must</a:t>
            </a:r>
            <a:r>
              <a:rPr lang="en-US" b="1" u="sng" dirty="0"/>
              <a:t> respond to RTK requests</a:t>
            </a:r>
          </a:p>
          <a:p>
            <a:r>
              <a:rPr lang="en-US" dirty="0"/>
              <a:t>Must respond in writing </a:t>
            </a:r>
            <a:r>
              <a:rPr lang="en-US" b="1" dirty="0"/>
              <a:t>within 5 (agency) business days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no response received, request is deemed denied</a:t>
            </a:r>
          </a:p>
          <a:p>
            <a:r>
              <a:rPr lang="en-US" dirty="0"/>
              <a:t>Agency can extend timeline by 30 calendar days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Any other extension must be agreed to by requester &amp; </a:t>
            </a:r>
            <a:r>
              <a:rPr lang="en-US" b="1" u="sng" dirty="0">
                <a:solidFill>
                  <a:srgbClr val="FF0000"/>
                </a:solidFill>
              </a:rPr>
              <a:t>in writing</a:t>
            </a:r>
          </a:p>
          <a:p>
            <a:r>
              <a:rPr lang="en-US" b="1" dirty="0"/>
              <a:t>Track all </a:t>
            </a:r>
            <a:r>
              <a:rPr lang="en-US" b="1" u="sng" dirty="0">
                <a:solidFill>
                  <a:srgbClr val="FF0000"/>
                </a:solidFill>
              </a:rPr>
              <a:t>dates &amp; deadlines</a:t>
            </a:r>
            <a:r>
              <a:rPr lang="en-US" dirty="0"/>
              <a:t> in case you need to appeal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0BB8A8-81ED-4DB3-BD0A-8AC439F56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29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Tip: Communicate with the Agency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Good communication can </a:t>
            </a:r>
            <a:r>
              <a:rPr lang="en-US" b="1" u="sng" dirty="0">
                <a:solidFill>
                  <a:srgbClr val="FF0000"/>
                </a:solidFill>
              </a:rPr>
              <a:t>prevent &amp; solve many issues</a:t>
            </a:r>
          </a:p>
          <a:p>
            <a:r>
              <a:rPr lang="en-US" dirty="0"/>
              <a:t>Good practice to let agency know you’re willing to talk</a:t>
            </a:r>
          </a:p>
          <a:p>
            <a:r>
              <a:rPr lang="en-US" dirty="0"/>
              <a:t>Requesters often submit broad requests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Understandable, but can be expensive &amp; frustrating for both sides</a:t>
            </a:r>
          </a:p>
          <a:p>
            <a:r>
              <a:rPr lang="en-US" dirty="0"/>
              <a:t>If agreement reached on revised request, put it in writing</a:t>
            </a:r>
          </a:p>
          <a:p>
            <a:r>
              <a:rPr lang="en-US" dirty="0"/>
              <a:t>Agency cannot require requester to provide reason for request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They can ask, but requester can decline to answer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Requester may sometimes want to provide info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A7643-DA23-4989-B080-AC9E5E357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4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Much Does This Cost?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fee schedule developed pursuant to RTKL</a:t>
            </a:r>
          </a:p>
          <a:p>
            <a:r>
              <a:rPr lang="en-US" dirty="0"/>
              <a:t>General rule: No charge for electronic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Redactions may necessitate printing electronic records</a:t>
            </a:r>
          </a:p>
          <a:p>
            <a:r>
              <a:rPr lang="en-US" dirty="0"/>
              <a:t>Up to $0.25/page for hard copies (8.5 x 11, </a:t>
            </a:r>
            <a:r>
              <a:rPr lang="en-US" dirty="0" err="1"/>
              <a:t>b&amp;w</a:t>
            </a:r>
            <a:r>
              <a:rPr lang="en-US" dirty="0"/>
              <a:t>)</a:t>
            </a:r>
          </a:p>
          <a:p>
            <a:r>
              <a:rPr lang="en-US" dirty="0"/>
              <a:t>Requesters can photograph records</a:t>
            </a:r>
          </a:p>
          <a:p>
            <a:r>
              <a:rPr lang="en-US" dirty="0"/>
              <a:t>Agencies required to provide records in medium requested (electronic vs. hard copy), do not have to create a record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D1BE91-53A0-411C-9A52-9A4253B80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5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If My Request is Denied?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Most denials can be appealed to the OOR</a:t>
            </a:r>
          </a:p>
          <a:p>
            <a:r>
              <a:rPr lang="en-US" dirty="0"/>
              <a:t>If request is denied, appeal can be filed within 15 business days</a:t>
            </a:r>
          </a:p>
          <a:p>
            <a:r>
              <a:rPr lang="en-US" dirty="0"/>
              <a:t>Most appeals filed with the OOR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Not Attorney General, Auditor General, Treasurer, General Assembly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Not Courts (requests &amp; appeals governed by Rule 509)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Denials from </a:t>
            </a:r>
            <a:r>
              <a:rPr lang="en-US" b="1" dirty="0">
                <a:solidFill>
                  <a:srgbClr val="FF0000"/>
                </a:solidFill>
              </a:rPr>
              <a:t>local</a:t>
            </a:r>
            <a:r>
              <a:rPr lang="en-US" dirty="0"/>
              <a:t> agencies based on </a:t>
            </a:r>
            <a:r>
              <a:rPr lang="en-US" b="1" dirty="0">
                <a:solidFill>
                  <a:srgbClr val="FF0000"/>
                </a:solidFill>
              </a:rPr>
              <a:t>criminal investigatory records </a:t>
            </a:r>
            <a:r>
              <a:rPr lang="en-US" dirty="0"/>
              <a:t>appealed to county DA (but PSP denials appealed to OOR)</a:t>
            </a:r>
          </a:p>
          <a:p>
            <a:r>
              <a:rPr lang="en-US" dirty="0"/>
              <a:t>Can also appeal redactions (which are denials) &amp; fees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B13857-D1E4-4DC7-80BE-0B636285E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26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Appealing a RTKL Denial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appeal process designed to be simple</a:t>
            </a:r>
          </a:p>
          <a:p>
            <a:r>
              <a:rPr lang="en-US" dirty="0"/>
              <a:t>File appeals using online form at OOR website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About 10 to 15 minutes to fill out</a:t>
            </a:r>
          </a:p>
          <a:p>
            <a:r>
              <a:rPr lang="en-US" b="1" dirty="0">
                <a:solidFill>
                  <a:srgbClr val="FF0000"/>
                </a:solidFill>
              </a:rPr>
              <a:t>No lawyer necessary</a:t>
            </a:r>
          </a:p>
          <a:p>
            <a:r>
              <a:rPr lang="en-US" dirty="0"/>
              <a:t>OOR assigns Appeals Officer to oversee case</a:t>
            </a:r>
          </a:p>
          <a:p>
            <a:r>
              <a:rPr lang="en-US" dirty="0"/>
              <a:t>Both sides can present evidence &amp; argument</a:t>
            </a:r>
          </a:p>
          <a:p>
            <a:r>
              <a:rPr lang="en-US" dirty="0"/>
              <a:t>OOR has </a:t>
            </a:r>
            <a:r>
              <a:rPr lang="en-US" b="1" dirty="0">
                <a:solidFill>
                  <a:srgbClr val="FF0000"/>
                </a:solidFill>
              </a:rPr>
              <a:t>30 days </a:t>
            </a:r>
            <a:r>
              <a:rPr lang="en-US" dirty="0"/>
              <a:t>to issue Final Determination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657F0-C5C2-4D84-871D-275D07218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30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Requesting Police Recordings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RTKL does not apply to police recordings</a:t>
            </a:r>
          </a:p>
          <a:p>
            <a:r>
              <a:rPr lang="en-US" dirty="0"/>
              <a:t>Act 22 of 2017 covers </a:t>
            </a:r>
            <a:r>
              <a:rPr lang="en-US" b="1" dirty="0">
                <a:solidFill>
                  <a:srgbClr val="FF0000"/>
                </a:solidFill>
              </a:rPr>
              <a:t>police video &amp; audio recordings</a:t>
            </a:r>
          </a:p>
          <a:p>
            <a:r>
              <a:rPr lang="en-US" dirty="0"/>
              <a:t>Must request recording within 60 days of its creation</a:t>
            </a:r>
          </a:p>
          <a:p>
            <a:r>
              <a:rPr lang="en-US" dirty="0"/>
              <a:t>Agency has 30 days to respond, may deny for various reasons</a:t>
            </a:r>
          </a:p>
          <a:p>
            <a:r>
              <a:rPr lang="en-US" dirty="0"/>
              <a:t>Denials may be appealed within 30 days to court; $125 fee</a:t>
            </a:r>
          </a:p>
          <a:p>
            <a:r>
              <a:rPr lang="en-US" dirty="0"/>
              <a:t>Law enforcement agencies &amp; DAs have fairly broad discretion to release a recording (with or without a written request).</a:t>
            </a:r>
          </a:p>
          <a:p>
            <a:r>
              <a:rPr lang="en-US" dirty="0"/>
              <a:t>More </a:t>
            </a:r>
            <a:r>
              <a:rPr lang="en-US" dirty="0">
                <a:hlinkClick r:id="rId2"/>
              </a:rPr>
              <a:t>info on OOR website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5001C-6B2F-4789-9C10-2C9863DB5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59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Overall Cost of the RTKL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Legislative Budget &amp; Finance Committee:</a:t>
            </a:r>
          </a:p>
          <a:p>
            <a:r>
              <a:rPr lang="en-US" dirty="0"/>
              <a:t>Study released in 2018 (data covering calendar year 2016)</a:t>
            </a:r>
          </a:p>
          <a:p>
            <a:r>
              <a:rPr lang="en-US" dirty="0"/>
              <a:t>54% of agencies reported </a:t>
            </a:r>
            <a:r>
              <a:rPr lang="en-US" b="1" dirty="0">
                <a:solidFill>
                  <a:srgbClr val="FF0000"/>
                </a:solidFill>
              </a:rPr>
              <a:t>$500 or less annual cost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92% of agencies reported $10,000 or less</a:t>
            </a:r>
          </a:p>
          <a:p>
            <a:r>
              <a:rPr lang="en-US" dirty="0"/>
              <a:t>Total cost (all agencies, 2016) ~ $5.7 million to $9.7 million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Median cost = $500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&gt; 6,000 agencies, so avg. cost = $950 to $1,617 per agency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AC6F19-E43F-479C-90B6-48A162AAD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28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Potential Amendments to the RTKL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not amended since enactment; numerous proposals</a:t>
            </a:r>
          </a:p>
          <a:p>
            <a:r>
              <a:rPr lang="en-US" dirty="0"/>
              <a:t>New (higher) fees for commercial requests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Does not include the media</a:t>
            </a:r>
          </a:p>
          <a:p>
            <a:r>
              <a:rPr lang="en-US" dirty="0"/>
              <a:t>Courts can fine agencies </a:t>
            </a:r>
            <a:r>
              <a:rPr lang="en-US" b="1" dirty="0">
                <a:solidFill>
                  <a:srgbClr val="FF0000"/>
                </a:solidFill>
              </a:rPr>
              <a:t>$500/day for ignoring an OOR order</a:t>
            </a:r>
          </a:p>
          <a:p>
            <a:r>
              <a:rPr lang="en-US" dirty="0"/>
              <a:t>Inmate requests limited to certain categories of records</a:t>
            </a:r>
          </a:p>
          <a:p>
            <a:r>
              <a:rPr lang="en-US" dirty="0"/>
              <a:t>Campus police department = local agency</a:t>
            </a:r>
          </a:p>
          <a:p>
            <a:r>
              <a:rPr lang="en-US" dirty="0"/>
              <a:t>State-related universities put much more budget info online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AF804D-1A5E-425F-8CFF-A9856045A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99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Website, Twitter, Email Lists &amp; More</a:t>
            </a:r>
          </a:p>
          <a:p>
            <a:r>
              <a:rPr lang="en-US" dirty="0"/>
              <a:t>Web: </a:t>
            </a:r>
            <a:r>
              <a:rPr lang="en-US" dirty="0">
                <a:hlinkClick r:id="rId2"/>
              </a:rPr>
              <a:t>https://openrecords.pa.gov</a:t>
            </a:r>
            <a:endParaRPr lang="en-US" dirty="0"/>
          </a:p>
          <a:p>
            <a:r>
              <a:rPr lang="en-US" dirty="0"/>
              <a:t>Blog: </a:t>
            </a:r>
            <a:r>
              <a:rPr lang="en-US" dirty="0">
                <a:hlinkClick r:id="rId3"/>
              </a:rPr>
              <a:t>https://openrecordspennsylvania.com</a:t>
            </a:r>
            <a:endParaRPr lang="en-US" dirty="0"/>
          </a:p>
          <a:p>
            <a:r>
              <a:rPr lang="en-US" dirty="0"/>
              <a:t>Email lists: Daily Digest of FDs &amp; General Updates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hlinkClick r:id="rId4"/>
              </a:rPr>
              <a:t>https://www.openrecords.pa.gov/EmailSubscriptions.cfm</a:t>
            </a:r>
            <a:endParaRPr lang="en-US" dirty="0"/>
          </a:p>
          <a:p>
            <a:r>
              <a:rPr lang="en-US" dirty="0"/>
              <a:t>Twitter: @</a:t>
            </a:r>
            <a:r>
              <a:rPr lang="en-US" dirty="0" err="1"/>
              <a:t>OpenRecordsPA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Executive Director: @</a:t>
            </a:r>
            <a:r>
              <a:rPr lang="en-US" dirty="0" err="1"/>
              <a:t>ErikOpenRecords</a:t>
            </a:r>
            <a:endParaRPr lang="en-US" dirty="0"/>
          </a:p>
          <a:p>
            <a:r>
              <a:rPr lang="en-US" dirty="0"/>
              <a:t>YouTube Channel</a:t>
            </a:r>
          </a:p>
          <a:p>
            <a:r>
              <a:rPr lang="en-US" dirty="0"/>
              <a:t>Open Records in PA Podcast: Apple Podcasts, </a:t>
            </a:r>
            <a:r>
              <a:rPr lang="en-US" dirty="0" err="1"/>
              <a:t>Stitcher</a:t>
            </a:r>
            <a:r>
              <a:rPr lang="en-US" dirty="0"/>
              <a:t>, etc.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F9C272-0310-451D-AB4D-C1B25060E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89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4658</TotalTime>
  <Words>1934</Words>
  <Application>Microsoft Office PowerPoint</Application>
  <PresentationFormat>Widescreen</PresentationFormat>
  <Paragraphs>241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Arial Black</vt:lpstr>
      <vt:lpstr>Calibri</vt:lpstr>
      <vt:lpstr>Wingdings</vt:lpstr>
      <vt:lpstr>Office Theme</vt:lpstr>
      <vt:lpstr>Dr. Ron Bishop Drexel University February 21, 2019</vt:lpstr>
      <vt:lpstr>Accessing Government Records</vt:lpstr>
      <vt:lpstr>A Brief History of the RTKL</vt:lpstr>
      <vt:lpstr>What Records Should be Available?</vt:lpstr>
      <vt:lpstr>What Records are Available?</vt:lpstr>
      <vt:lpstr>Fundamental Question: What is a “Record”?</vt:lpstr>
      <vt:lpstr>Right-to-Know Law Basics</vt:lpstr>
      <vt:lpstr>Records Take Many Shapes</vt:lpstr>
      <vt:lpstr>Records Take Many Shapes</vt:lpstr>
      <vt:lpstr>Records Take Many Shapes</vt:lpstr>
      <vt:lpstr>How to File a RTK Request</vt:lpstr>
      <vt:lpstr>Pennsylvania Universities &amp; Colleges</vt:lpstr>
      <vt:lpstr>How to File a RTK Request</vt:lpstr>
      <vt:lpstr>Writing a Good RTK Request: 1. Seek Records, Don’t Ask Questions</vt:lpstr>
      <vt:lpstr>Writing a Good RTK Request: 2. Be Specific</vt:lpstr>
      <vt:lpstr>Specificity: Examples</vt:lpstr>
      <vt:lpstr>Writing a Good RTK Request: 3. Be Careful When Requesting Lists</vt:lpstr>
      <vt:lpstr>Writing a Good RTK Request:  4. Accessing Information in Databases</vt:lpstr>
      <vt:lpstr>Speaking of Databases…</vt:lpstr>
      <vt:lpstr>How Long Does This Take?</vt:lpstr>
      <vt:lpstr>Tip: Communicate with the Agency</vt:lpstr>
      <vt:lpstr>How Much Does This Cost?</vt:lpstr>
      <vt:lpstr>What If My Request is Denied?</vt:lpstr>
      <vt:lpstr>Appealing a RTKL Denial</vt:lpstr>
      <vt:lpstr>Requesting Police Recordings</vt:lpstr>
      <vt:lpstr>Overall Cost of the RTKL</vt:lpstr>
      <vt:lpstr>Potential Amendments to the RTKL</vt:lpstr>
      <vt:lpstr>OOR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Arneson, Erik</cp:lastModifiedBy>
  <cp:revision>196</cp:revision>
  <cp:lastPrinted>2018-08-30T16:33:45Z</cp:lastPrinted>
  <dcterms:created xsi:type="dcterms:W3CDTF">2015-06-09T13:12:04Z</dcterms:created>
  <dcterms:modified xsi:type="dcterms:W3CDTF">2019-02-19T18:36:12Z</dcterms:modified>
</cp:coreProperties>
</file>