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7" r:id="rId2"/>
    <p:sldId id="420" r:id="rId3"/>
    <p:sldId id="426" r:id="rId4"/>
    <p:sldId id="364" r:id="rId5"/>
    <p:sldId id="388" r:id="rId6"/>
    <p:sldId id="428" r:id="rId7"/>
    <p:sldId id="403" r:id="rId8"/>
    <p:sldId id="434" r:id="rId9"/>
    <p:sldId id="433" r:id="rId10"/>
    <p:sldId id="423" r:id="rId11"/>
    <p:sldId id="404" r:id="rId12"/>
    <p:sldId id="427" r:id="rId13"/>
    <p:sldId id="368" r:id="rId14"/>
    <p:sldId id="431" r:id="rId15"/>
    <p:sldId id="430" r:id="rId16"/>
    <p:sldId id="432" r:id="rId17"/>
    <p:sldId id="362" r:id="rId18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678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9AD91F1-9AD2-4FB3-AAFD-3D72A44B364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C84599-7657-46DB-BF2B-C8F85A79DA2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EDDE85B-3328-4824-A785-4816B30BD705}" type="datetimeFigureOut">
              <a:rPr lang="en-US" smtClean="0"/>
              <a:t>3/6/2019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E3C62E-71A1-46F9-85EC-EE6AE2CC9F8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61F0B1-0CD9-48B8-B2D1-6E71F37900E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B088D61-C99D-47AD-A800-0067F90FB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8170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DD40E97-669B-41D9-9731-6FFDB35B90E3}" type="datetimeFigureOut">
              <a:rPr lang="en-US" smtClean="0"/>
              <a:t>3/6/2019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3C52195-DFE6-43E1-91B4-1018E34DA4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3061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76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49486D-9363-49E6-BF19-37CB170AE220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9AF5E65E-ED59-4104-9A9A-477C1ACD5BE5}" type="datetime1">
              <a:rPr lang="en-US" smtClean="0"/>
              <a:t>3/6/2019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5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3/6/2019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205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3/6/2019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932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3/6/2019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550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3/6/2019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281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8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3/6/2019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43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3/6/2019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067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3/6/2019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048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19" y="273050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8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19" y="1435104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3/6/2019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799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2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47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3/6/2019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162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3/6/2019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81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4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4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3/6/2019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377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3C65DE-591C-48E0-BFC0-8F29F22E797F}" type="datetimeFigureOut">
              <a:rPr lang="en-US" smtClean="0"/>
              <a:t>3/6/2019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530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penrecords.pa.gov/" TargetMode="External"/><Relationship Id="rId7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twitter.com/ErikOpenRecords" TargetMode="External"/><Relationship Id="rId5" Type="http://schemas.openxmlformats.org/officeDocument/2006/relationships/hyperlink" Target="https://twitter.com/OpenRecordsPA" TargetMode="External"/><Relationship Id="rId4" Type="http://schemas.openxmlformats.org/officeDocument/2006/relationships/hyperlink" Target="mailto:openrecords@pa.gov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penrecords.pa.gov/RTKL/Forms.cfm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channel/UC6et9J0ogBZM5z60cGGWXaQ" TargetMode="External"/><Relationship Id="rId3" Type="http://schemas.openxmlformats.org/officeDocument/2006/relationships/hyperlink" Target="https://openrecords.pa.gov/" TargetMode="External"/><Relationship Id="rId7" Type="http://schemas.openxmlformats.org/officeDocument/2006/relationships/hyperlink" Target="https://twitter.com/erikopenrecords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6" Type="http://schemas.openxmlformats.org/officeDocument/2006/relationships/hyperlink" Target="https://twitter.com/openrecordspa" TargetMode="External"/><Relationship Id="rId5" Type="http://schemas.openxmlformats.org/officeDocument/2006/relationships/hyperlink" Target="https://www.openrecords.pa.gov/EmailSubscriptions.cfm" TargetMode="External"/><Relationship Id="rId10" Type="http://schemas.openxmlformats.org/officeDocument/2006/relationships/hyperlink" Target="https://www.stitcher.com/podcast/title-18-word-crimes/open-records-in-pennsylvania" TargetMode="External"/><Relationship Id="rId4" Type="http://schemas.openxmlformats.org/officeDocument/2006/relationships/hyperlink" Target="https://openrecordspennsylvania.com/" TargetMode="External"/><Relationship Id="rId9" Type="http://schemas.openxmlformats.org/officeDocument/2006/relationships/hyperlink" Target="https://itunes.apple.com/us/podcast/open-records-in-pennsylvania/id102892404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876300" y="2971800"/>
            <a:ext cx="10439400" cy="1295400"/>
          </a:xfrm>
        </p:spPr>
        <p:txBody>
          <a:bodyPr>
            <a:noAutofit/>
          </a:bodyPr>
          <a:lstStyle/>
          <a:p>
            <a:r>
              <a:rPr lang="en-US" sz="3200" b="1" dirty="0"/>
              <a:t>Standard Right-to-Know Law Request Form</a:t>
            </a:r>
            <a:br>
              <a:rPr lang="en-US" sz="3200"/>
            </a:br>
            <a:r>
              <a:rPr lang="en-US" sz="2800" i="1"/>
              <a:t>March 6, </a:t>
            </a:r>
            <a:r>
              <a:rPr lang="en-US" sz="2800" i="1" dirty="0"/>
              <a:t>2019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9859" y="2396853"/>
            <a:ext cx="4267200" cy="523037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en-US" sz="2400" dirty="0">
                <a:solidFill>
                  <a:schemeClr val="tx2"/>
                </a:solidFill>
              </a:rPr>
              <a:t>Erik Arneson, Executive Director</a:t>
            </a:r>
          </a:p>
        </p:txBody>
      </p:sp>
      <p:sp>
        <p:nvSpPr>
          <p:cNvPr id="2053" name="TextBox 5"/>
          <p:cNvSpPr txBox="1">
            <a:spLocks noChangeArrowheads="1"/>
          </p:cNvSpPr>
          <p:nvPr/>
        </p:nvSpPr>
        <p:spPr bwMode="auto">
          <a:xfrm>
            <a:off x="876300" y="4371019"/>
            <a:ext cx="10439400" cy="16312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dirty="0">
                <a:latin typeface="Calibri" pitchFamily="34" charset="0"/>
                <a:hlinkClick r:id="rId3"/>
              </a:rPr>
              <a:t>https://www.openrecords.pa.gov/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>
                <a:latin typeface="Calibri" pitchFamily="34" charset="0"/>
                <a:hlinkClick r:id="rId4"/>
              </a:rPr>
              <a:t>openrecords@pa.gov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>
                <a:latin typeface="Calibri" pitchFamily="34" charset="0"/>
              </a:rPr>
              <a:t>(717) 346-9903</a:t>
            </a:r>
          </a:p>
          <a:p>
            <a:pPr algn="ctr" eaLnBrk="1" hangingPunct="1"/>
            <a:r>
              <a:rPr lang="en-US" sz="2000" dirty="0">
                <a:latin typeface="Calibri" pitchFamily="34" charset="0"/>
                <a:hlinkClick r:id="rId5"/>
              </a:rPr>
              <a:t>@</a:t>
            </a:r>
            <a:r>
              <a:rPr lang="en-US" sz="2000" dirty="0" err="1">
                <a:latin typeface="Calibri" pitchFamily="34" charset="0"/>
                <a:hlinkClick r:id="rId5"/>
              </a:rPr>
              <a:t>OpenRecordsPA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>
                <a:latin typeface="Calibri" pitchFamily="34" charset="0"/>
                <a:hlinkClick r:id="rId6"/>
              </a:rPr>
              <a:t>@</a:t>
            </a:r>
            <a:r>
              <a:rPr lang="en-US" sz="2000" dirty="0" err="1">
                <a:latin typeface="Calibri" pitchFamily="34" charset="0"/>
                <a:hlinkClick r:id="rId6"/>
              </a:rPr>
              <a:t>ErikOpenRecords</a:t>
            </a:r>
            <a:endParaRPr lang="en-US" sz="2000" dirty="0">
              <a:latin typeface="Calibri" pitchFamily="34" charset="0"/>
            </a:endParaRPr>
          </a:p>
        </p:txBody>
      </p:sp>
      <p:pic>
        <p:nvPicPr>
          <p:cNvPr id="7" name="Picture 2" descr="O:\ExecutiveOffice_241010100\OOR_Logos_and_Pictures\Open Records_Logo elongated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4941" y="967417"/>
            <a:ext cx="5962118" cy="145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3160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Filing a Right-to-Know Law Request in PA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Basic steps in filing a RTKL request in Pennsylvania:</a:t>
            </a:r>
          </a:p>
          <a:p>
            <a:r>
              <a:rPr lang="en-US" dirty="0"/>
              <a:t>Determine which agency has the record(s) you want</a:t>
            </a:r>
          </a:p>
          <a:p>
            <a:r>
              <a:rPr lang="en-US" dirty="0"/>
              <a:t>Fill out the Office of Open Records’ </a:t>
            </a:r>
            <a:r>
              <a:rPr lang="en-US" b="1" dirty="0">
                <a:hlinkClick r:id="rId3"/>
              </a:rPr>
              <a:t>Standard Request Form</a:t>
            </a:r>
            <a:endParaRPr lang="en-US" b="1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All state &amp; local agencies must accept it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Some agencies also have their own forms</a:t>
            </a:r>
          </a:p>
          <a:p>
            <a:r>
              <a:rPr lang="en-US" dirty="0"/>
              <a:t>Submit the form to the appropriate agency</a:t>
            </a:r>
          </a:p>
          <a:p>
            <a:r>
              <a:rPr lang="en-US" dirty="0"/>
              <a:t>Agency must respond within 5 business days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Can take a 30 calendar day extension for various reasons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17316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How to File a RTK Request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1295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Using the AORO Database</a:t>
            </a:r>
            <a:endParaRPr lang="en-US" b="1" u="sng" dirty="0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BA2E57-B3BE-41F5-ABD1-B8F9CE1DE4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1725" y="2275273"/>
            <a:ext cx="7448550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403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How to File a RTK Request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106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Using the AORO Database</a:t>
            </a:r>
            <a:endParaRPr lang="en-US" b="1" u="sng" dirty="0">
              <a:solidFill>
                <a:srgbClr val="FF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BE2D13-C498-4350-8095-396936F15F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2371726"/>
            <a:ext cx="10972800" cy="1819275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B9247B26-CC96-410D-A3BC-A75D0809709D}"/>
              </a:ext>
            </a:extLst>
          </p:cNvPr>
          <p:cNvSpPr/>
          <p:nvPr/>
        </p:nvSpPr>
        <p:spPr>
          <a:xfrm>
            <a:off x="762000" y="2895600"/>
            <a:ext cx="9906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4A1440D-B05B-42D4-B6F3-FA6902361307}"/>
              </a:ext>
            </a:extLst>
          </p:cNvPr>
          <p:cNvSpPr/>
          <p:nvPr/>
        </p:nvSpPr>
        <p:spPr>
          <a:xfrm>
            <a:off x="6096000" y="2895600"/>
            <a:ext cx="6858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EF49D19-A943-4AE3-A65B-297A5D1CD09C}"/>
              </a:ext>
            </a:extLst>
          </p:cNvPr>
          <p:cNvSpPr/>
          <p:nvPr/>
        </p:nvSpPr>
        <p:spPr>
          <a:xfrm>
            <a:off x="8763000" y="2895600"/>
            <a:ext cx="6858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93455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More About Agency AOROs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Many agencies, but not all, have a single AORO</a:t>
            </a:r>
          </a:p>
          <a:p>
            <a:r>
              <a:rPr lang="en-US" dirty="0"/>
              <a:t>Commonwealth agencies: DEP, DCNR, DOC, DCED, etc.</a:t>
            </a:r>
          </a:p>
          <a:p>
            <a:r>
              <a:rPr lang="en-US" dirty="0"/>
              <a:t>Some agencies have </a:t>
            </a:r>
            <a:r>
              <a:rPr lang="en-US" b="1" dirty="0"/>
              <a:t>separate AOROs by bureau, dep’t</a:t>
            </a:r>
            <a:r>
              <a:rPr lang="en-US" dirty="0"/>
              <a:t>, etc.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e.g., Philadelphia has approximately 40 AOROs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Municipalities sometimes have separate AOROs for Police </a:t>
            </a:r>
            <a:r>
              <a:rPr lang="en-US" dirty="0" err="1"/>
              <a:t>Dep’ts</a:t>
            </a:r>
            <a:r>
              <a:rPr lang="en-US" dirty="0"/>
              <a:t>.</a:t>
            </a:r>
          </a:p>
          <a:p>
            <a:r>
              <a:rPr lang="en-US" dirty="0"/>
              <a:t>If you’re not sure you have the right agency, say so: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“If this request is misdirected, please let me know as soon as possible so that I can withdraw this request and direct it to the proper AORO.”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3ED032-962E-4DB6-936E-FB5A0E69A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5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52743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More About Agency AOROs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If you can’t find the name of an AORO</a:t>
            </a:r>
          </a:p>
          <a:p>
            <a:r>
              <a:rPr lang="en-US" dirty="0"/>
              <a:t>Double-check spelling when searching AORO Database</a:t>
            </a:r>
          </a:p>
          <a:p>
            <a:r>
              <a:rPr lang="en-US" dirty="0"/>
              <a:t>Check agency website</a:t>
            </a:r>
          </a:p>
          <a:p>
            <a:r>
              <a:rPr lang="en-US" dirty="0"/>
              <a:t>Call agency</a:t>
            </a:r>
          </a:p>
          <a:p>
            <a:r>
              <a:rPr lang="en-US" b="1" dirty="0"/>
              <a:t>If you still can’t find a name: Address request to “AORO”</a:t>
            </a:r>
          </a:p>
          <a:p>
            <a:r>
              <a:rPr lang="en-US" dirty="0"/>
              <a:t>More than 6,000 agencies in PA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Some very small w/ limited resources (e.g., one part-time employee)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Some agencies have no website &amp; no email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3ED032-962E-4DB6-936E-FB5A0E69A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6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695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How to File a RTKL Request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3124199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OOR Standard</a:t>
            </a:r>
            <a:br>
              <a:rPr lang="en-US" b="1" u="sng" dirty="0"/>
            </a:br>
            <a:r>
              <a:rPr lang="en-US" b="1" u="sng" dirty="0"/>
              <a:t>RTK Request</a:t>
            </a:r>
            <a:br>
              <a:rPr lang="en-US" b="1" u="sng" dirty="0"/>
            </a:br>
            <a:r>
              <a:rPr lang="en-US" b="1" u="sng" dirty="0"/>
              <a:t>Form, part 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129425-5AD8-4CC1-AC3B-D827F5E53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7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BB06F30-DC94-4A26-9455-22DB0EB30B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3799" y="1600200"/>
            <a:ext cx="6543675" cy="4819650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F77DD57D-CD92-4E56-BAAC-19415991E953}"/>
              </a:ext>
            </a:extLst>
          </p:cNvPr>
          <p:cNvSpPr/>
          <p:nvPr/>
        </p:nvSpPr>
        <p:spPr>
          <a:xfrm>
            <a:off x="3733799" y="2743200"/>
            <a:ext cx="2133601" cy="685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47529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How to File a RTKL Request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3124199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OOR Standard</a:t>
            </a:r>
            <a:br>
              <a:rPr lang="en-US" b="1" u="sng" dirty="0"/>
            </a:br>
            <a:r>
              <a:rPr lang="en-US" b="1" u="sng" dirty="0"/>
              <a:t>RTK Request</a:t>
            </a:r>
            <a:br>
              <a:rPr lang="en-US" b="1" u="sng" dirty="0"/>
            </a:br>
            <a:r>
              <a:rPr lang="en-US" b="1" u="sng" dirty="0"/>
              <a:t>Form, part 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129425-5AD8-4CC1-AC3B-D827F5E53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8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BB06F30-DC94-4A26-9455-22DB0EB30B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3799" y="1600200"/>
            <a:ext cx="6543675" cy="4819650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F77DD57D-CD92-4E56-BAAC-19415991E953}"/>
              </a:ext>
            </a:extLst>
          </p:cNvPr>
          <p:cNvSpPr/>
          <p:nvPr/>
        </p:nvSpPr>
        <p:spPr>
          <a:xfrm>
            <a:off x="3657600" y="3352800"/>
            <a:ext cx="2133601" cy="685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99353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How to File a RTKL Request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3124199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OOR Standard</a:t>
            </a:r>
            <a:br>
              <a:rPr lang="en-US" b="1" u="sng" dirty="0"/>
            </a:br>
            <a:r>
              <a:rPr lang="en-US" b="1" u="sng" dirty="0"/>
              <a:t>RTK Request</a:t>
            </a:r>
            <a:br>
              <a:rPr lang="en-US" b="1" u="sng" dirty="0"/>
            </a:br>
            <a:r>
              <a:rPr lang="en-US" b="1" u="sng" dirty="0"/>
              <a:t>Form, part 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129425-5AD8-4CC1-AC3B-D827F5E53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9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BB06F30-DC94-4A26-9455-22DB0EB30B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3799" y="1600200"/>
            <a:ext cx="6543675" cy="4819650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77B4FA5-6BA3-4600-8E5E-57CA57664482}"/>
              </a:ext>
            </a:extLst>
          </p:cNvPr>
          <p:cNvCxnSpPr/>
          <p:nvPr/>
        </p:nvCxnSpPr>
        <p:spPr>
          <a:xfrm>
            <a:off x="3810000" y="5334000"/>
            <a:ext cx="60198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1" name="Star: 5 Points 10">
            <a:extLst>
              <a:ext uri="{FF2B5EF4-FFF2-40B4-BE49-F238E27FC236}">
                <a16:creationId xmlns:a16="http://schemas.microsoft.com/office/drawing/2014/main" id="{9A24DFF4-CC98-44FF-8D33-8983BDE657DE}"/>
              </a:ext>
            </a:extLst>
          </p:cNvPr>
          <p:cNvSpPr/>
          <p:nvPr/>
        </p:nvSpPr>
        <p:spPr>
          <a:xfrm>
            <a:off x="3428999" y="5486400"/>
            <a:ext cx="304800" cy="304800"/>
          </a:xfrm>
          <a:prstGeom prst="star5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55531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How to File a RTKL Request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3124199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OOR Standard</a:t>
            </a:r>
            <a:br>
              <a:rPr lang="en-US" b="1" u="sng" dirty="0"/>
            </a:br>
            <a:r>
              <a:rPr lang="en-US" b="1" u="sng" dirty="0"/>
              <a:t>RTK Request</a:t>
            </a:r>
            <a:br>
              <a:rPr lang="en-US" b="1" u="sng" dirty="0"/>
            </a:br>
            <a:r>
              <a:rPr lang="en-US" b="1" u="sng" dirty="0"/>
              <a:t>Form, part 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129425-5AD8-4CC1-AC3B-D827F5E53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10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978335-F45D-4188-8C16-95121A4DB8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3799" y="1600200"/>
            <a:ext cx="6572250" cy="349567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48E11BE-127B-4B62-B973-61B8B9A49D7F}"/>
              </a:ext>
            </a:extLst>
          </p:cNvPr>
          <p:cNvSpPr/>
          <p:nvPr/>
        </p:nvSpPr>
        <p:spPr>
          <a:xfrm>
            <a:off x="5334000" y="1905000"/>
            <a:ext cx="4495800" cy="685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35104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How to File a RTKL Request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3124199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OOR Standard</a:t>
            </a:r>
            <a:br>
              <a:rPr lang="en-US" b="1" u="sng" dirty="0"/>
            </a:br>
            <a:r>
              <a:rPr lang="en-US" b="1" u="sng" dirty="0"/>
              <a:t>RTK Request</a:t>
            </a:r>
            <a:br>
              <a:rPr lang="en-US" b="1" u="sng" dirty="0"/>
            </a:br>
            <a:r>
              <a:rPr lang="en-US" b="1" u="sng" dirty="0"/>
              <a:t>Form, part 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129425-5AD8-4CC1-AC3B-D827F5E53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11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978335-F45D-4188-8C16-95121A4DB8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3799" y="1600200"/>
            <a:ext cx="6572250" cy="349567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F7EB545-85A9-4F1E-9815-A415F68190DE}"/>
              </a:ext>
            </a:extLst>
          </p:cNvPr>
          <p:cNvSpPr/>
          <p:nvPr/>
        </p:nvSpPr>
        <p:spPr>
          <a:xfrm>
            <a:off x="4495800" y="2514600"/>
            <a:ext cx="1066800" cy="25876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1" name="Star: 5 Points 10">
            <a:extLst>
              <a:ext uri="{FF2B5EF4-FFF2-40B4-BE49-F238E27FC236}">
                <a16:creationId xmlns:a16="http://schemas.microsoft.com/office/drawing/2014/main" id="{A0460FE1-FB64-47F6-B692-45DCEB8E8E0D}"/>
              </a:ext>
            </a:extLst>
          </p:cNvPr>
          <p:cNvSpPr/>
          <p:nvPr/>
        </p:nvSpPr>
        <p:spPr>
          <a:xfrm>
            <a:off x="3512819" y="2895600"/>
            <a:ext cx="220980" cy="228600"/>
          </a:xfrm>
          <a:prstGeom prst="star5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46714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How to File a RTKL Request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3124199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OOR Standard</a:t>
            </a:r>
            <a:br>
              <a:rPr lang="en-US" b="1" u="sng" dirty="0"/>
            </a:br>
            <a:r>
              <a:rPr lang="en-US" b="1" u="sng" dirty="0"/>
              <a:t>RTK Request</a:t>
            </a:r>
            <a:br>
              <a:rPr lang="en-US" b="1" u="sng" dirty="0"/>
            </a:br>
            <a:r>
              <a:rPr lang="en-US" b="1" u="sng" dirty="0"/>
              <a:t>Form, part 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129425-5AD8-4CC1-AC3B-D827F5E53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12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978335-F45D-4188-8C16-95121A4DB8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3799" y="1600200"/>
            <a:ext cx="6572250" cy="349567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3AD3071-909E-445C-98E8-FB71DA81D655}"/>
              </a:ext>
            </a:extLst>
          </p:cNvPr>
          <p:cNvSpPr/>
          <p:nvPr/>
        </p:nvSpPr>
        <p:spPr>
          <a:xfrm>
            <a:off x="5410200" y="3124200"/>
            <a:ext cx="3200400" cy="3048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602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How to File a RTKL Request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99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Finding the OOR’s Standard Request Form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168C93-56EC-4EE6-A5AD-18E2B2F675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6012" y="2238376"/>
            <a:ext cx="7419975" cy="4057650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78F47D31-31B2-42B5-BB15-8491291C6BD2}"/>
              </a:ext>
            </a:extLst>
          </p:cNvPr>
          <p:cNvSpPr/>
          <p:nvPr/>
        </p:nvSpPr>
        <p:spPr>
          <a:xfrm>
            <a:off x="7010400" y="3276600"/>
            <a:ext cx="16002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70269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How to File a RTKL Request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99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Finding the OOR’s Standard Request Form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42AF90-04AB-41DA-9D86-848E6A90B3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2590800"/>
            <a:ext cx="11125200" cy="2381250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00F68296-ECF3-4ACD-83C5-8D528D59308F}"/>
              </a:ext>
            </a:extLst>
          </p:cNvPr>
          <p:cNvSpPr/>
          <p:nvPr/>
        </p:nvSpPr>
        <p:spPr>
          <a:xfrm>
            <a:off x="3124200" y="3124200"/>
            <a:ext cx="990600" cy="533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5096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How to File a RTKL Request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99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Finding the OOR’s Standard Request Form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168C93-56EC-4EE6-A5AD-18E2B2F675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6012" y="2238376"/>
            <a:ext cx="7419975" cy="4057650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7736AD85-E8B2-40F1-8DE0-63447F5392C8}"/>
              </a:ext>
            </a:extLst>
          </p:cNvPr>
          <p:cNvSpPr/>
          <p:nvPr/>
        </p:nvSpPr>
        <p:spPr>
          <a:xfrm>
            <a:off x="7086600" y="5105400"/>
            <a:ext cx="8382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67911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How to File a RTKL Request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99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Finding the OOR’s Standard Request Form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A7B2BA-7868-4CDE-80A9-A5CB6386C3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7912" y="2128791"/>
            <a:ext cx="7496175" cy="4562475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EAAC1C89-9AC6-40FE-BCA2-0E8DC50AD95C}"/>
              </a:ext>
            </a:extLst>
          </p:cNvPr>
          <p:cNvSpPr/>
          <p:nvPr/>
        </p:nvSpPr>
        <p:spPr>
          <a:xfrm>
            <a:off x="2057400" y="4114800"/>
            <a:ext cx="6553199" cy="99059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32813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OOR 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u="sng" dirty="0"/>
              <a:t>Website, Twitter, Email Lists &amp; More</a:t>
            </a:r>
          </a:p>
          <a:p>
            <a:r>
              <a:rPr lang="en-US" dirty="0"/>
              <a:t>Web: </a:t>
            </a:r>
            <a:r>
              <a:rPr lang="en-US" dirty="0">
                <a:hlinkClick r:id="rId3"/>
              </a:rPr>
              <a:t>https://openrecords.pa.gov/</a:t>
            </a:r>
            <a:endParaRPr lang="en-US" dirty="0"/>
          </a:p>
          <a:p>
            <a:r>
              <a:rPr lang="en-US" dirty="0"/>
              <a:t>Blog: </a:t>
            </a:r>
            <a:r>
              <a:rPr lang="en-US" dirty="0">
                <a:hlinkClick r:id="rId4"/>
              </a:rPr>
              <a:t>https://openrecordspennsylvania.com/</a:t>
            </a:r>
            <a:endParaRPr lang="en-US" dirty="0"/>
          </a:p>
          <a:p>
            <a:r>
              <a:rPr lang="en-US" dirty="0"/>
              <a:t>Email lists: Daily Digest of FDs &amp; General Updates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>
                <a:hlinkClick r:id="rId5"/>
              </a:rPr>
              <a:t>https://www.openrecords.pa.gov/EmailSubscriptions.cfm</a:t>
            </a:r>
            <a:endParaRPr lang="en-US" dirty="0"/>
          </a:p>
          <a:p>
            <a:r>
              <a:rPr lang="en-US" dirty="0"/>
              <a:t>Twitter: </a:t>
            </a:r>
            <a:r>
              <a:rPr lang="en-US" dirty="0">
                <a:hlinkClick r:id="rId6"/>
              </a:rPr>
              <a:t>@</a:t>
            </a:r>
            <a:r>
              <a:rPr lang="en-US" dirty="0" err="1">
                <a:hlinkClick r:id="rId6"/>
              </a:rPr>
              <a:t>OpenRecordsPA</a:t>
            </a:r>
            <a:endParaRPr lang="en-US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Executive Director: </a:t>
            </a:r>
            <a:r>
              <a:rPr lang="en-US" dirty="0">
                <a:hlinkClick r:id="rId7"/>
              </a:rPr>
              <a:t>@</a:t>
            </a:r>
            <a:r>
              <a:rPr lang="en-US" dirty="0" err="1">
                <a:hlinkClick r:id="rId7"/>
              </a:rPr>
              <a:t>ErikOpenRecords</a:t>
            </a:r>
            <a:endParaRPr lang="en-US" dirty="0"/>
          </a:p>
          <a:p>
            <a:r>
              <a:rPr lang="en-US" dirty="0">
                <a:hlinkClick r:id="rId8"/>
              </a:rPr>
              <a:t>YouTube Channel</a:t>
            </a:r>
            <a:endParaRPr lang="en-US" dirty="0"/>
          </a:p>
          <a:p>
            <a:r>
              <a:rPr lang="en-US" dirty="0"/>
              <a:t>Open Records in PA Podcast: </a:t>
            </a:r>
            <a:r>
              <a:rPr lang="en-US" dirty="0">
                <a:hlinkClick r:id="rId9"/>
              </a:rPr>
              <a:t>Apple Podcasts</a:t>
            </a:r>
            <a:r>
              <a:rPr lang="en-US" dirty="0"/>
              <a:t>, </a:t>
            </a:r>
            <a:r>
              <a:rPr lang="en-US" dirty="0" err="1">
                <a:hlinkClick r:id="rId10"/>
              </a:rPr>
              <a:t>Stitcher</a:t>
            </a:r>
            <a:r>
              <a:rPr lang="en-US" dirty="0"/>
              <a:t>, etc.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05994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8|13.1|21.6|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3|1.6|1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|12.1|3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|5.4|10|2.5|8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8.4|23.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8.4|23.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.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4245</TotalTime>
  <Words>481</Words>
  <Application>Microsoft Office PowerPoint</Application>
  <PresentationFormat>Widescreen</PresentationFormat>
  <Paragraphs>77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Arial Black</vt:lpstr>
      <vt:lpstr>Calibri</vt:lpstr>
      <vt:lpstr>Wingdings</vt:lpstr>
      <vt:lpstr>Office Theme</vt:lpstr>
      <vt:lpstr>Standard Right-to-Know Law Request Form March 6, 2019</vt:lpstr>
      <vt:lpstr>Filing a Right-to-Know Law Request in PA</vt:lpstr>
      <vt:lpstr>How to File a RTK Request</vt:lpstr>
      <vt:lpstr>How to File a RTK Request</vt:lpstr>
      <vt:lpstr>More About Agency AOROs</vt:lpstr>
      <vt:lpstr>More About Agency AOROs</vt:lpstr>
      <vt:lpstr>How to File a RTKL Request</vt:lpstr>
      <vt:lpstr>How to File a RTKL Request</vt:lpstr>
      <vt:lpstr>How to File a RTKL Request</vt:lpstr>
      <vt:lpstr>How to File a RTKL Request</vt:lpstr>
      <vt:lpstr>How to File a RTKL Request</vt:lpstr>
      <vt:lpstr>How to File a RTKL Request</vt:lpstr>
      <vt:lpstr>How to File a RTKL Request</vt:lpstr>
      <vt:lpstr>How to File a RTKL Request</vt:lpstr>
      <vt:lpstr>How to File a RTKL Request</vt:lpstr>
      <vt:lpstr>How to File a RTKL Request</vt:lpstr>
      <vt:lpstr>OOR Resources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Right to Know Law Current Issues Phone Number: 717.346.9903 http: //openrecords.state.pa.us</dc:title>
  <dc:creator>Spiess, George</dc:creator>
  <cp:lastModifiedBy>Arneson, Erik</cp:lastModifiedBy>
  <cp:revision>160</cp:revision>
  <cp:lastPrinted>2018-12-21T21:44:28Z</cp:lastPrinted>
  <dcterms:created xsi:type="dcterms:W3CDTF">2015-06-09T13:12:04Z</dcterms:created>
  <dcterms:modified xsi:type="dcterms:W3CDTF">2019-03-06T14:26:49Z</dcterms:modified>
</cp:coreProperties>
</file>