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97" r:id="rId2"/>
    <p:sldId id="257" r:id="rId3"/>
    <p:sldId id="258" r:id="rId4"/>
    <p:sldId id="259" r:id="rId5"/>
    <p:sldId id="260" r:id="rId6"/>
    <p:sldId id="256" r:id="rId7"/>
    <p:sldId id="261" r:id="rId8"/>
    <p:sldId id="262" r:id="rId9"/>
    <p:sldId id="28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3" r:id="rId22"/>
    <p:sldId id="39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95A41-E4BD-41CE-87BF-A3A6EE80148E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14562-6A33-46B3-B818-126D86B72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69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9280CAA0-FCB1-42E5-8E9B-D663C1DB8C6E}" type="datetime1">
              <a:rPr lang="en-US" smtClean="0"/>
              <a:t>3/12/2019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93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29A1277-F633-4DE6-847F-14666A61621F}" type="datetime1">
              <a:rPr lang="en-US" smtClean="0"/>
              <a:t>3/12/2019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49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8A783-ED89-40BB-8B05-C7ED8CAEB0F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808F6A3-1C29-4D1E-9C62-AEF485472655}" type="datetime1">
              <a:rPr lang="en-US" smtClean="0"/>
              <a:t>3/12/2019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4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FF5F33-E509-4064-8A3C-F77973ECFA5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2833060-7C91-47E6-8C10-504D7880FF61}" type="datetime1">
              <a:rPr lang="en-US" smtClean="0"/>
              <a:t>3/12/2019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6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BC420-A98F-4C53-AB70-57B4388BA6A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695B695-6F6E-4981-B66C-C6AD6E26882D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78B992-FBD1-4A11-924C-D61C885DF72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C1C2A99-0ED2-4889-BC3A-73CBCB44899A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7B252-93B4-4FD7-9E13-F627A9D8002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6A7AD70-629B-4D73-B32A-3DF77DC097DD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93F8CA-725A-43ED-8387-B405A4E9C96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DE13FF2-11C0-4F8C-822A-16FEB397AC84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3587A3-D982-4395-BB76-C5FEA1CC5AA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BF15C3B-47C4-4350-9A59-09F093DB0A8F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63C36F-C9E8-4E8E-A7DC-018996234D0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B988564-5F93-45B7-B189-66F4CBE11589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C204C1-13F6-4DEB-AF3C-CCBF1008093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C4CCF22-220F-4B18-AA62-691E5BC96F38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FF4BB6-C895-449B-9CFA-91609F066A6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4351FFB-BBCF-4801-B0A9-D7F9295F709C}" type="datetime1">
              <a:rPr lang="en-US" smtClean="0"/>
              <a:t>3/12/2019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AAF1-630A-4EDB-901D-F26703AC84CB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9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1BBB4-DEEB-488F-938D-5AD948AE63ED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7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08E1-4DAF-411F-AB4F-EF31269D483F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0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8B65-3470-4B07-81FD-FD4139710BCC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4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96139-26E1-469D-A38E-1D33D96C7490}" type="datetime1">
              <a:rPr lang="en-US" smtClean="0"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7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617E-9D15-4978-9B0F-D74AB14FFCAD}" type="datetime1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8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DE77-9366-4860-8472-CBA6DEC853B7}" type="datetime1">
              <a:rPr lang="en-US" smtClean="0"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2DFD-331D-4997-9574-4DB5DE59CBC1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5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5DAF-751E-4F92-A97B-8FB5FE75D5B2}" type="datetime1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9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CDA7-ABC9-4893-8240-59DE3C702036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4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11DA-4F35-43C9-A22E-ED7222B4F207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EA36E-3535-4D64-8E8F-97694935441C}" type="datetime1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Right to Know for Local Govt Webinar as of 02.19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4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penrecords@pa.gov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.jpeg"/><Relationship Id="rId4" Type="http://schemas.openxmlformats.org/officeDocument/2006/relationships/hyperlink" Target="https://www.openrecords.pa.gov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ced.state.pa.us/public/oor/Form%20-%20Uniform%20Request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enrecords.state.pa.us/portal/server.pt/community/open_records/4434/registered_open_records_officers/48790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state.pa.us/portal/server.pt/community/open_records/4434/forms/46530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A-DCOORTRAINING@pa.gov" TargetMode="External"/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openrecords@pa.gov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s://www.openrecords.p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7450"/>
            <a:ext cx="8229600" cy="32575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The Office of Open Records webinar will begin soon</a:t>
            </a:r>
          </a:p>
          <a:p>
            <a:r>
              <a:rPr lang="en-US" dirty="0"/>
              <a:t>Use the “Conversation” box to submit questions</a:t>
            </a:r>
          </a:p>
          <a:p>
            <a:r>
              <a:rPr lang="en-US" dirty="0"/>
              <a:t>Submitted questions are records under the RTKL</a:t>
            </a:r>
          </a:p>
          <a:p>
            <a:r>
              <a:rPr lang="en-US" dirty="0"/>
              <a:t>After the webinar ends: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Email </a:t>
            </a:r>
            <a:r>
              <a:rPr lang="en-US" dirty="0">
                <a:hlinkClick r:id="rId3"/>
              </a:rPr>
              <a:t>openrecords@pa.gov</a:t>
            </a:r>
            <a:r>
              <a:rPr lang="en-US" dirty="0"/>
              <a:t> or call 717-346-9903</a:t>
            </a:r>
          </a:p>
          <a:p>
            <a:r>
              <a:rPr lang="en-US" dirty="0"/>
              <a:t>OOR website has resources for agencies &amp; requesters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</a:t>
            </a:r>
            <a:endParaRPr lang="en-US" dirty="0"/>
          </a:p>
        </p:txBody>
      </p:sp>
      <p:pic>
        <p:nvPicPr>
          <p:cNvPr id="4" name="Picture 2" descr="O:\ExecutiveOffice_241010100\OOR_Logos_and_Pictures\Open Records_Logo elongated.JPG">
            <a:extLst>
              <a:ext uri="{FF2B5EF4-FFF2-40B4-BE49-F238E27FC236}">
                <a16:creationId xmlns:a16="http://schemas.microsoft.com/office/drawing/2014/main" id="{8C214739-4557-4EAC-8D53-B7D0797A7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206" y="1200151"/>
            <a:ext cx="4471589" cy="109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255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838200" y="3352800"/>
            <a:ext cx="76200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Right to Know Law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for Local Government Webinar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1"/>
            <a:ext cx="6400800" cy="457199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876800"/>
            <a:ext cx="6400800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chemeClr val="bg1"/>
                </a:solidFill>
              </a:rPr>
              <a:t>Phone Number: 717.346.9903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http: //openrecords.pa.gov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1"/>
            <a:ext cx="596211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6AD582-0133-44C8-8D59-40FEA63C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</p:spTree>
    <p:extLst>
      <p:ext uri="{BB962C8B-B14F-4D97-AF65-F5344CB8AC3E}">
        <p14:creationId xmlns:p14="http://schemas.microsoft.com/office/powerpoint/2010/main" val="230670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Agency obligations: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u="sng" dirty="0"/>
              <a:t>Must</a:t>
            </a:r>
            <a:r>
              <a:rPr lang="en-US" sz="2800" dirty="0"/>
              <a:t> appoint an Agency Open Records Officer (“AORO”).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u="sng" dirty="0">
                <a:solidFill>
                  <a:schemeClr val="accent2"/>
                </a:solidFill>
              </a:rPr>
              <a:t>May</a:t>
            </a:r>
            <a:r>
              <a:rPr lang="en-US" sz="2800" dirty="0">
                <a:solidFill>
                  <a:schemeClr val="accent2"/>
                </a:solidFill>
              </a:rPr>
              <a:t> promulgate regulations and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>
                <a:solidFill>
                  <a:schemeClr val="accent2"/>
                </a:solidFill>
              </a:rPr>
              <a:t> 	policies necessary for the agency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>
                <a:solidFill>
                  <a:schemeClr val="accent2"/>
                </a:solidFill>
              </a:rPr>
              <a:t>	to implement the RTKL.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May create your own Request Form, but </a:t>
            </a:r>
            <a:r>
              <a:rPr lang="en-US" sz="2800" u="sng" dirty="0"/>
              <a:t>must</a:t>
            </a:r>
            <a:r>
              <a:rPr lang="en-US" sz="2800" dirty="0"/>
              <a:t> accept the </a:t>
            </a:r>
            <a:r>
              <a:rPr lang="en-US" sz="2800" dirty="0">
                <a:hlinkClick r:id="rId3"/>
              </a:rPr>
              <a:t>Uniform Request Form </a:t>
            </a:r>
            <a:r>
              <a:rPr lang="en-US" sz="2800" dirty="0"/>
              <a:t>developed by the OOR.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accent2"/>
                </a:solidFill>
              </a:rPr>
              <a:t>Should </a:t>
            </a:r>
            <a:r>
              <a:rPr lang="en-US" sz="2800" dirty="0">
                <a:solidFill>
                  <a:schemeClr val="accent2"/>
                </a:solidFill>
                <a:hlinkClick r:id="rId4"/>
              </a:rPr>
              <a:t>provide the OOR </a:t>
            </a:r>
            <a:r>
              <a:rPr lang="en-US" sz="2800" dirty="0">
                <a:solidFill>
                  <a:schemeClr val="accent2"/>
                </a:solidFill>
              </a:rPr>
              <a:t>with the name and contact information for your AORO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98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Postings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/>
              <a:t>On your bulletin boards and if you have a website: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solidFill>
                  <a:srgbClr val="C00000"/>
                </a:solidFill>
              </a:rPr>
              <a:t>Contact information for the AORO</a:t>
            </a:r>
            <a:r>
              <a:rPr lang="en-US" dirty="0"/>
              <a:t>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Contact information for the applicable appeals office.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solidFill>
                  <a:srgbClr val="C00000"/>
                </a:solidFill>
              </a:rPr>
              <a:t>A form to file a Request</a:t>
            </a:r>
            <a:r>
              <a:rPr lang="en-US" dirty="0"/>
              <a:t>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Regulations, policies and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 procedures of the agency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    related to the RTKL. </a:t>
            </a:r>
          </a:p>
        </p:txBody>
      </p:sp>
      <p:pic>
        <p:nvPicPr>
          <p:cNvPr id="7172" name="Picture 2" descr="C:\Users\abuglione\AppData\Local\Microsoft\Windows\Temporary Internet Files\Content.IE5\ATJCJAV2\MC90002259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24250"/>
            <a:ext cx="33242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99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&quot;No&quot; Symbol 7"/>
          <p:cNvSpPr/>
          <p:nvPr/>
        </p:nvSpPr>
        <p:spPr>
          <a:xfrm>
            <a:off x="6248400" y="3657600"/>
            <a:ext cx="2057400" cy="18288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Prohibitions – Section 1308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ln>
            <a:solidFill>
              <a:srgbClr val="E2AC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/>
              <a:t>An agency may not adopt a policy or regulation which: 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 dirty="0"/>
              <a:t>Limits the number of records which may be requested or made available for inspection or duplication; or 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 dirty="0"/>
              <a:t>Requires disclosure of the </a:t>
            </a:r>
          </a:p>
          <a:p>
            <a:pPr marL="971550" lvl="1" indent="-514350" eaLnBrk="1" hangingPunct="1">
              <a:buFont typeface="Arial" charset="0"/>
              <a:buNone/>
            </a:pPr>
            <a:r>
              <a:rPr lang="en-US" dirty="0"/>
              <a:t>	purpose or motive in requesting</a:t>
            </a:r>
          </a:p>
          <a:p>
            <a:pPr marL="971550" lvl="1" indent="-514350" eaLnBrk="1" hangingPunct="1">
              <a:buFont typeface="Arial" charset="0"/>
              <a:buNone/>
            </a:pPr>
            <a:r>
              <a:rPr lang="en-US" dirty="0"/>
              <a:t>	access to records.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0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219199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a “Good” Request?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6482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It is addressed to the Open Records Officer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It seeks a record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It is Sufficiently Specific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4512C-352D-4006-B75D-5084302D2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</p:spTree>
    <p:extLst>
      <p:ext uri="{BB962C8B-B14F-4D97-AF65-F5344CB8AC3E}">
        <p14:creationId xmlns:p14="http://schemas.microsoft.com/office/powerpoint/2010/main" val="113790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686800" cy="516019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342900" indent="-341313">
              <a:lnSpc>
                <a:spcPct val="80000"/>
              </a:lnSpc>
              <a:spcBef>
                <a:spcPts val="675"/>
              </a:spcBef>
              <a:buSzPct val="100000"/>
              <a:buFont typeface="Wingdings" pitchFamily="2" charset="2"/>
              <a:buChar char="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4000" u="sng" dirty="0">
                <a:latin typeface="Calibri" pitchFamily="34" charset="0"/>
              </a:rPr>
              <a:t>Definition of a Record</a:t>
            </a:r>
            <a:r>
              <a:rPr lang="en-US" sz="4000" dirty="0">
                <a:latin typeface="Calibri" pitchFamily="34" charset="0"/>
              </a:rPr>
              <a:t>: </a:t>
            </a: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4000" dirty="0">
                <a:latin typeface="Calibri" pitchFamily="34" charset="0"/>
              </a:rPr>
              <a:t>	“Any information </a:t>
            </a:r>
            <a:r>
              <a:rPr lang="en-US" sz="4000" b="1" dirty="0">
                <a:latin typeface="Calibri" pitchFamily="34" charset="0"/>
              </a:rPr>
              <a:t>regardless of its physical form or character</a:t>
            </a:r>
            <a:r>
              <a:rPr lang="en-US" sz="4000" dirty="0">
                <a:latin typeface="Calibri" pitchFamily="34" charset="0"/>
              </a:rPr>
              <a:t> that </a:t>
            </a:r>
            <a:r>
              <a:rPr lang="en-US" sz="4000" dirty="0">
                <a:solidFill>
                  <a:schemeClr val="bg1"/>
                </a:solidFill>
                <a:latin typeface="Calibri" pitchFamily="34" charset="0"/>
              </a:rPr>
              <a:t>documents a transaction or activity of an agency </a:t>
            </a:r>
            <a:r>
              <a:rPr lang="en-US" sz="4000" b="1" dirty="0">
                <a:latin typeface="Calibri" pitchFamily="34" charset="0"/>
              </a:rPr>
              <a:t>AND</a:t>
            </a:r>
            <a:r>
              <a:rPr lang="en-US" sz="4000" dirty="0">
                <a:latin typeface="Calibri" pitchFamily="34" charset="0"/>
              </a:rPr>
              <a:t> is created, received, or retained pursuant to law </a:t>
            </a:r>
            <a:r>
              <a:rPr lang="en-US" sz="4000" b="1" dirty="0">
                <a:latin typeface="Calibri" pitchFamily="34" charset="0"/>
              </a:rPr>
              <a:t>OR</a:t>
            </a:r>
            <a:r>
              <a:rPr lang="en-US" sz="4000" dirty="0">
                <a:latin typeface="Calibri" pitchFamily="34" charset="0"/>
              </a:rPr>
              <a:t> in connection with a transaction, business or activity of an agency.”</a:t>
            </a: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  <a:p>
            <a:pPr lvl="1" indent="-284163">
              <a:lnSpc>
                <a:spcPct val="80000"/>
              </a:lnSpc>
              <a:spcBef>
                <a:spcPts val="600"/>
              </a:spcBef>
              <a:buSzPct val="100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73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Sufficiently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Subject</a:t>
            </a:r>
            <a:r>
              <a:rPr lang="en-US" dirty="0"/>
              <a:t> – must identify a transaction or activity of the agency for which the record is sought</a:t>
            </a:r>
          </a:p>
          <a:p>
            <a:r>
              <a:rPr lang="en-US" dirty="0">
                <a:solidFill>
                  <a:schemeClr val="accent2"/>
                </a:solidFill>
              </a:rPr>
              <a:t>Scope</a:t>
            </a:r>
            <a:r>
              <a:rPr lang="en-US" dirty="0"/>
              <a:t> – must identify a discreet group of documents either by type or recipient</a:t>
            </a:r>
          </a:p>
          <a:p>
            <a:r>
              <a:rPr lang="en-US" dirty="0">
                <a:solidFill>
                  <a:schemeClr val="accent2"/>
                </a:solidFill>
              </a:rPr>
              <a:t>Timeframe</a:t>
            </a:r>
            <a:r>
              <a:rPr lang="en-US" dirty="0"/>
              <a:t> – needs to be finite	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47E1B9-E3F4-416A-AA4E-7F539C317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</p:spTree>
    <p:extLst>
      <p:ext uri="{BB962C8B-B14F-4D97-AF65-F5344CB8AC3E}">
        <p14:creationId xmlns:p14="http://schemas.microsoft.com/office/powerpoint/2010/main" val="2212159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Receiving a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Upon receipt, AORO shall: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 </a:t>
            </a:r>
            <a:r>
              <a:rPr lang="en-US" b="1" u="dbl" dirty="0">
                <a:solidFill>
                  <a:srgbClr val="C00000"/>
                </a:solidFill>
              </a:rPr>
              <a:t>note the date of receipt on the written request</a:t>
            </a:r>
            <a:r>
              <a:rPr lang="en-US" dirty="0"/>
              <a:t>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Compute the date on which the five (5) day initial response period will expire and note that date on the written request; </a:t>
            </a:r>
            <a:r>
              <a:rPr lang="en-US" b="1" dirty="0">
                <a:solidFill>
                  <a:srgbClr val="FF0000"/>
                </a:solidFill>
              </a:rPr>
              <a:t>YOUR BUSINESS DAYS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solidFill>
                  <a:srgbClr val="C00000"/>
                </a:solidFill>
              </a:rPr>
              <a:t>Maintain a copy of the Request until it is fulfilled</a:t>
            </a:r>
            <a:r>
              <a:rPr lang="en-US" dirty="0"/>
              <a:t>;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If denied, Request must be kept for 30 days or, if appealed, until the OOR issues the Final Determination.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58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Agencies may unilaterally invoke a </a:t>
            </a:r>
            <a:r>
              <a:rPr lang="en-US" sz="2800" dirty="0">
                <a:solidFill>
                  <a:srgbClr val="FF0000"/>
                </a:solidFill>
              </a:rPr>
              <a:t>30 Calendar Day Extension</a:t>
            </a:r>
            <a:r>
              <a:rPr lang="en-US" sz="2800" dirty="0"/>
              <a:t> if: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It is done within the initial 5 business day window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It is done in writing to the requestor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A reason is provided consistent with Section 902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A date is provided that the requestor can expect a response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An estimate of costs is given.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00B050"/>
                </a:solidFill>
              </a:rPr>
              <a:t>5 + 30 application per Section 902(b)(2)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2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5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Payment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Agency is only required to provide the record in the current medium</a:t>
            </a:r>
          </a:p>
          <a:p>
            <a:r>
              <a:rPr lang="en-US" dirty="0"/>
              <a:t>Cannot charge for electronic records</a:t>
            </a:r>
          </a:p>
          <a:p>
            <a:r>
              <a:rPr lang="en-US" b="1" dirty="0">
                <a:solidFill>
                  <a:srgbClr val="00B050"/>
                </a:solidFill>
              </a:rPr>
              <a:t>Must</a:t>
            </a:r>
            <a:r>
              <a:rPr lang="en-US" dirty="0">
                <a:solidFill>
                  <a:srgbClr val="00B050"/>
                </a:solidFill>
              </a:rPr>
              <a:t> allow Requester to use their own equipment to make copies </a:t>
            </a:r>
          </a:p>
          <a:p>
            <a:r>
              <a:rPr lang="en-US" dirty="0"/>
              <a:t>Cannot charge for labor/redaction/legal review</a:t>
            </a:r>
          </a:p>
          <a:p>
            <a:r>
              <a:rPr lang="en-US" dirty="0"/>
              <a:t>Can only charge the actual cost/pass-through costs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4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More Payment Issues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surprises.  Contact the requestor with an estimate before the work starts.</a:t>
            </a:r>
          </a:p>
          <a:p>
            <a:r>
              <a:rPr lang="en-US" dirty="0"/>
              <a:t>Mutual exchange, </a:t>
            </a:r>
            <a:r>
              <a:rPr lang="en-US" dirty="0">
                <a:solidFill>
                  <a:srgbClr val="FF0000"/>
                </a:solidFill>
              </a:rPr>
              <a:t>but payment is due first</a:t>
            </a:r>
          </a:p>
          <a:p>
            <a:r>
              <a:rPr lang="en-US" dirty="0"/>
              <a:t>An Agency may require pre-payment if the fees are expected to exceed $100.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Hold responses for 60 days before discard if not picked up.</a:t>
            </a:r>
          </a:p>
          <a:p>
            <a:r>
              <a:rPr lang="en-US" dirty="0"/>
              <a:t>Denial for non-payment of previous requests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0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b="1" dirty="0">
                <a:solidFill>
                  <a:schemeClr val="bg1"/>
                </a:solidFill>
              </a:rPr>
              <a:t>Denying Access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/>
              <a:t>A denial must include:</a:t>
            </a:r>
          </a:p>
          <a:p>
            <a:pPr lvl="1" eaLnBrk="1" hangingPunct="1"/>
            <a:r>
              <a:rPr lang="en-US" dirty="0"/>
              <a:t> A description of the requested record</a:t>
            </a:r>
          </a:p>
          <a:p>
            <a:pPr lvl="1" eaLnBrk="1" hangingPunct="1"/>
            <a:r>
              <a:rPr lang="en-US" dirty="0"/>
              <a:t> The legal and factual grounds for denial </a:t>
            </a:r>
          </a:p>
          <a:p>
            <a:pPr lvl="1" eaLnBrk="1" hangingPunct="1"/>
            <a:r>
              <a:rPr lang="en-US" dirty="0"/>
              <a:t>Name, title, signature, business </a:t>
            </a:r>
          </a:p>
          <a:p>
            <a:pPr lvl="1" eaLnBrk="1" hangingPunct="1">
              <a:buFont typeface="Arial" charset="0"/>
              <a:buNone/>
            </a:pPr>
            <a:r>
              <a:rPr lang="en-US" dirty="0"/>
              <a:t>	address and phone number of AORO</a:t>
            </a:r>
          </a:p>
          <a:p>
            <a:pPr lvl="1" eaLnBrk="1" hangingPunct="1"/>
            <a:r>
              <a:rPr lang="en-US" dirty="0"/>
              <a:t>Date of response</a:t>
            </a:r>
          </a:p>
          <a:p>
            <a:pPr lvl="1" eaLnBrk="1" hangingPunct="1"/>
            <a:r>
              <a:rPr lang="en-US" dirty="0"/>
              <a:t>The procedure to file an appeal with the applicable appeals office.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731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The RTKL is </a:t>
            </a:r>
            <a:r>
              <a:rPr lang="en-US" u="sng" dirty="0">
                <a:solidFill>
                  <a:schemeClr val="bg1"/>
                </a:solidFill>
              </a:rPr>
              <a:t>not</a:t>
            </a:r>
            <a:r>
              <a:rPr lang="en-US" dirty="0">
                <a:solidFill>
                  <a:schemeClr val="bg1"/>
                </a:solidFill>
              </a:rPr>
              <a:t> a confidentiality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Records can be released outside of the RTKL.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 agency may exercise its discretion to make any otherwise exempt record accessible if: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/>
              <a:t>Disclosure is not prohibited by Federal or State law or regulation; and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/>
              <a:t>The record is not protected by privilege; and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/>
              <a:t>The agency head determines that public interest favoring access outweighs any interest favoring withholding</a:t>
            </a:r>
            <a:r>
              <a:rPr lang="en-US" dirty="0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532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Filing an Appeal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724400"/>
          </a:xfrm>
          <a:ln w="1270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If the agency denies or deem denies a Request, an appeal may be filed within </a:t>
            </a:r>
            <a:r>
              <a:rPr lang="en-US" b="1" dirty="0">
                <a:solidFill>
                  <a:srgbClr val="FF0000"/>
                </a:solidFill>
              </a:rPr>
              <a:t>OOR</a:t>
            </a:r>
            <a:r>
              <a:rPr lang="en-US" dirty="0"/>
              <a:t> </a:t>
            </a:r>
            <a:r>
              <a:rPr lang="en-US" b="1" dirty="0"/>
              <a:t>15 business days </a:t>
            </a:r>
            <a:r>
              <a:rPr lang="en-US" dirty="0"/>
              <a:t>of the mailing date of the Agency’s response or date of the deemed denial (whichever first).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7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Complete Appeal…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the original Request</a:t>
            </a:r>
          </a:p>
          <a:p>
            <a:r>
              <a:rPr lang="en-US" dirty="0"/>
              <a:t>Includes the Agency Response, if one is provided</a:t>
            </a:r>
          </a:p>
          <a:p>
            <a:r>
              <a:rPr lang="en-US" dirty="0"/>
              <a:t>Includes your statement about why the requested records are public</a:t>
            </a:r>
          </a:p>
          <a:p>
            <a:r>
              <a:rPr lang="en-US" dirty="0"/>
              <a:t>Includes a statement addressing any grounds cited by the agency for denying your request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Right to Know for Local Govt Webinar as of 02.19</a:t>
            </a:r>
          </a:p>
        </p:txBody>
      </p:sp>
    </p:spTree>
    <p:extLst>
      <p:ext uri="{BB962C8B-B14F-4D97-AF65-F5344CB8AC3E}">
        <p14:creationId xmlns:p14="http://schemas.microsoft.com/office/powerpoint/2010/main" val="2471513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41148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OOR Docketing Letter</a:t>
            </a:r>
          </a:p>
        </p:txBody>
      </p:sp>
      <p:sp>
        <p:nvSpPr>
          <p:cNvPr id="36868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>
                <a:solidFill>
                  <a:schemeClr val="bg1"/>
                </a:solidFill>
              </a:rPr>
              <a:t>  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ln>
            <a:solidFill>
              <a:srgbClr val="C00000"/>
            </a:solidFill>
          </a:ln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Use mailing date of letter to calculate 7 business day submission period.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Affidavit is required to support facts.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Communication to OOR must include the other party.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Provide notice of appeal to relevant third parties.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895600" y="1828800"/>
            <a:ext cx="1905000" cy="152400"/>
          </a:xfrm>
          <a:prstGeom prst="straightConnector1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752600" y="1828800"/>
            <a:ext cx="3048000" cy="2133600"/>
          </a:xfrm>
          <a:prstGeom prst="straightConnector1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600200" y="3124200"/>
            <a:ext cx="3200400" cy="16002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505200" y="3962400"/>
            <a:ext cx="1219200" cy="9906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657600" y="5181600"/>
            <a:ext cx="1066800" cy="609600"/>
          </a:xfrm>
          <a:prstGeom prst="straightConnector1">
            <a:avLst/>
          </a:prstGeom>
          <a:ln w="38100">
            <a:solidFill>
              <a:srgbClr val="FF0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225675" y="1695450"/>
            <a:ext cx="1006475" cy="649288"/>
          </a:xfrm>
          <a:custGeom>
            <a:avLst/>
            <a:gdLst>
              <a:gd name="connsiteX0" fmla="*/ 563418 w 1006763"/>
              <a:gd name="connsiteY0" fmla="*/ 68639 h 648867"/>
              <a:gd name="connsiteX1" fmla="*/ 563418 w 1006763"/>
              <a:gd name="connsiteY1" fmla="*/ 68639 h 648867"/>
              <a:gd name="connsiteX2" fmla="*/ 480291 w 1006763"/>
              <a:gd name="connsiteY2" fmla="*/ 40930 h 648867"/>
              <a:gd name="connsiteX3" fmla="*/ 443345 w 1006763"/>
              <a:gd name="connsiteY3" fmla="*/ 31694 h 648867"/>
              <a:gd name="connsiteX4" fmla="*/ 387927 w 1006763"/>
              <a:gd name="connsiteY4" fmla="*/ 13221 h 648867"/>
              <a:gd name="connsiteX5" fmla="*/ 147781 w 1006763"/>
              <a:gd name="connsiteY5" fmla="*/ 31694 h 648867"/>
              <a:gd name="connsiteX6" fmla="*/ 92363 w 1006763"/>
              <a:gd name="connsiteY6" fmla="*/ 50167 h 648867"/>
              <a:gd name="connsiteX7" fmla="*/ 36945 w 1006763"/>
              <a:gd name="connsiteY7" fmla="*/ 114821 h 648867"/>
              <a:gd name="connsiteX8" fmla="*/ 18472 w 1006763"/>
              <a:gd name="connsiteY8" fmla="*/ 170239 h 648867"/>
              <a:gd name="connsiteX9" fmla="*/ 9236 w 1006763"/>
              <a:gd name="connsiteY9" fmla="*/ 197949 h 648867"/>
              <a:gd name="connsiteX10" fmla="*/ 0 w 1006763"/>
              <a:gd name="connsiteY10" fmla="*/ 225658 h 648867"/>
              <a:gd name="connsiteX11" fmla="*/ 9236 w 1006763"/>
              <a:gd name="connsiteY11" fmla="*/ 327258 h 648867"/>
              <a:gd name="connsiteX12" fmla="*/ 18472 w 1006763"/>
              <a:gd name="connsiteY12" fmla="*/ 354967 h 648867"/>
              <a:gd name="connsiteX13" fmla="*/ 73891 w 1006763"/>
              <a:gd name="connsiteY13" fmla="*/ 410385 h 648867"/>
              <a:gd name="connsiteX14" fmla="*/ 129309 w 1006763"/>
              <a:gd name="connsiteY14" fmla="*/ 456567 h 648867"/>
              <a:gd name="connsiteX15" fmla="*/ 157018 w 1006763"/>
              <a:gd name="connsiteY15" fmla="*/ 465803 h 648867"/>
              <a:gd name="connsiteX16" fmla="*/ 240145 w 1006763"/>
              <a:gd name="connsiteY16" fmla="*/ 502749 h 648867"/>
              <a:gd name="connsiteX17" fmla="*/ 277091 w 1006763"/>
              <a:gd name="connsiteY17" fmla="*/ 521221 h 648867"/>
              <a:gd name="connsiteX18" fmla="*/ 350981 w 1006763"/>
              <a:gd name="connsiteY18" fmla="*/ 539694 h 648867"/>
              <a:gd name="connsiteX19" fmla="*/ 387927 w 1006763"/>
              <a:gd name="connsiteY19" fmla="*/ 548930 h 648867"/>
              <a:gd name="connsiteX20" fmla="*/ 452581 w 1006763"/>
              <a:gd name="connsiteY20" fmla="*/ 567403 h 648867"/>
              <a:gd name="connsiteX21" fmla="*/ 942109 w 1006763"/>
              <a:gd name="connsiteY21" fmla="*/ 530458 h 648867"/>
              <a:gd name="connsiteX22" fmla="*/ 969818 w 1006763"/>
              <a:gd name="connsiteY22" fmla="*/ 511985 h 648867"/>
              <a:gd name="connsiteX23" fmla="*/ 988291 w 1006763"/>
              <a:gd name="connsiteY23" fmla="*/ 484276 h 648867"/>
              <a:gd name="connsiteX24" fmla="*/ 1006763 w 1006763"/>
              <a:gd name="connsiteY24" fmla="*/ 428858 h 648867"/>
              <a:gd name="connsiteX25" fmla="*/ 997527 w 1006763"/>
              <a:gd name="connsiteY25" fmla="*/ 216421 h 648867"/>
              <a:gd name="connsiteX26" fmla="*/ 979054 w 1006763"/>
              <a:gd name="connsiteY26" fmla="*/ 161003 h 648867"/>
              <a:gd name="connsiteX27" fmla="*/ 951345 w 1006763"/>
              <a:gd name="connsiteY27" fmla="*/ 151767 h 648867"/>
              <a:gd name="connsiteX28" fmla="*/ 932872 w 1006763"/>
              <a:gd name="connsiteY28" fmla="*/ 124058 h 648867"/>
              <a:gd name="connsiteX29" fmla="*/ 877454 w 1006763"/>
              <a:gd name="connsiteY29" fmla="*/ 96349 h 648867"/>
              <a:gd name="connsiteX30" fmla="*/ 794327 w 1006763"/>
              <a:gd name="connsiteY30" fmla="*/ 59403 h 648867"/>
              <a:gd name="connsiteX31" fmla="*/ 738909 w 1006763"/>
              <a:gd name="connsiteY31" fmla="*/ 40930 h 648867"/>
              <a:gd name="connsiteX32" fmla="*/ 711200 w 1006763"/>
              <a:gd name="connsiteY32" fmla="*/ 31694 h 648867"/>
              <a:gd name="connsiteX33" fmla="*/ 618836 w 1006763"/>
              <a:gd name="connsiteY33" fmla="*/ 13221 h 648867"/>
              <a:gd name="connsiteX34" fmla="*/ 535709 w 1006763"/>
              <a:gd name="connsiteY34" fmla="*/ 50167 h 648867"/>
              <a:gd name="connsiteX35" fmla="*/ 563418 w 1006763"/>
              <a:gd name="connsiteY35" fmla="*/ 68639 h 648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06763" h="648867">
                <a:moveTo>
                  <a:pt x="563418" y="68639"/>
                </a:moveTo>
                <a:lnTo>
                  <a:pt x="563418" y="68639"/>
                </a:lnTo>
                <a:cubicBezTo>
                  <a:pt x="535709" y="59403"/>
                  <a:pt x="508207" y="49520"/>
                  <a:pt x="480291" y="40930"/>
                </a:cubicBezTo>
                <a:cubicBezTo>
                  <a:pt x="468158" y="37197"/>
                  <a:pt x="455504" y="35342"/>
                  <a:pt x="443345" y="31694"/>
                </a:cubicBezTo>
                <a:cubicBezTo>
                  <a:pt x="424694" y="26099"/>
                  <a:pt x="387927" y="13221"/>
                  <a:pt x="387927" y="13221"/>
                </a:cubicBezTo>
                <a:cubicBezTo>
                  <a:pt x="367250" y="14513"/>
                  <a:pt x="190216" y="23738"/>
                  <a:pt x="147781" y="31694"/>
                </a:cubicBezTo>
                <a:cubicBezTo>
                  <a:pt x="128643" y="35282"/>
                  <a:pt x="92363" y="50167"/>
                  <a:pt x="92363" y="50167"/>
                </a:cubicBezTo>
                <a:cubicBezTo>
                  <a:pt x="73877" y="68653"/>
                  <a:pt x="48794" y="91124"/>
                  <a:pt x="36945" y="114821"/>
                </a:cubicBezTo>
                <a:cubicBezTo>
                  <a:pt x="28237" y="132237"/>
                  <a:pt x="24630" y="151766"/>
                  <a:pt x="18472" y="170239"/>
                </a:cubicBezTo>
                <a:lnTo>
                  <a:pt x="9236" y="197949"/>
                </a:lnTo>
                <a:lnTo>
                  <a:pt x="0" y="225658"/>
                </a:lnTo>
                <a:cubicBezTo>
                  <a:pt x="3079" y="259525"/>
                  <a:pt x="4427" y="293593"/>
                  <a:pt x="9236" y="327258"/>
                </a:cubicBezTo>
                <a:cubicBezTo>
                  <a:pt x="10613" y="336896"/>
                  <a:pt x="12495" y="347282"/>
                  <a:pt x="18472" y="354967"/>
                </a:cubicBezTo>
                <a:cubicBezTo>
                  <a:pt x="34511" y="375588"/>
                  <a:pt x="55418" y="391912"/>
                  <a:pt x="73891" y="410385"/>
                </a:cubicBezTo>
                <a:cubicBezTo>
                  <a:pt x="94318" y="430811"/>
                  <a:pt x="103591" y="443708"/>
                  <a:pt x="129309" y="456567"/>
                </a:cubicBezTo>
                <a:cubicBezTo>
                  <a:pt x="138017" y="460921"/>
                  <a:pt x="147782" y="462724"/>
                  <a:pt x="157018" y="465803"/>
                </a:cubicBezTo>
                <a:cubicBezTo>
                  <a:pt x="238509" y="520131"/>
                  <a:pt x="108275" y="436818"/>
                  <a:pt x="240145" y="502749"/>
                </a:cubicBezTo>
                <a:cubicBezTo>
                  <a:pt x="252460" y="508906"/>
                  <a:pt x="264029" y="516867"/>
                  <a:pt x="277091" y="521221"/>
                </a:cubicBezTo>
                <a:cubicBezTo>
                  <a:pt x="301176" y="529249"/>
                  <a:pt x="326351" y="533536"/>
                  <a:pt x="350981" y="539694"/>
                </a:cubicBezTo>
                <a:cubicBezTo>
                  <a:pt x="363296" y="542773"/>
                  <a:pt x="375884" y="544915"/>
                  <a:pt x="387927" y="548930"/>
                </a:cubicBezTo>
                <a:cubicBezTo>
                  <a:pt x="427678" y="562181"/>
                  <a:pt x="406191" y="555806"/>
                  <a:pt x="452581" y="567403"/>
                </a:cubicBezTo>
                <a:cubicBezTo>
                  <a:pt x="1000071" y="556230"/>
                  <a:pt x="776336" y="648867"/>
                  <a:pt x="942109" y="530458"/>
                </a:cubicBezTo>
                <a:cubicBezTo>
                  <a:pt x="951142" y="524006"/>
                  <a:pt x="960582" y="518143"/>
                  <a:pt x="969818" y="511985"/>
                </a:cubicBezTo>
                <a:cubicBezTo>
                  <a:pt x="975976" y="502749"/>
                  <a:pt x="983783" y="494420"/>
                  <a:pt x="988291" y="484276"/>
                </a:cubicBezTo>
                <a:cubicBezTo>
                  <a:pt x="996199" y="466482"/>
                  <a:pt x="1006763" y="428858"/>
                  <a:pt x="1006763" y="428858"/>
                </a:cubicBezTo>
                <a:cubicBezTo>
                  <a:pt x="1003684" y="358046"/>
                  <a:pt x="1004820" y="286924"/>
                  <a:pt x="997527" y="216421"/>
                </a:cubicBezTo>
                <a:cubicBezTo>
                  <a:pt x="995523" y="197052"/>
                  <a:pt x="997527" y="167160"/>
                  <a:pt x="979054" y="161003"/>
                </a:cubicBezTo>
                <a:lnTo>
                  <a:pt x="951345" y="151767"/>
                </a:lnTo>
                <a:cubicBezTo>
                  <a:pt x="945187" y="142531"/>
                  <a:pt x="940721" y="131907"/>
                  <a:pt x="932872" y="124058"/>
                </a:cubicBezTo>
                <a:cubicBezTo>
                  <a:pt x="914966" y="106152"/>
                  <a:pt x="899992" y="103861"/>
                  <a:pt x="877454" y="96349"/>
                </a:cubicBezTo>
                <a:cubicBezTo>
                  <a:pt x="833544" y="67075"/>
                  <a:pt x="860275" y="81386"/>
                  <a:pt x="794327" y="59403"/>
                </a:cubicBezTo>
                <a:lnTo>
                  <a:pt x="738909" y="40930"/>
                </a:lnTo>
                <a:cubicBezTo>
                  <a:pt x="729673" y="37851"/>
                  <a:pt x="720645" y="34055"/>
                  <a:pt x="711200" y="31694"/>
                </a:cubicBezTo>
                <a:cubicBezTo>
                  <a:pt x="656086" y="17916"/>
                  <a:pt x="686776" y="24545"/>
                  <a:pt x="618836" y="13221"/>
                </a:cubicBezTo>
                <a:cubicBezTo>
                  <a:pt x="557527" y="20885"/>
                  <a:pt x="544070" y="0"/>
                  <a:pt x="535709" y="50167"/>
                </a:cubicBezTo>
                <a:cubicBezTo>
                  <a:pt x="534191" y="59278"/>
                  <a:pt x="558800" y="65560"/>
                  <a:pt x="563418" y="68639"/>
                </a:cubicBezTo>
                <a:close/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1065213" y="3740150"/>
            <a:ext cx="1308100" cy="674688"/>
          </a:xfrm>
          <a:custGeom>
            <a:avLst/>
            <a:gdLst>
              <a:gd name="connsiteX0" fmla="*/ 662189 w 1308734"/>
              <a:gd name="connsiteY0" fmla="*/ 101600 h 674255"/>
              <a:gd name="connsiteX1" fmla="*/ 662189 w 1308734"/>
              <a:gd name="connsiteY1" fmla="*/ 101600 h 674255"/>
              <a:gd name="connsiteX2" fmla="*/ 597534 w 1308734"/>
              <a:gd name="connsiteY2" fmla="*/ 46182 h 674255"/>
              <a:gd name="connsiteX3" fmla="*/ 523644 w 1308734"/>
              <a:gd name="connsiteY3" fmla="*/ 18473 h 674255"/>
              <a:gd name="connsiteX4" fmla="*/ 375862 w 1308734"/>
              <a:gd name="connsiteY4" fmla="*/ 0 h 674255"/>
              <a:gd name="connsiteX5" fmla="*/ 209607 w 1308734"/>
              <a:gd name="connsiteY5" fmla="*/ 18473 h 674255"/>
              <a:gd name="connsiteX6" fmla="*/ 181898 w 1308734"/>
              <a:gd name="connsiteY6" fmla="*/ 36946 h 674255"/>
              <a:gd name="connsiteX7" fmla="*/ 154189 w 1308734"/>
              <a:gd name="connsiteY7" fmla="*/ 46182 h 674255"/>
              <a:gd name="connsiteX8" fmla="*/ 89534 w 1308734"/>
              <a:gd name="connsiteY8" fmla="*/ 73891 h 674255"/>
              <a:gd name="connsiteX9" fmla="*/ 61825 w 1308734"/>
              <a:gd name="connsiteY9" fmla="*/ 92364 h 674255"/>
              <a:gd name="connsiteX10" fmla="*/ 24880 w 1308734"/>
              <a:gd name="connsiteY10" fmla="*/ 147782 h 674255"/>
              <a:gd name="connsiteX11" fmla="*/ 15644 w 1308734"/>
              <a:gd name="connsiteY11" fmla="*/ 277091 h 674255"/>
              <a:gd name="connsiteX12" fmla="*/ 24880 w 1308734"/>
              <a:gd name="connsiteY12" fmla="*/ 323273 h 674255"/>
              <a:gd name="connsiteX13" fmla="*/ 61825 w 1308734"/>
              <a:gd name="connsiteY13" fmla="*/ 360218 h 674255"/>
              <a:gd name="connsiteX14" fmla="*/ 98771 w 1308734"/>
              <a:gd name="connsiteY14" fmla="*/ 406400 h 674255"/>
              <a:gd name="connsiteX15" fmla="*/ 163425 w 1308734"/>
              <a:gd name="connsiteY15" fmla="*/ 461818 h 674255"/>
              <a:gd name="connsiteX16" fmla="*/ 228080 w 1308734"/>
              <a:gd name="connsiteY16" fmla="*/ 508000 h 674255"/>
              <a:gd name="connsiteX17" fmla="*/ 292734 w 1308734"/>
              <a:gd name="connsiteY17" fmla="*/ 554182 h 674255"/>
              <a:gd name="connsiteX18" fmla="*/ 320444 w 1308734"/>
              <a:gd name="connsiteY18" fmla="*/ 563418 h 674255"/>
              <a:gd name="connsiteX19" fmla="*/ 375862 w 1308734"/>
              <a:gd name="connsiteY19" fmla="*/ 591128 h 674255"/>
              <a:gd name="connsiteX20" fmla="*/ 477462 w 1308734"/>
              <a:gd name="connsiteY20" fmla="*/ 628073 h 674255"/>
              <a:gd name="connsiteX21" fmla="*/ 514407 w 1308734"/>
              <a:gd name="connsiteY21" fmla="*/ 637309 h 674255"/>
              <a:gd name="connsiteX22" fmla="*/ 560589 w 1308734"/>
              <a:gd name="connsiteY22" fmla="*/ 655782 h 674255"/>
              <a:gd name="connsiteX23" fmla="*/ 616007 w 1308734"/>
              <a:gd name="connsiteY23" fmla="*/ 674255 h 674255"/>
              <a:gd name="connsiteX24" fmla="*/ 1068589 w 1308734"/>
              <a:gd name="connsiteY24" fmla="*/ 665018 h 674255"/>
              <a:gd name="connsiteX25" fmla="*/ 1142480 w 1308734"/>
              <a:gd name="connsiteY25" fmla="*/ 646546 h 674255"/>
              <a:gd name="connsiteX26" fmla="*/ 1179425 w 1308734"/>
              <a:gd name="connsiteY26" fmla="*/ 618837 h 674255"/>
              <a:gd name="connsiteX27" fmla="*/ 1234844 w 1308734"/>
              <a:gd name="connsiteY27" fmla="*/ 591128 h 674255"/>
              <a:gd name="connsiteX28" fmla="*/ 1281025 w 1308734"/>
              <a:gd name="connsiteY28" fmla="*/ 535709 h 674255"/>
              <a:gd name="connsiteX29" fmla="*/ 1290262 w 1308734"/>
              <a:gd name="connsiteY29" fmla="*/ 498764 h 674255"/>
              <a:gd name="connsiteX30" fmla="*/ 1299498 w 1308734"/>
              <a:gd name="connsiteY30" fmla="*/ 471055 h 674255"/>
              <a:gd name="connsiteX31" fmla="*/ 1308734 w 1308734"/>
              <a:gd name="connsiteY31" fmla="*/ 424873 h 674255"/>
              <a:gd name="connsiteX32" fmla="*/ 1290262 w 1308734"/>
              <a:gd name="connsiteY32" fmla="*/ 332509 h 674255"/>
              <a:gd name="connsiteX33" fmla="*/ 1225607 w 1308734"/>
              <a:gd name="connsiteY33" fmla="*/ 249382 h 674255"/>
              <a:gd name="connsiteX34" fmla="*/ 1188662 w 1308734"/>
              <a:gd name="connsiteY34" fmla="*/ 230909 h 674255"/>
              <a:gd name="connsiteX35" fmla="*/ 1160953 w 1308734"/>
              <a:gd name="connsiteY35" fmla="*/ 203200 h 674255"/>
              <a:gd name="connsiteX36" fmla="*/ 1105534 w 1308734"/>
              <a:gd name="connsiteY36" fmla="*/ 166255 h 674255"/>
              <a:gd name="connsiteX37" fmla="*/ 1050116 w 1308734"/>
              <a:gd name="connsiteY37" fmla="*/ 147782 h 674255"/>
              <a:gd name="connsiteX38" fmla="*/ 985462 w 1308734"/>
              <a:gd name="connsiteY38" fmla="*/ 101600 h 674255"/>
              <a:gd name="connsiteX39" fmla="*/ 948516 w 1308734"/>
              <a:gd name="connsiteY39" fmla="*/ 92364 h 674255"/>
              <a:gd name="connsiteX40" fmla="*/ 791498 w 1308734"/>
              <a:gd name="connsiteY40" fmla="*/ 64655 h 674255"/>
              <a:gd name="connsiteX41" fmla="*/ 579062 w 1308734"/>
              <a:gd name="connsiteY41" fmla="*/ 55418 h 674255"/>
              <a:gd name="connsiteX42" fmla="*/ 634480 w 1308734"/>
              <a:gd name="connsiteY42" fmla="*/ 36946 h 674255"/>
              <a:gd name="connsiteX43" fmla="*/ 616007 w 1308734"/>
              <a:gd name="connsiteY43" fmla="*/ 36946 h 674255"/>
              <a:gd name="connsiteX44" fmla="*/ 588298 w 1308734"/>
              <a:gd name="connsiteY44" fmla="*/ 64655 h 674255"/>
              <a:gd name="connsiteX45" fmla="*/ 625244 w 1308734"/>
              <a:gd name="connsiteY45" fmla="*/ 64655 h 674255"/>
              <a:gd name="connsiteX46" fmla="*/ 625244 w 1308734"/>
              <a:gd name="connsiteY46" fmla="*/ 64655 h 674255"/>
              <a:gd name="connsiteX47" fmla="*/ 662189 w 1308734"/>
              <a:gd name="connsiteY47" fmla="*/ 101600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08734" h="674255">
                <a:moveTo>
                  <a:pt x="662189" y="101600"/>
                </a:moveTo>
                <a:lnTo>
                  <a:pt x="662189" y="101600"/>
                </a:lnTo>
                <a:cubicBezTo>
                  <a:pt x="640637" y="83127"/>
                  <a:pt x="620490" y="62877"/>
                  <a:pt x="597534" y="46182"/>
                </a:cubicBezTo>
                <a:cubicBezTo>
                  <a:pt x="573969" y="29044"/>
                  <a:pt x="551143" y="24584"/>
                  <a:pt x="523644" y="18473"/>
                </a:cubicBezTo>
                <a:cubicBezTo>
                  <a:pt x="457576" y="3792"/>
                  <a:pt x="463939" y="8008"/>
                  <a:pt x="375862" y="0"/>
                </a:cubicBezTo>
                <a:cubicBezTo>
                  <a:pt x="368140" y="552"/>
                  <a:pt x="249038" y="1574"/>
                  <a:pt x="209607" y="18473"/>
                </a:cubicBezTo>
                <a:cubicBezTo>
                  <a:pt x="199404" y="22846"/>
                  <a:pt x="191827" y="31982"/>
                  <a:pt x="181898" y="36946"/>
                </a:cubicBezTo>
                <a:cubicBezTo>
                  <a:pt x="173190" y="41300"/>
                  <a:pt x="163138" y="42347"/>
                  <a:pt x="154189" y="46182"/>
                </a:cubicBezTo>
                <a:cubicBezTo>
                  <a:pt x="74300" y="80420"/>
                  <a:pt x="154515" y="52232"/>
                  <a:pt x="89534" y="73891"/>
                </a:cubicBezTo>
                <a:cubicBezTo>
                  <a:pt x="80298" y="80049"/>
                  <a:pt x="69135" y="84010"/>
                  <a:pt x="61825" y="92364"/>
                </a:cubicBezTo>
                <a:cubicBezTo>
                  <a:pt x="47205" y="109072"/>
                  <a:pt x="24880" y="147782"/>
                  <a:pt x="24880" y="147782"/>
                </a:cubicBezTo>
                <a:cubicBezTo>
                  <a:pt x="0" y="222420"/>
                  <a:pt x="2152" y="189396"/>
                  <a:pt x="15644" y="277091"/>
                </a:cubicBezTo>
                <a:cubicBezTo>
                  <a:pt x="18031" y="292607"/>
                  <a:pt x="17256" y="309550"/>
                  <a:pt x="24880" y="323273"/>
                </a:cubicBezTo>
                <a:cubicBezTo>
                  <a:pt x="33338" y="338497"/>
                  <a:pt x="49510" y="347903"/>
                  <a:pt x="61825" y="360218"/>
                </a:cubicBezTo>
                <a:cubicBezTo>
                  <a:pt x="79808" y="414165"/>
                  <a:pt x="56992" y="364621"/>
                  <a:pt x="98771" y="406400"/>
                </a:cubicBezTo>
                <a:cubicBezTo>
                  <a:pt x="158722" y="466351"/>
                  <a:pt x="91262" y="425738"/>
                  <a:pt x="163425" y="461818"/>
                </a:cubicBezTo>
                <a:cubicBezTo>
                  <a:pt x="251216" y="549609"/>
                  <a:pt x="159274" y="468682"/>
                  <a:pt x="228080" y="508000"/>
                </a:cubicBezTo>
                <a:cubicBezTo>
                  <a:pt x="257358" y="524730"/>
                  <a:pt x="264150" y="539890"/>
                  <a:pt x="292734" y="554182"/>
                </a:cubicBezTo>
                <a:cubicBezTo>
                  <a:pt x="301442" y="558536"/>
                  <a:pt x="311207" y="560339"/>
                  <a:pt x="320444" y="563418"/>
                </a:cubicBezTo>
                <a:cubicBezTo>
                  <a:pt x="362478" y="591441"/>
                  <a:pt x="332163" y="574741"/>
                  <a:pt x="375862" y="591128"/>
                </a:cubicBezTo>
                <a:cubicBezTo>
                  <a:pt x="412576" y="604896"/>
                  <a:pt x="438668" y="618375"/>
                  <a:pt x="477462" y="628073"/>
                </a:cubicBezTo>
                <a:cubicBezTo>
                  <a:pt x="489777" y="631152"/>
                  <a:pt x="502364" y="633295"/>
                  <a:pt x="514407" y="637309"/>
                </a:cubicBezTo>
                <a:cubicBezTo>
                  <a:pt x="530136" y="642552"/>
                  <a:pt x="545007" y="650116"/>
                  <a:pt x="560589" y="655782"/>
                </a:cubicBezTo>
                <a:cubicBezTo>
                  <a:pt x="578889" y="662436"/>
                  <a:pt x="616007" y="674255"/>
                  <a:pt x="616007" y="674255"/>
                </a:cubicBezTo>
                <a:cubicBezTo>
                  <a:pt x="766868" y="671176"/>
                  <a:pt x="917905" y="672949"/>
                  <a:pt x="1068589" y="665018"/>
                </a:cubicBezTo>
                <a:cubicBezTo>
                  <a:pt x="1093942" y="663684"/>
                  <a:pt x="1142480" y="646546"/>
                  <a:pt x="1142480" y="646546"/>
                </a:cubicBezTo>
                <a:cubicBezTo>
                  <a:pt x="1154795" y="637310"/>
                  <a:pt x="1166060" y="626475"/>
                  <a:pt x="1179425" y="618837"/>
                </a:cubicBezTo>
                <a:cubicBezTo>
                  <a:pt x="1232437" y="588544"/>
                  <a:pt x="1182190" y="635005"/>
                  <a:pt x="1234844" y="591128"/>
                </a:cubicBezTo>
                <a:cubicBezTo>
                  <a:pt x="1261511" y="568906"/>
                  <a:pt x="1262863" y="562953"/>
                  <a:pt x="1281025" y="535709"/>
                </a:cubicBezTo>
                <a:cubicBezTo>
                  <a:pt x="1284104" y="523394"/>
                  <a:pt x="1286775" y="510970"/>
                  <a:pt x="1290262" y="498764"/>
                </a:cubicBezTo>
                <a:cubicBezTo>
                  <a:pt x="1292937" y="489403"/>
                  <a:pt x="1297137" y="480500"/>
                  <a:pt x="1299498" y="471055"/>
                </a:cubicBezTo>
                <a:cubicBezTo>
                  <a:pt x="1303305" y="455825"/>
                  <a:pt x="1305655" y="440267"/>
                  <a:pt x="1308734" y="424873"/>
                </a:cubicBezTo>
                <a:cubicBezTo>
                  <a:pt x="1306440" y="408813"/>
                  <a:pt x="1302662" y="354829"/>
                  <a:pt x="1290262" y="332509"/>
                </a:cubicBezTo>
                <a:cubicBezTo>
                  <a:pt x="1277697" y="309893"/>
                  <a:pt x="1250407" y="267097"/>
                  <a:pt x="1225607" y="249382"/>
                </a:cubicBezTo>
                <a:cubicBezTo>
                  <a:pt x="1214403" y="241379"/>
                  <a:pt x="1199866" y="238912"/>
                  <a:pt x="1188662" y="230909"/>
                </a:cubicBezTo>
                <a:cubicBezTo>
                  <a:pt x="1178033" y="223317"/>
                  <a:pt x="1171264" y="211219"/>
                  <a:pt x="1160953" y="203200"/>
                </a:cubicBezTo>
                <a:cubicBezTo>
                  <a:pt x="1143428" y="189570"/>
                  <a:pt x="1126596" y="173276"/>
                  <a:pt x="1105534" y="166255"/>
                </a:cubicBezTo>
                <a:lnTo>
                  <a:pt x="1050116" y="147782"/>
                </a:lnTo>
                <a:cubicBezTo>
                  <a:pt x="1045912" y="144629"/>
                  <a:pt x="995965" y="106101"/>
                  <a:pt x="985462" y="101600"/>
                </a:cubicBezTo>
                <a:cubicBezTo>
                  <a:pt x="973794" y="96600"/>
                  <a:pt x="960675" y="96012"/>
                  <a:pt x="948516" y="92364"/>
                </a:cubicBezTo>
                <a:cubicBezTo>
                  <a:pt x="856186" y="64665"/>
                  <a:pt x="920612" y="72985"/>
                  <a:pt x="791498" y="64655"/>
                </a:cubicBezTo>
                <a:cubicBezTo>
                  <a:pt x="641177" y="54957"/>
                  <a:pt x="661887" y="55418"/>
                  <a:pt x="579062" y="55418"/>
                </a:cubicBezTo>
                <a:lnTo>
                  <a:pt x="634480" y="36946"/>
                </a:lnTo>
                <a:lnTo>
                  <a:pt x="616007" y="36946"/>
                </a:lnTo>
                <a:lnTo>
                  <a:pt x="588298" y="64655"/>
                </a:lnTo>
                <a:lnTo>
                  <a:pt x="625244" y="64655"/>
                </a:lnTo>
                <a:lnTo>
                  <a:pt x="625244" y="64655"/>
                </a:lnTo>
                <a:lnTo>
                  <a:pt x="662189" y="101600"/>
                </a:lnTo>
                <a:close/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904875" y="4792663"/>
            <a:ext cx="2928938" cy="393700"/>
          </a:xfrm>
          <a:custGeom>
            <a:avLst/>
            <a:gdLst>
              <a:gd name="connsiteX0" fmla="*/ 443345 w 2927927"/>
              <a:gd name="connsiteY0" fmla="*/ 55840 h 393072"/>
              <a:gd name="connsiteX1" fmla="*/ 443345 w 2927927"/>
              <a:gd name="connsiteY1" fmla="*/ 55840 h 393072"/>
              <a:gd name="connsiteX2" fmla="*/ 166254 w 2927927"/>
              <a:gd name="connsiteY2" fmla="*/ 65076 h 393072"/>
              <a:gd name="connsiteX3" fmla="*/ 110836 w 2927927"/>
              <a:gd name="connsiteY3" fmla="*/ 83549 h 393072"/>
              <a:gd name="connsiteX4" fmla="*/ 73891 w 2927927"/>
              <a:gd name="connsiteY4" fmla="*/ 92785 h 393072"/>
              <a:gd name="connsiteX5" fmla="*/ 18472 w 2927927"/>
              <a:gd name="connsiteY5" fmla="*/ 194385 h 393072"/>
              <a:gd name="connsiteX6" fmla="*/ 0 w 2927927"/>
              <a:gd name="connsiteY6" fmla="*/ 249804 h 393072"/>
              <a:gd name="connsiteX7" fmla="*/ 9236 w 2927927"/>
              <a:gd name="connsiteY7" fmla="*/ 323694 h 393072"/>
              <a:gd name="connsiteX8" fmla="*/ 64654 w 2927927"/>
              <a:gd name="connsiteY8" fmla="*/ 360640 h 393072"/>
              <a:gd name="connsiteX9" fmla="*/ 92363 w 2927927"/>
              <a:gd name="connsiteY9" fmla="*/ 369876 h 393072"/>
              <a:gd name="connsiteX10" fmla="*/ 157018 w 2927927"/>
              <a:gd name="connsiteY10" fmla="*/ 388349 h 393072"/>
              <a:gd name="connsiteX11" fmla="*/ 2198254 w 2927927"/>
              <a:gd name="connsiteY11" fmla="*/ 379113 h 393072"/>
              <a:gd name="connsiteX12" fmla="*/ 2262909 w 2927927"/>
              <a:gd name="connsiteY12" fmla="*/ 369876 h 393072"/>
              <a:gd name="connsiteX13" fmla="*/ 2567709 w 2927927"/>
              <a:gd name="connsiteY13" fmla="*/ 360640 h 393072"/>
              <a:gd name="connsiteX14" fmla="*/ 2669309 w 2927927"/>
              <a:gd name="connsiteY14" fmla="*/ 342167 h 393072"/>
              <a:gd name="connsiteX15" fmla="*/ 2761672 w 2927927"/>
              <a:gd name="connsiteY15" fmla="*/ 323694 h 393072"/>
              <a:gd name="connsiteX16" fmla="*/ 2826327 w 2927927"/>
              <a:gd name="connsiteY16" fmla="*/ 295985 h 393072"/>
              <a:gd name="connsiteX17" fmla="*/ 2863272 w 2927927"/>
              <a:gd name="connsiteY17" fmla="*/ 286749 h 393072"/>
              <a:gd name="connsiteX18" fmla="*/ 2890981 w 2927927"/>
              <a:gd name="connsiteY18" fmla="*/ 277513 h 393072"/>
              <a:gd name="connsiteX19" fmla="*/ 2918691 w 2927927"/>
              <a:gd name="connsiteY19" fmla="*/ 259040 h 393072"/>
              <a:gd name="connsiteX20" fmla="*/ 2927927 w 2927927"/>
              <a:gd name="connsiteY20" fmla="*/ 231331 h 393072"/>
              <a:gd name="connsiteX21" fmla="*/ 2835563 w 2927927"/>
              <a:gd name="connsiteY21" fmla="*/ 55840 h 393072"/>
              <a:gd name="connsiteX22" fmla="*/ 2743200 w 2927927"/>
              <a:gd name="connsiteY22" fmla="*/ 46604 h 393072"/>
              <a:gd name="connsiteX23" fmla="*/ 1062181 w 2927927"/>
              <a:gd name="connsiteY23" fmla="*/ 46604 h 393072"/>
              <a:gd name="connsiteX24" fmla="*/ 480291 w 2927927"/>
              <a:gd name="connsiteY24" fmla="*/ 55840 h 393072"/>
              <a:gd name="connsiteX25" fmla="*/ 369454 w 2927927"/>
              <a:gd name="connsiteY25" fmla="*/ 46604 h 393072"/>
              <a:gd name="connsiteX26" fmla="*/ 350981 w 2927927"/>
              <a:gd name="connsiteY26" fmla="*/ 37367 h 393072"/>
              <a:gd name="connsiteX27" fmla="*/ 369454 w 2927927"/>
              <a:gd name="connsiteY27" fmla="*/ 65076 h 393072"/>
              <a:gd name="connsiteX28" fmla="*/ 369454 w 2927927"/>
              <a:gd name="connsiteY28" fmla="*/ 65076 h 393072"/>
              <a:gd name="connsiteX29" fmla="*/ 360218 w 2927927"/>
              <a:gd name="connsiteY29" fmla="*/ 46604 h 393072"/>
              <a:gd name="connsiteX30" fmla="*/ 397163 w 2927927"/>
              <a:gd name="connsiteY30" fmla="*/ 83549 h 393072"/>
              <a:gd name="connsiteX31" fmla="*/ 387927 w 2927927"/>
              <a:gd name="connsiteY31" fmla="*/ 65076 h 39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7927" h="393072">
                <a:moveTo>
                  <a:pt x="443345" y="55840"/>
                </a:moveTo>
                <a:lnTo>
                  <a:pt x="443345" y="55840"/>
                </a:lnTo>
                <a:cubicBezTo>
                  <a:pt x="350981" y="58919"/>
                  <a:pt x="258350" y="57401"/>
                  <a:pt x="166254" y="65076"/>
                </a:cubicBezTo>
                <a:cubicBezTo>
                  <a:pt x="146849" y="66693"/>
                  <a:pt x="129727" y="78826"/>
                  <a:pt x="110836" y="83549"/>
                </a:cubicBezTo>
                <a:lnTo>
                  <a:pt x="73891" y="92785"/>
                </a:lnTo>
                <a:cubicBezTo>
                  <a:pt x="10652" y="140214"/>
                  <a:pt x="50545" y="98160"/>
                  <a:pt x="18472" y="194385"/>
                </a:cubicBezTo>
                <a:lnTo>
                  <a:pt x="0" y="249804"/>
                </a:lnTo>
                <a:cubicBezTo>
                  <a:pt x="3079" y="274434"/>
                  <a:pt x="2705" y="299747"/>
                  <a:pt x="9236" y="323694"/>
                </a:cubicBezTo>
                <a:cubicBezTo>
                  <a:pt x="18841" y="358911"/>
                  <a:pt x="35132" y="352205"/>
                  <a:pt x="64654" y="360640"/>
                </a:cubicBezTo>
                <a:cubicBezTo>
                  <a:pt x="74015" y="363315"/>
                  <a:pt x="83002" y="367201"/>
                  <a:pt x="92363" y="369876"/>
                </a:cubicBezTo>
                <a:cubicBezTo>
                  <a:pt x="173547" y="393072"/>
                  <a:pt x="90582" y="366204"/>
                  <a:pt x="157018" y="388349"/>
                </a:cubicBezTo>
                <a:lnTo>
                  <a:pt x="2198254" y="379113"/>
                </a:lnTo>
                <a:cubicBezTo>
                  <a:pt x="2220024" y="378922"/>
                  <a:pt x="2241166" y="370963"/>
                  <a:pt x="2262909" y="369876"/>
                </a:cubicBezTo>
                <a:cubicBezTo>
                  <a:pt x="2364429" y="364800"/>
                  <a:pt x="2466109" y="363719"/>
                  <a:pt x="2567709" y="360640"/>
                </a:cubicBezTo>
                <a:cubicBezTo>
                  <a:pt x="2731009" y="333424"/>
                  <a:pt x="2527309" y="367986"/>
                  <a:pt x="2669309" y="342167"/>
                </a:cubicBezTo>
                <a:cubicBezTo>
                  <a:pt x="2719224" y="333091"/>
                  <a:pt x="2718777" y="335950"/>
                  <a:pt x="2761672" y="323694"/>
                </a:cubicBezTo>
                <a:cubicBezTo>
                  <a:pt x="2825904" y="305342"/>
                  <a:pt x="2747494" y="325547"/>
                  <a:pt x="2826327" y="295985"/>
                </a:cubicBezTo>
                <a:cubicBezTo>
                  <a:pt x="2838213" y="291528"/>
                  <a:pt x="2851066" y="290236"/>
                  <a:pt x="2863272" y="286749"/>
                </a:cubicBezTo>
                <a:cubicBezTo>
                  <a:pt x="2872633" y="284074"/>
                  <a:pt x="2881745" y="280592"/>
                  <a:pt x="2890981" y="277513"/>
                </a:cubicBezTo>
                <a:cubicBezTo>
                  <a:pt x="2900218" y="271355"/>
                  <a:pt x="2911756" y="267708"/>
                  <a:pt x="2918691" y="259040"/>
                </a:cubicBezTo>
                <a:cubicBezTo>
                  <a:pt x="2924773" y="251438"/>
                  <a:pt x="2927927" y="231331"/>
                  <a:pt x="2927927" y="231331"/>
                </a:cubicBezTo>
                <a:lnTo>
                  <a:pt x="2835563" y="55840"/>
                </a:lnTo>
                <a:lnTo>
                  <a:pt x="2743200" y="46604"/>
                </a:lnTo>
                <a:cubicBezTo>
                  <a:pt x="2183965" y="0"/>
                  <a:pt x="1627645" y="43238"/>
                  <a:pt x="1062181" y="46604"/>
                </a:cubicBezTo>
                <a:lnTo>
                  <a:pt x="480291" y="55840"/>
                </a:lnTo>
                <a:cubicBezTo>
                  <a:pt x="443217" y="55840"/>
                  <a:pt x="369454" y="46604"/>
                  <a:pt x="369454" y="46604"/>
                </a:cubicBezTo>
                <a:lnTo>
                  <a:pt x="350981" y="37367"/>
                </a:lnTo>
                <a:lnTo>
                  <a:pt x="369454" y="65076"/>
                </a:lnTo>
                <a:lnTo>
                  <a:pt x="369454" y="65076"/>
                </a:lnTo>
                <a:lnTo>
                  <a:pt x="360218" y="46604"/>
                </a:lnTo>
                <a:lnTo>
                  <a:pt x="397163" y="83549"/>
                </a:lnTo>
                <a:lnTo>
                  <a:pt x="387927" y="65076"/>
                </a:lnTo>
              </a:path>
            </a:pathLst>
          </a:cu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>
            <a:off x="830263" y="5467350"/>
            <a:ext cx="3122612" cy="609600"/>
          </a:xfrm>
          <a:custGeom>
            <a:avLst/>
            <a:gdLst>
              <a:gd name="connsiteX0" fmla="*/ 500162 w 3123290"/>
              <a:gd name="connsiteY0" fmla="*/ 27709 h 609600"/>
              <a:gd name="connsiteX1" fmla="*/ 500162 w 3123290"/>
              <a:gd name="connsiteY1" fmla="*/ 27709 h 609600"/>
              <a:gd name="connsiteX2" fmla="*/ 149181 w 3123290"/>
              <a:gd name="connsiteY2" fmla="*/ 27709 h 609600"/>
              <a:gd name="connsiteX3" fmla="*/ 121471 w 3123290"/>
              <a:gd name="connsiteY3" fmla="*/ 55418 h 609600"/>
              <a:gd name="connsiteX4" fmla="*/ 93762 w 3123290"/>
              <a:gd name="connsiteY4" fmla="*/ 110837 h 609600"/>
              <a:gd name="connsiteX5" fmla="*/ 75290 w 3123290"/>
              <a:gd name="connsiteY5" fmla="*/ 166255 h 609600"/>
              <a:gd name="connsiteX6" fmla="*/ 66053 w 3123290"/>
              <a:gd name="connsiteY6" fmla="*/ 193964 h 609600"/>
              <a:gd name="connsiteX7" fmla="*/ 56817 w 3123290"/>
              <a:gd name="connsiteY7" fmla="*/ 230909 h 609600"/>
              <a:gd name="connsiteX8" fmla="*/ 38344 w 3123290"/>
              <a:gd name="connsiteY8" fmla="*/ 258618 h 609600"/>
              <a:gd name="connsiteX9" fmla="*/ 10635 w 3123290"/>
              <a:gd name="connsiteY9" fmla="*/ 341746 h 609600"/>
              <a:gd name="connsiteX10" fmla="*/ 1399 w 3123290"/>
              <a:gd name="connsiteY10" fmla="*/ 369455 h 609600"/>
              <a:gd name="connsiteX11" fmla="*/ 29108 w 3123290"/>
              <a:gd name="connsiteY11" fmla="*/ 471055 h 609600"/>
              <a:gd name="connsiteX12" fmla="*/ 56817 w 3123290"/>
              <a:gd name="connsiteY12" fmla="*/ 480291 h 609600"/>
              <a:gd name="connsiteX13" fmla="*/ 112235 w 3123290"/>
              <a:gd name="connsiteY13" fmla="*/ 517237 h 609600"/>
              <a:gd name="connsiteX14" fmla="*/ 167653 w 3123290"/>
              <a:gd name="connsiteY14" fmla="*/ 535709 h 609600"/>
              <a:gd name="connsiteX15" fmla="*/ 195362 w 3123290"/>
              <a:gd name="connsiteY15" fmla="*/ 544946 h 609600"/>
              <a:gd name="connsiteX16" fmla="*/ 232308 w 3123290"/>
              <a:gd name="connsiteY16" fmla="*/ 563418 h 609600"/>
              <a:gd name="connsiteX17" fmla="*/ 278490 w 3123290"/>
              <a:gd name="connsiteY17" fmla="*/ 572655 h 609600"/>
              <a:gd name="connsiteX18" fmla="*/ 306199 w 3123290"/>
              <a:gd name="connsiteY18" fmla="*/ 581891 h 609600"/>
              <a:gd name="connsiteX19" fmla="*/ 555581 w 3123290"/>
              <a:gd name="connsiteY19" fmla="*/ 609600 h 609600"/>
              <a:gd name="connsiteX20" fmla="*/ 1765544 w 3123290"/>
              <a:gd name="connsiteY20" fmla="*/ 600364 h 609600"/>
              <a:gd name="connsiteX21" fmla="*/ 1941035 w 3123290"/>
              <a:gd name="connsiteY21" fmla="*/ 591128 h 609600"/>
              <a:gd name="connsiteX22" fmla="*/ 2892381 w 3123290"/>
              <a:gd name="connsiteY22" fmla="*/ 581891 h 609600"/>
              <a:gd name="connsiteX23" fmla="*/ 2957035 w 3123290"/>
              <a:gd name="connsiteY23" fmla="*/ 572655 h 609600"/>
              <a:gd name="connsiteX24" fmla="*/ 3012453 w 3123290"/>
              <a:gd name="connsiteY24" fmla="*/ 517237 h 609600"/>
              <a:gd name="connsiteX25" fmla="*/ 3040162 w 3123290"/>
              <a:gd name="connsiteY25" fmla="*/ 498764 h 609600"/>
              <a:gd name="connsiteX26" fmla="*/ 3086344 w 3123290"/>
              <a:gd name="connsiteY26" fmla="*/ 415637 h 609600"/>
              <a:gd name="connsiteX27" fmla="*/ 3114053 w 3123290"/>
              <a:gd name="connsiteY27" fmla="*/ 350982 h 609600"/>
              <a:gd name="connsiteX28" fmla="*/ 3123290 w 3123290"/>
              <a:gd name="connsiteY28" fmla="*/ 295564 h 609600"/>
              <a:gd name="connsiteX29" fmla="*/ 3114053 w 3123290"/>
              <a:gd name="connsiteY29" fmla="*/ 147782 h 609600"/>
              <a:gd name="connsiteX30" fmla="*/ 3067871 w 3123290"/>
              <a:gd name="connsiteY30" fmla="*/ 64655 h 609600"/>
              <a:gd name="connsiteX31" fmla="*/ 3040162 w 3123290"/>
              <a:gd name="connsiteY31" fmla="*/ 46182 h 609600"/>
              <a:gd name="connsiteX32" fmla="*/ 2975508 w 3123290"/>
              <a:gd name="connsiteY32" fmla="*/ 27709 h 609600"/>
              <a:gd name="connsiteX33" fmla="*/ 2929326 w 3123290"/>
              <a:gd name="connsiteY33" fmla="*/ 9237 h 609600"/>
              <a:gd name="connsiteX34" fmla="*/ 2587581 w 3123290"/>
              <a:gd name="connsiteY34" fmla="*/ 0 h 609600"/>
              <a:gd name="connsiteX35" fmla="*/ 1174417 w 3123290"/>
              <a:gd name="connsiteY35" fmla="*/ 9237 h 609600"/>
              <a:gd name="connsiteX36" fmla="*/ 934271 w 3123290"/>
              <a:gd name="connsiteY36" fmla="*/ 18473 h 609600"/>
              <a:gd name="connsiteX37" fmla="*/ 417035 w 3123290"/>
              <a:gd name="connsiteY37" fmla="*/ 27709 h 609600"/>
              <a:gd name="connsiteX38" fmla="*/ 407799 w 3123290"/>
              <a:gd name="connsiteY38" fmla="*/ 18473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3290" h="609600">
                <a:moveTo>
                  <a:pt x="500162" y="27709"/>
                </a:moveTo>
                <a:lnTo>
                  <a:pt x="500162" y="27709"/>
                </a:lnTo>
                <a:cubicBezTo>
                  <a:pt x="364282" y="14121"/>
                  <a:pt x="320747" y="5572"/>
                  <a:pt x="149181" y="27709"/>
                </a:cubicBezTo>
                <a:cubicBezTo>
                  <a:pt x="136226" y="29381"/>
                  <a:pt x="130708" y="46182"/>
                  <a:pt x="121471" y="55418"/>
                </a:cubicBezTo>
                <a:cubicBezTo>
                  <a:pt x="87790" y="156469"/>
                  <a:pt x="141505" y="3415"/>
                  <a:pt x="93762" y="110837"/>
                </a:cubicBezTo>
                <a:cubicBezTo>
                  <a:pt x="85854" y="128631"/>
                  <a:pt x="81448" y="147782"/>
                  <a:pt x="75290" y="166255"/>
                </a:cubicBezTo>
                <a:cubicBezTo>
                  <a:pt x="72211" y="175491"/>
                  <a:pt x="68414" y="184519"/>
                  <a:pt x="66053" y="193964"/>
                </a:cubicBezTo>
                <a:cubicBezTo>
                  <a:pt x="62974" y="206279"/>
                  <a:pt x="61817" y="219241"/>
                  <a:pt x="56817" y="230909"/>
                </a:cubicBezTo>
                <a:cubicBezTo>
                  <a:pt x="52444" y="241112"/>
                  <a:pt x="44502" y="249382"/>
                  <a:pt x="38344" y="258618"/>
                </a:cubicBezTo>
                <a:lnTo>
                  <a:pt x="10635" y="341746"/>
                </a:lnTo>
                <a:lnTo>
                  <a:pt x="1399" y="369455"/>
                </a:lnTo>
                <a:cubicBezTo>
                  <a:pt x="5003" y="398289"/>
                  <a:pt x="0" y="447769"/>
                  <a:pt x="29108" y="471055"/>
                </a:cubicBezTo>
                <a:cubicBezTo>
                  <a:pt x="36711" y="477137"/>
                  <a:pt x="47581" y="477212"/>
                  <a:pt x="56817" y="480291"/>
                </a:cubicBezTo>
                <a:cubicBezTo>
                  <a:pt x="75290" y="492606"/>
                  <a:pt x="91173" y="510216"/>
                  <a:pt x="112235" y="517237"/>
                </a:cubicBezTo>
                <a:lnTo>
                  <a:pt x="167653" y="535709"/>
                </a:lnTo>
                <a:cubicBezTo>
                  <a:pt x="176889" y="538788"/>
                  <a:pt x="186654" y="540592"/>
                  <a:pt x="195362" y="544946"/>
                </a:cubicBezTo>
                <a:cubicBezTo>
                  <a:pt x="207677" y="551103"/>
                  <a:pt x="219246" y="559064"/>
                  <a:pt x="232308" y="563418"/>
                </a:cubicBezTo>
                <a:cubicBezTo>
                  <a:pt x="247201" y="568382"/>
                  <a:pt x="263260" y="568847"/>
                  <a:pt x="278490" y="572655"/>
                </a:cubicBezTo>
                <a:cubicBezTo>
                  <a:pt x="287935" y="575016"/>
                  <a:pt x="296582" y="580373"/>
                  <a:pt x="306199" y="581891"/>
                </a:cubicBezTo>
                <a:cubicBezTo>
                  <a:pt x="398593" y="596479"/>
                  <a:pt x="465596" y="601420"/>
                  <a:pt x="555581" y="609600"/>
                </a:cubicBezTo>
                <a:lnTo>
                  <a:pt x="1765544" y="600364"/>
                </a:lnTo>
                <a:cubicBezTo>
                  <a:pt x="1824117" y="599583"/>
                  <a:pt x="1882465" y="592088"/>
                  <a:pt x="1941035" y="591128"/>
                </a:cubicBezTo>
                <a:lnTo>
                  <a:pt x="2892381" y="581891"/>
                </a:lnTo>
                <a:cubicBezTo>
                  <a:pt x="2913932" y="578812"/>
                  <a:pt x="2936183" y="578911"/>
                  <a:pt x="2957035" y="572655"/>
                </a:cubicBezTo>
                <a:cubicBezTo>
                  <a:pt x="2988130" y="563326"/>
                  <a:pt x="2991150" y="538540"/>
                  <a:pt x="3012453" y="517237"/>
                </a:cubicBezTo>
                <a:cubicBezTo>
                  <a:pt x="3020302" y="509388"/>
                  <a:pt x="3030926" y="504922"/>
                  <a:pt x="3040162" y="498764"/>
                </a:cubicBezTo>
                <a:cubicBezTo>
                  <a:pt x="3112167" y="390758"/>
                  <a:pt x="3057081" y="483917"/>
                  <a:pt x="3086344" y="415637"/>
                </a:cubicBezTo>
                <a:cubicBezTo>
                  <a:pt x="3099378" y="385223"/>
                  <a:pt x="3107387" y="380977"/>
                  <a:pt x="3114053" y="350982"/>
                </a:cubicBezTo>
                <a:cubicBezTo>
                  <a:pt x="3118116" y="332700"/>
                  <a:pt x="3120211" y="314037"/>
                  <a:pt x="3123290" y="295564"/>
                </a:cubicBezTo>
                <a:cubicBezTo>
                  <a:pt x="3120211" y="246303"/>
                  <a:pt x="3120722" y="196686"/>
                  <a:pt x="3114053" y="147782"/>
                </a:cubicBezTo>
                <a:cubicBezTo>
                  <a:pt x="3108104" y="104153"/>
                  <a:pt x="3098178" y="89911"/>
                  <a:pt x="3067871" y="64655"/>
                </a:cubicBezTo>
                <a:cubicBezTo>
                  <a:pt x="3059343" y="57549"/>
                  <a:pt x="3050091" y="51146"/>
                  <a:pt x="3040162" y="46182"/>
                </a:cubicBezTo>
                <a:cubicBezTo>
                  <a:pt x="3022379" y="37291"/>
                  <a:pt x="2993254" y="33624"/>
                  <a:pt x="2975508" y="27709"/>
                </a:cubicBezTo>
                <a:cubicBezTo>
                  <a:pt x="2959779" y="22466"/>
                  <a:pt x="2945864" y="10418"/>
                  <a:pt x="2929326" y="9237"/>
                </a:cubicBezTo>
                <a:cubicBezTo>
                  <a:pt x="2815659" y="1118"/>
                  <a:pt x="2701496" y="3079"/>
                  <a:pt x="2587581" y="0"/>
                </a:cubicBezTo>
                <a:lnTo>
                  <a:pt x="1174417" y="9237"/>
                </a:lnTo>
                <a:cubicBezTo>
                  <a:pt x="1094314" y="10132"/>
                  <a:pt x="1014342" y="16047"/>
                  <a:pt x="934271" y="18473"/>
                </a:cubicBezTo>
                <a:cubicBezTo>
                  <a:pt x="588844" y="28940"/>
                  <a:pt x="658707" y="27709"/>
                  <a:pt x="417035" y="27709"/>
                </a:cubicBezTo>
                <a:lnTo>
                  <a:pt x="407799" y="18473"/>
                </a:lnTo>
              </a:path>
            </a:pathLst>
          </a:cu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16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Final Determinations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Are issued within 30 days of receipt of an appeal unless Requester agrees to an extension.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Are legally binding final orders.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Available for review on OOR website, Lexis, and Westlaw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04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Appeal Options: Mediation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Either party may </a:t>
            </a:r>
            <a:r>
              <a:rPr lang="en-US" dirty="0">
                <a:hlinkClick r:id="rId3"/>
              </a:rPr>
              <a:t>request mediation </a:t>
            </a:r>
            <a:r>
              <a:rPr lang="en-US" dirty="0"/>
              <a:t>as an alternative to the traditional “adversarial” appeals process.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If mediation is unsuccessful,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the appeal is transferred to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a different appeals officer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for issuance of a final determination.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Particularly effective where the Request is broad or covers a large number of records that are responsive to the Request, but which the Requester may not have intended to seek.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445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Judicial Review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Within thirty (30) days of the mailing date of an OOR Final Determination, any party may file a judicial appeal. 65 P.S. § 67.1302(a).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Local agency appeals are to be filed with Court of Common Pleas in the agency’s county.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Commonwealth agency appeals are to be filed with the Commonwealth Court.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The OOR must be served notice of the appeal, but </a:t>
            </a:r>
            <a:r>
              <a:rPr lang="en-US" u="sng" dirty="0"/>
              <a:t>the OOR is not a party </a:t>
            </a:r>
            <a:r>
              <a:rPr lang="en-US" dirty="0"/>
              <a:t>and should not be named in the caption.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53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Additional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www.OpenRecords.pa.gov</a:t>
            </a:r>
            <a:endParaRPr lang="en-US" dirty="0"/>
          </a:p>
          <a:p>
            <a:pPr lvl="1"/>
            <a:r>
              <a:rPr lang="en-US" dirty="0"/>
              <a:t>Citizens Guide</a:t>
            </a:r>
          </a:p>
          <a:p>
            <a:pPr lvl="1"/>
            <a:r>
              <a:rPr lang="en-US" dirty="0"/>
              <a:t>Agency Guides</a:t>
            </a:r>
          </a:p>
          <a:p>
            <a:pPr lvl="1"/>
            <a:r>
              <a:rPr lang="en-US" dirty="0"/>
              <a:t>Final Determinations and Key Court Decisions</a:t>
            </a:r>
          </a:p>
          <a:p>
            <a:r>
              <a:rPr lang="en-US" dirty="0"/>
              <a:t>Open Records Officer Guidebook</a:t>
            </a:r>
          </a:p>
          <a:p>
            <a:r>
              <a:rPr lang="en-US" dirty="0"/>
              <a:t>On Site Training = </a:t>
            </a:r>
            <a:r>
              <a:rPr lang="en-US" sz="2800" dirty="0">
                <a:hlinkClick r:id="rId3"/>
              </a:rPr>
              <a:t>RA-DCOORTRAINING@pa.gov</a:t>
            </a:r>
            <a:endParaRPr lang="en-US" sz="2800" dirty="0"/>
          </a:p>
          <a:p>
            <a:r>
              <a:rPr lang="en-US" dirty="0"/>
              <a:t>Twitter Feed = @</a:t>
            </a:r>
            <a:r>
              <a:rPr lang="en-US" dirty="0" err="1"/>
              <a:t>OpenRecordsPa</a:t>
            </a:r>
            <a:endParaRPr lang="en-US" dirty="0"/>
          </a:p>
          <a:p>
            <a:r>
              <a:rPr lang="en-US" dirty="0"/>
              <a:t>OOR Phone = 717.346.9903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Right to Know for Local Govt Webinar as of 02.19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82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Webinar 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657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Please send your questions now</a:t>
            </a:r>
          </a:p>
          <a:p>
            <a:r>
              <a:rPr lang="en-US" dirty="0"/>
              <a:t>Use the “Conversation” box to submit your questions</a:t>
            </a:r>
          </a:p>
          <a:p>
            <a:r>
              <a:rPr lang="en-US" dirty="0"/>
              <a:t>Submitted questions are records under the RTKL</a:t>
            </a:r>
          </a:p>
          <a:p>
            <a:r>
              <a:rPr lang="en-US" dirty="0"/>
              <a:t>Questions can also be sent to </a:t>
            </a:r>
            <a:r>
              <a:rPr lang="en-US" dirty="0">
                <a:hlinkClick r:id="rId3"/>
              </a:rPr>
              <a:t>openrecords@pa.gov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Or call 717-346-9903</a:t>
            </a:r>
          </a:p>
          <a:p>
            <a:r>
              <a:rPr lang="en-US" dirty="0"/>
              <a:t>OOR website has resources for agencies &amp; requesters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524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1199</Words>
  <Application>Microsoft Office PowerPoint</Application>
  <PresentationFormat>On-screen Show (4:3)</PresentationFormat>
  <Paragraphs>175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Wingdings</vt:lpstr>
      <vt:lpstr>Office Theme</vt:lpstr>
      <vt:lpstr>PowerPoint Presentation</vt:lpstr>
      <vt:lpstr>Right to Know Law for Local Government Webinar Training </vt:lpstr>
      <vt:lpstr>Agency obligations: </vt:lpstr>
      <vt:lpstr>Postings</vt:lpstr>
      <vt:lpstr>Prohibitions – Section 1308</vt:lpstr>
      <vt:lpstr>What is a “Good” Request?</vt:lpstr>
      <vt:lpstr>PowerPoint Presentation</vt:lpstr>
      <vt:lpstr>Sufficiently Specific</vt:lpstr>
      <vt:lpstr>Receiving a Request</vt:lpstr>
      <vt:lpstr>Extensions</vt:lpstr>
      <vt:lpstr>Payment Issues</vt:lpstr>
      <vt:lpstr>More Payment Issues !</vt:lpstr>
      <vt:lpstr>Denying Access</vt:lpstr>
      <vt:lpstr>The RTKL is not a confidentiality law</vt:lpstr>
      <vt:lpstr>Filing an Appeal</vt:lpstr>
      <vt:lpstr>A Complete Appeal…</vt:lpstr>
      <vt:lpstr>OOR Docketing Letter</vt:lpstr>
      <vt:lpstr>Final Determinations</vt:lpstr>
      <vt:lpstr>Appeal Options: Mediation </vt:lpstr>
      <vt:lpstr>Judicial Review </vt:lpstr>
      <vt:lpstr>Additional Resources</vt:lpstr>
      <vt:lpstr>Webinar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Spiess, George</dc:creator>
  <cp:lastModifiedBy>Arneson, Erik</cp:lastModifiedBy>
  <cp:revision>11</cp:revision>
  <dcterms:created xsi:type="dcterms:W3CDTF">2016-10-21T14:00:54Z</dcterms:created>
  <dcterms:modified xsi:type="dcterms:W3CDTF">2019-03-12T15:41:32Z</dcterms:modified>
</cp:coreProperties>
</file>