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7" r:id="rId2"/>
    <p:sldId id="407" r:id="rId3"/>
    <p:sldId id="408" r:id="rId4"/>
    <p:sldId id="395" r:id="rId5"/>
    <p:sldId id="398" r:id="rId6"/>
    <p:sldId id="399" r:id="rId7"/>
    <p:sldId id="401" r:id="rId8"/>
    <p:sldId id="400" r:id="rId9"/>
    <p:sldId id="403" r:id="rId10"/>
    <p:sldId id="405" r:id="rId11"/>
    <p:sldId id="406" r:id="rId12"/>
    <p:sldId id="396"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AD91F1-9AD2-4FB3-AAFD-3D72A44B364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9C84599-7657-46DB-BF2B-C8F85A79DA2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DDE85B-3328-4824-A785-4816B30BD705}" type="datetimeFigureOut">
              <a:rPr lang="en-US" smtClean="0"/>
              <a:t>7/12/2019</a:t>
            </a:fld>
            <a:endParaRPr lang="en-US"/>
          </a:p>
        </p:txBody>
      </p:sp>
      <p:sp>
        <p:nvSpPr>
          <p:cNvPr id="4" name="Footer Placeholder 3">
            <a:extLst>
              <a:ext uri="{FF2B5EF4-FFF2-40B4-BE49-F238E27FC236}">
                <a16:creationId xmlns:a16="http://schemas.microsoft.com/office/drawing/2014/main" id="{8FE3C62E-71A1-46F9-85EC-EE6AE2CC9F8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61F0B1-0CD9-48B8-B2D1-6E71F37900E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088D61-C99D-47AD-A800-0067F90FBEDD}" type="slidenum">
              <a:rPr lang="en-US" smtClean="0"/>
              <a:t>‹#›</a:t>
            </a:fld>
            <a:endParaRPr lang="en-US"/>
          </a:p>
        </p:txBody>
      </p:sp>
    </p:spTree>
    <p:extLst>
      <p:ext uri="{BB962C8B-B14F-4D97-AF65-F5344CB8AC3E}">
        <p14:creationId xmlns:p14="http://schemas.microsoft.com/office/powerpoint/2010/main" val="88781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D40E97-669B-41D9-9731-6FFDB35B90E3}" type="datetimeFigureOut">
              <a:rPr lang="en-US" smtClean="0"/>
              <a:t>7/12/2019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C52195-DFE6-43E1-91B4-1018E34DA4E8}" type="slidenum">
              <a:rPr lang="en-US" smtClean="0"/>
              <a:t>‹#›</a:t>
            </a:fld>
            <a:endParaRPr lang="en-US"/>
          </a:p>
        </p:txBody>
      </p:sp>
    </p:spTree>
    <p:extLst>
      <p:ext uri="{BB962C8B-B14F-4D97-AF65-F5344CB8AC3E}">
        <p14:creationId xmlns:p14="http://schemas.microsoft.com/office/powerpoint/2010/main" val="3386306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7/12/2019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3C65DE-591C-48E0-BFC0-8F29F22E797F}"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0252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6019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65DE-591C-48E0-BFC0-8F29F22E797F}"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73455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3C65DE-591C-48E0-BFC0-8F29F22E797F}"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81628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3C65DE-591C-48E0-BFC0-8F29F22E797F}" type="datetimeFigureOut">
              <a:rPr lang="en-US" smtClean="0"/>
              <a:t>7/12/2019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5274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3C65DE-591C-48E0-BFC0-8F29F22E797F}" type="datetimeFigureOut">
              <a:rPr lang="en-US" smtClean="0"/>
              <a:t>7/12/2019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271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65DE-591C-48E0-BFC0-8F29F22E797F}" type="datetimeFigureOut">
              <a:rPr lang="en-US" smtClean="0"/>
              <a:t>7/12/2019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6370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9"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9"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2527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7/12/2019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39116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4478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7/12/2019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65537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65DE-591C-48E0-BFC0-8F29F22E797F}" type="datetimeFigureOut">
              <a:rPr lang="en-US" smtClean="0"/>
              <a:t>7/12/2019</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BB4C-ACFD-4F6B-A972-17B18B702C3C}" type="slidenum">
              <a:rPr lang="en-US" smtClean="0"/>
              <a:t>‹#›</a:t>
            </a:fld>
            <a:endParaRPr lang="en-US"/>
          </a:p>
        </p:txBody>
      </p:sp>
    </p:spTree>
    <p:extLst>
      <p:ext uri="{BB962C8B-B14F-4D97-AF65-F5344CB8AC3E}">
        <p14:creationId xmlns:p14="http://schemas.microsoft.com/office/powerpoint/2010/main" val="102753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channel/UC6et9J0ogBZM5z60cGGWXaQ" TargetMode="External"/><Relationship Id="rId3" Type="http://schemas.openxmlformats.org/officeDocument/2006/relationships/hyperlink" Target="https://openrecords.pa.gov/" TargetMode="External"/><Relationship Id="rId7" Type="http://schemas.openxmlformats.org/officeDocument/2006/relationships/hyperlink" Target="https://twitter.com/erikopenrecords" TargetMode="Externa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hyperlink" Target="https://twitter.com/openrecordspa" TargetMode="External"/><Relationship Id="rId5" Type="http://schemas.openxmlformats.org/officeDocument/2006/relationships/hyperlink" Target="https://www.openrecords.pa.gov/EmailSubscriptions.cfm" TargetMode="External"/><Relationship Id="rId10" Type="http://schemas.openxmlformats.org/officeDocument/2006/relationships/hyperlink" Target="https://www.stitcher.com/podcast/title-18-word-crimes/open-records-in-pennsylvania" TargetMode="External"/><Relationship Id="rId4" Type="http://schemas.openxmlformats.org/officeDocument/2006/relationships/hyperlink" Target="https://openrecordspennsylvania.com/" TargetMode="External"/><Relationship Id="rId9" Type="http://schemas.openxmlformats.org/officeDocument/2006/relationships/hyperlink" Target="https://itunes.apple.com/us/podcast/open-records-in-pennsylvania/id10289240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057400" y="2997754"/>
            <a:ext cx="8077200" cy="1295400"/>
          </a:xfrm>
        </p:spPr>
        <p:txBody>
          <a:bodyPr>
            <a:noAutofit/>
          </a:bodyPr>
          <a:lstStyle/>
          <a:p>
            <a:r>
              <a:rPr lang="en-US" sz="3200" b="1" dirty="0"/>
              <a:t>PSAECO – District Attorneys</a:t>
            </a:r>
            <a:br>
              <a:rPr lang="en-US" sz="3200" dirty="0"/>
            </a:br>
            <a:r>
              <a:rPr lang="en-US" sz="2800" i="1" dirty="0"/>
              <a:t>July 15, 2019</a:t>
            </a:r>
          </a:p>
        </p:txBody>
      </p:sp>
      <p:sp>
        <p:nvSpPr>
          <p:cNvPr id="3" name="Subtitle 2"/>
          <p:cNvSpPr>
            <a:spLocks noGrp="1"/>
          </p:cNvSpPr>
          <p:nvPr>
            <p:ph type="subTitle" idx="1"/>
          </p:nvPr>
        </p:nvSpPr>
        <p:spPr>
          <a:xfrm>
            <a:off x="4809859" y="2396853"/>
            <a:ext cx="4267200" cy="523037"/>
          </a:xfrm>
        </p:spPr>
        <p:txBody>
          <a:bodyPr rtlCol="0">
            <a:normAutofit/>
          </a:bodyPr>
          <a:lstStyle/>
          <a:p>
            <a:pPr>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876300" y="4371019"/>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3"/>
              </a:rPr>
              <a:t>https://openrecords.pa.gov</a:t>
            </a:r>
            <a:endParaRPr lang="en-US" sz="2000" dirty="0">
              <a:latin typeface="Calibri" pitchFamily="34" charset="0"/>
            </a:endParaRPr>
          </a:p>
          <a:p>
            <a:pPr algn="ctr" eaLnBrk="1" hangingPunct="1"/>
            <a:r>
              <a:rPr lang="en-US" sz="2000" dirty="0">
                <a:latin typeface="Calibri" pitchFamily="34" charset="0"/>
                <a:hlinkClick r:id="rId4"/>
              </a:rPr>
              <a:t>@</a:t>
            </a:r>
            <a:r>
              <a:rPr lang="en-US" sz="2000" dirty="0" err="1">
                <a:latin typeface="Calibri" pitchFamily="34" charset="0"/>
                <a:hlinkClick r:id="rId4"/>
              </a:rPr>
              <a:t>ErikOpenRecords</a:t>
            </a:r>
            <a:endParaRPr lang="en-US" sz="2000" dirty="0">
              <a:latin typeface="Calibri" pitchFamily="34" charset="0"/>
            </a:endParaRPr>
          </a:p>
          <a:p>
            <a:pPr algn="ctr" eaLnBrk="1" hangingPunct="1"/>
            <a:r>
              <a:rPr lang="en-US" sz="2000" dirty="0">
                <a:latin typeface="Calibri" pitchFamily="34" charset="0"/>
                <a:hlinkClick r:id="rId5"/>
              </a:rPr>
              <a:t>@</a:t>
            </a:r>
            <a:r>
              <a:rPr lang="en-US" sz="2000" dirty="0" err="1">
                <a:latin typeface="Calibri" pitchFamily="34" charset="0"/>
                <a:hlinkClick r:id="rId5"/>
              </a:rPr>
              <a:t>OpenRecordsPA</a:t>
            </a:r>
            <a:endParaRPr lang="en-US" sz="2000" dirty="0">
              <a:latin typeface="Calibri" pitchFamily="34" charset="0"/>
            </a:endParaRPr>
          </a:p>
          <a:p>
            <a:pPr algn="ctr" eaLnBrk="1" hangingPunct="1"/>
            <a:r>
              <a:rPr lang="en-US" sz="2000" dirty="0">
                <a:latin typeface="Calibri" pitchFamily="34" charset="0"/>
                <a:hlinkClick r:id="rId6"/>
              </a:rPr>
              <a:t>earneson@pa.gov</a:t>
            </a:r>
            <a:endParaRPr lang="en-US" sz="2000" dirty="0">
              <a:latin typeface="Calibri" pitchFamily="34" charset="0"/>
            </a:endParaRPr>
          </a:p>
          <a:p>
            <a:pPr algn="ctr" eaLnBrk="1" hangingPunct="1"/>
            <a:r>
              <a:rPr lang="en-US" sz="20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4941" y="967417"/>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RTKL treatment of law enforcement records</a:t>
            </a:r>
          </a:p>
          <a:p>
            <a:r>
              <a:rPr lang="en-US" dirty="0"/>
              <a:t>RTKL seeks to balance public accountability with the need for investigative confidentiality to achieve public safety</a:t>
            </a:r>
          </a:p>
          <a:p>
            <a:r>
              <a:rPr lang="en-US" dirty="0"/>
              <a:t>There will inevitably be some tension in trying to reach the appropriate balance</a:t>
            </a:r>
          </a:p>
        </p:txBody>
      </p:sp>
    </p:spTree>
    <p:custDataLst>
      <p:tags r:id="rId1"/>
    </p:custDataLst>
    <p:extLst>
      <p:ext uri="{BB962C8B-B14F-4D97-AF65-F5344CB8AC3E}">
        <p14:creationId xmlns:p14="http://schemas.microsoft.com/office/powerpoint/2010/main" val="423567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District Attorneys &amp; the RTKL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Criminal investigative records under the RTKL</a:t>
            </a:r>
          </a:p>
          <a:p>
            <a:r>
              <a:rPr lang="en-US" dirty="0"/>
              <a:t>Section 708(b)(16) – criminal investigative exemption</a:t>
            </a:r>
          </a:p>
          <a:p>
            <a:pPr lvl="1">
              <a:buFont typeface="Wingdings" panose="05000000000000000000" pitchFamily="2" charset="2"/>
              <a:buChar char="§"/>
            </a:pPr>
            <a:r>
              <a:rPr lang="en-US" dirty="0"/>
              <a:t>Allows an agency to withhold various records “relating to or resulting in a criminal investigation” including complaints of potential criminal conduct, investigative materials, the identity of confidential sources, victim information, etc.</a:t>
            </a:r>
          </a:p>
          <a:p>
            <a:pPr lvl="1">
              <a:buFont typeface="Wingdings" panose="05000000000000000000" pitchFamily="2" charset="2"/>
              <a:buChar char="§"/>
            </a:pPr>
            <a:r>
              <a:rPr lang="en-US" dirty="0"/>
              <a:t>Not exempt: Blotter Information</a:t>
            </a:r>
            <a:endParaRPr lang="en-US" i="1" dirty="0"/>
          </a:p>
          <a:p>
            <a:pPr lvl="1">
              <a:buFont typeface="Wingdings" panose="05000000000000000000" pitchFamily="2" charset="2"/>
              <a:buChar char="§"/>
            </a:pPr>
            <a:r>
              <a:rPr lang="en-US" dirty="0"/>
              <a:t>Not exempt: Private Criminal Complaints</a:t>
            </a:r>
          </a:p>
        </p:txBody>
      </p:sp>
    </p:spTree>
    <p:custDataLst>
      <p:tags r:id="rId1"/>
    </p:custDataLst>
    <p:extLst>
      <p:ext uri="{BB962C8B-B14F-4D97-AF65-F5344CB8AC3E}">
        <p14:creationId xmlns:p14="http://schemas.microsoft.com/office/powerpoint/2010/main" val="266225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District Attorneys &amp; the RTKL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Designating an appeals officer - Section 503(d)(2) </a:t>
            </a:r>
          </a:p>
          <a:p>
            <a:r>
              <a:rPr lang="en-US" dirty="0"/>
              <a:t>District Attorney “shall designate one or more appeals officers” to hear RTKL appeals</a:t>
            </a:r>
          </a:p>
          <a:p>
            <a:pPr lvl="1">
              <a:buFont typeface="Wingdings" panose="05000000000000000000" pitchFamily="2" charset="2"/>
              <a:buChar char="§"/>
            </a:pPr>
            <a:r>
              <a:rPr lang="en-US" dirty="0"/>
              <a:t>This is in addition to the Agency Open Records Officer who handles RTKL requests (a function some DAs delegate to the county)</a:t>
            </a:r>
          </a:p>
          <a:p>
            <a:pPr lvl="1">
              <a:buFont typeface="Wingdings" panose="05000000000000000000" pitchFamily="2" charset="2"/>
              <a:buChar char="§"/>
            </a:pPr>
            <a:r>
              <a:rPr lang="en-US" dirty="0"/>
              <a:t>OOR has jurisdiction over other records in the possession of a local law enforcement agency</a:t>
            </a:r>
          </a:p>
          <a:p>
            <a:r>
              <a:rPr lang="en-US" dirty="0"/>
              <a:t>DA hears appeals regarding “access to criminal investigative records in possession of a local agency of that county”</a:t>
            </a:r>
          </a:p>
        </p:txBody>
      </p:sp>
    </p:spTree>
    <p:custDataLst>
      <p:tags r:id="rId1"/>
    </p:custDataLst>
    <p:extLst>
      <p:ext uri="{BB962C8B-B14F-4D97-AF65-F5344CB8AC3E}">
        <p14:creationId xmlns:p14="http://schemas.microsoft.com/office/powerpoint/2010/main" val="119236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RTKL Cases Involving Local Law Enforcement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Sequence of events involving local law enforcement records</a:t>
            </a:r>
          </a:p>
          <a:p>
            <a:r>
              <a:rPr lang="en-US" dirty="0"/>
              <a:t>Request to local PD seeks criminal investigative records</a:t>
            </a:r>
          </a:p>
          <a:p>
            <a:r>
              <a:rPr lang="en-US" dirty="0"/>
              <a:t>Agency denies request</a:t>
            </a:r>
          </a:p>
          <a:p>
            <a:r>
              <a:rPr lang="en-US" dirty="0"/>
              <a:t>Denial should tell requester to appeal to DA</a:t>
            </a:r>
          </a:p>
          <a:p>
            <a:r>
              <a:rPr lang="en-US" dirty="0"/>
              <a:t>However, if other records and/or exemptions are also at issue, the denial should also tell the requester to appeal to OOR</a:t>
            </a:r>
          </a:p>
          <a:p>
            <a:pPr lvl="1">
              <a:buFont typeface="Wingdings" panose="05000000000000000000" pitchFamily="2" charset="2"/>
              <a:buChar char="§"/>
            </a:pPr>
            <a:r>
              <a:rPr lang="en-US" i="1" dirty="0"/>
              <a:t>Sometimes, OOR &amp; DA each have jurisdiction over a portion of an appeal</a:t>
            </a:r>
          </a:p>
          <a:p>
            <a:endParaRPr lang="en-US" dirty="0"/>
          </a:p>
          <a:p>
            <a:endParaRPr lang="en-US" dirty="0"/>
          </a:p>
        </p:txBody>
      </p:sp>
    </p:spTree>
    <p:custDataLst>
      <p:tags r:id="rId1"/>
    </p:custDataLst>
    <p:extLst>
      <p:ext uri="{BB962C8B-B14F-4D97-AF65-F5344CB8AC3E}">
        <p14:creationId xmlns:p14="http://schemas.microsoft.com/office/powerpoint/2010/main" val="3883669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RTKL Cases Involving Local Law Enforcement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If an appeal is filed with the wrong office (OOR vs. DA)</a:t>
            </a:r>
          </a:p>
          <a:p>
            <a:r>
              <a:rPr lang="en-US" dirty="0"/>
              <a:t>OOR regularly receives appeals that should go to DA</a:t>
            </a:r>
          </a:p>
          <a:p>
            <a:r>
              <a:rPr lang="en-US" dirty="0"/>
              <a:t>When it’s clear the appeal should have been filed with the DA, OOR transfers the appeal immediately</a:t>
            </a:r>
          </a:p>
          <a:p>
            <a:r>
              <a:rPr lang="en-US" dirty="0"/>
              <a:t>When the nature of the records is unclear, OOR first seeks evidence from agency to confirm the records relate to a criminal investigation</a:t>
            </a:r>
          </a:p>
          <a:p>
            <a:pPr lvl="1">
              <a:buFont typeface="Wingdings" panose="05000000000000000000" pitchFamily="2" charset="2"/>
              <a:buChar char="§"/>
            </a:pPr>
            <a:r>
              <a:rPr lang="en-US" dirty="0"/>
              <a:t>Low threshold that must be met</a:t>
            </a:r>
          </a:p>
        </p:txBody>
      </p:sp>
    </p:spTree>
    <p:custDataLst>
      <p:tags r:id="rId1"/>
    </p:custDataLst>
    <p:extLst>
      <p:ext uri="{BB962C8B-B14F-4D97-AF65-F5344CB8AC3E}">
        <p14:creationId xmlns:p14="http://schemas.microsoft.com/office/powerpoint/2010/main" val="34363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Example: Nature of Records Unclear</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needs some evidence to transfer case to DA, e.g.:</a:t>
            </a:r>
          </a:p>
          <a:p>
            <a:r>
              <a:rPr lang="en-US" dirty="0"/>
              <a:t>Lt. Smith: “I attest that a good faith search was conducted and the only records responsive to the request are an investigative report and investigative notes. Police were dispatched to investigate an incident that took place in the borough on July 1, 2019. The incident was investigated by Officer Jones, and the investigation is ongoing. Officer Jones prepared the responsive records.”</a:t>
            </a:r>
          </a:p>
          <a:p>
            <a:r>
              <a:rPr lang="en-US" dirty="0"/>
              <a:t>Sample affidavits available on OOR website</a:t>
            </a:r>
          </a:p>
        </p:txBody>
      </p:sp>
    </p:spTree>
    <p:custDataLst>
      <p:tags r:id="rId1"/>
    </p:custDataLst>
    <p:extLst>
      <p:ext uri="{BB962C8B-B14F-4D97-AF65-F5344CB8AC3E}">
        <p14:creationId xmlns:p14="http://schemas.microsoft.com/office/powerpoint/2010/main" val="241090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RTKL Cases Involving Local Law Enforcement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When a DA’s Appeals Officer receives a transfer from OOR</a:t>
            </a:r>
          </a:p>
          <a:p>
            <a:r>
              <a:rPr lang="en-US" dirty="0"/>
              <a:t>Appeal is timely filed if it was timely filed before OOR</a:t>
            </a:r>
          </a:p>
          <a:p>
            <a:r>
              <a:rPr lang="en-US" dirty="0"/>
              <a:t>DA has 30 days to issue a Final Determination</a:t>
            </a:r>
          </a:p>
          <a:p>
            <a:pPr lvl="1">
              <a:buFont typeface="Wingdings" panose="05000000000000000000" pitchFamily="2" charset="2"/>
              <a:buChar char="§"/>
            </a:pPr>
            <a:r>
              <a:rPr lang="en-US" dirty="0"/>
              <a:t>From date of receipt of the transfer</a:t>
            </a:r>
          </a:p>
          <a:p>
            <a:pPr lvl="1">
              <a:buFont typeface="Wingdings" panose="05000000000000000000" pitchFamily="2" charset="2"/>
              <a:buChar char="§"/>
            </a:pPr>
            <a:r>
              <a:rPr lang="en-US" dirty="0"/>
              <a:t>Can seek additional time from the requester</a:t>
            </a:r>
          </a:p>
          <a:p>
            <a:endParaRPr lang="en-US" dirty="0"/>
          </a:p>
          <a:p>
            <a:endParaRPr lang="en-US" dirty="0"/>
          </a:p>
        </p:txBody>
      </p:sp>
    </p:spTree>
    <p:custDataLst>
      <p:tags r:id="rId1"/>
    </p:custDataLst>
    <p:extLst>
      <p:ext uri="{BB962C8B-B14F-4D97-AF65-F5344CB8AC3E}">
        <p14:creationId xmlns:p14="http://schemas.microsoft.com/office/powerpoint/2010/main" val="40584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Mixed Appeals – DA and OOR</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When OOR &amp; DA each have jurisdiction over part of an appeal</a:t>
            </a:r>
          </a:p>
          <a:p>
            <a:r>
              <a:rPr lang="en-US" dirty="0"/>
              <a:t>Request involves both criminal &amp; noncriminal investigative records or even non-investigative records</a:t>
            </a:r>
          </a:p>
          <a:p>
            <a:r>
              <a:rPr lang="en-US" dirty="0"/>
              <a:t>OOR collects evidence from the agency &amp; reviews the appeal with respect to the records over which it has jurisdiction</a:t>
            </a:r>
          </a:p>
          <a:p>
            <a:r>
              <a:rPr lang="en-US" dirty="0"/>
              <a:t>When OOR issues its FD, it transfers the portion of the appeal that relates to criminal records to the DA</a:t>
            </a:r>
          </a:p>
        </p:txBody>
      </p:sp>
    </p:spTree>
    <p:custDataLst>
      <p:tags r:id="rId1"/>
    </p:custDataLst>
    <p:extLst>
      <p:ext uri="{BB962C8B-B14F-4D97-AF65-F5344CB8AC3E}">
        <p14:creationId xmlns:p14="http://schemas.microsoft.com/office/powerpoint/2010/main" val="137808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Appeals for DA Investigative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When DA receives an appeal re: its own investigative records</a:t>
            </a:r>
          </a:p>
          <a:p>
            <a:r>
              <a:rPr lang="en-US" dirty="0"/>
              <a:t>When the request involves criminal investigative records, DA has jurisdiction over its own appeals</a:t>
            </a:r>
          </a:p>
          <a:p>
            <a:pPr lvl="1">
              <a:buFont typeface="Wingdings" panose="05000000000000000000" pitchFamily="2" charset="2"/>
              <a:buChar char="§"/>
            </a:pPr>
            <a:r>
              <a:rPr lang="en-US" dirty="0"/>
              <a:t>OOR, Attorney General, Auditor General, State Treasurer</a:t>
            </a:r>
          </a:p>
          <a:p>
            <a:r>
              <a:rPr lang="en-US" dirty="0"/>
              <a:t>Best practice:</a:t>
            </a:r>
          </a:p>
          <a:p>
            <a:pPr lvl="1">
              <a:buFont typeface="Wingdings" panose="05000000000000000000" pitchFamily="2" charset="2"/>
              <a:buChar char="§"/>
            </a:pPr>
            <a:r>
              <a:rPr lang="en-US" dirty="0"/>
              <a:t>One person as AORO, with one alternate/backup (post on webpage)</a:t>
            </a:r>
          </a:p>
          <a:p>
            <a:pPr lvl="1">
              <a:buFont typeface="Wingdings" panose="05000000000000000000" pitchFamily="2" charset="2"/>
              <a:buChar char="§"/>
            </a:pPr>
            <a:r>
              <a:rPr lang="en-US" dirty="0"/>
              <a:t>One attorney to represent DA if an appeal should be filed</a:t>
            </a:r>
          </a:p>
          <a:p>
            <a:pPr lvl="1">
              <a:buFont typeface="Wingdings" panose="05000000000000000000" pitchFamily="2" charset="2"/>
              <a:buChar char="§"/>
            </a:pPr>
            <a:r>
              <a:rPr lang="en-US" dirty="0"/>
              <a:t>One attorney to be Appeals Officer – hear the appeal &amp; issue FD</a:t>
            </a:r>
          </a:p>
        </p:txBody>
      </p:sp>
    </p:spTree>
    <p:custDataLst>
      <p:tags r:id="rId1"/>
    </p:custDataLst>
    <p:extLst>
      <p:ext uri="{BB962C8B-B14F-4D97-AF65-F5344CB8AC3E}">
        <p14:creationId xmlns:p14="http://schemas.microsoft.com/office/powerpoint/2010/main" val="209993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Goals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dockets about 2,500 appeals every year</a:t>
            </a:r>
          </a:p>
          <a:p>
            <a:r>
              <a:rPr lang="en-US" dirty="0"/>
              <a:t>Process appeals efficiently</a:t>
            </a:r>
          </a:p>
          <a:p>
            <a:r>
              <a:rPr lang="en-US" dirty="0"/>
              <a:t>Resolve appeals quickly</a:t>
            </a:r>
          </a:p>
          <a:p>
            <a:r>
              <a:rPr lang="en-US" dirty="0"/>
              <a:t>Get all appeals to the AO with jurisdiction</a:t>
            </a:r>
          </a:p>
          <a:p>
            <a:r>
              <a:rPr lang="en-US" dirty="0"/>
              <a:t>Make the process as easy as possible for District Attorneys</a:t>
            </a:r>
          </a:p>
          <a:p>
            <a:pPr lvl="1">
              <a:buFont typeface="Wingdings" panose="05000000000000000000" pitchFamily="2" charset="2"/>
              <a:buChar char="§"/>
            </a:pPr>
            <a:r>
              <a:rPr lang="en-US" dirty="0"/>
              <a:t>Call OOR any time to ask procedural questions (717-346-9903)</a:t>
            </a:r>
          </a:p>
          <a:p>
            <a:pPr lvl="1">
              <a:buFont typeface="Wingdings" panose="05000000000000000000" pitchFamily="2" charset="2"/>
              <a:buChar char="§"/>
            </a:pPr>
            <a:r>
              <a:rPr lang="en-US" dirty="0"/>
              <a:t>OOR can provide on-site training for AOROs &amp; others</a:t>
            </a:r>
          </a:p>
        </p:txBody>
      </p:sp>
    </p:spTree>
    <p:custDataLst>
      <p:tags r:id="rId1"/>
    </p:custDataLst>
    <p:extLst>
      <p:ext uri="{BB962C8B-B14F-4D97-AF65-F5344CB8AC3E}">
        <p14:creationId xmlns:p14="http://schemas.microsoft.com/office/powerpoint/2010/main" val="337878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Resources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Website, Twitter, Email Lists &amp; More</a:t>
            </a:r>
          </a:p>
          <a:p>
            <a:r>
              <a:rPr lang="en-US" dirty="0"/>
              <a:t>Web: </a:t>
            </a:r>
            <a:r>
              <a:rPr lang="en-US" dirty="0">
                <a:hlinkClick r:id="rId3"/>
              </a:rPr>
              <a:t>https://openrecords.pa.gov/</a:t>
            </a:r>
            <a:endParaRPr lang="en-US" dirty="0"/>
          </a:p>
          <a:p>
            <a:r>
              <a:rPr lang="en-US" dirty="0"/>
              <a:t>Blog: </a:t>
            </a:r>
            <a:r>
              <a:rPr lang="en-US" dirty="0">
                <a:hlinkClick r:id="rId4"/>
              </a:rPr>
              <a:t>https://openrecordspennsylvania.com/</a:t>
            </a:r>
            <a:endParaRPr lang="en-US" dirty="0"/>
          </a:p>
          <a:p>
            <a:r>
              <a:rPr lang="en-US" dirty="0"/>
              <a:t>Email lists: </a:t>
            </a:r>
            <a:r>
              <a:rPr lang="en-US" b="1" dirty="0">
                <a:solidFill>
                  <a:srgbClr val="FF0000"/>
                </a:solidFill>
              </a:rPr>
              <a:t>Daily Digest of FDs </a:t>
            </a:r>
            <a:r>
              <a:rPr lang="en-US" dirty="0"/>
              <a:t>&amp; General Updates</a:t>
            </a:r>
          </a:p>
          <a:p>
            <a:pPr lvl="1">
              <a:buFont typeface="Wingdings" panose="05000000000000000000" pitchFamily="2" charset="2"/>
              <a:buChar char="§"/>
            </a:pPr>
            <a:r>
              <a:rPr lang="en-US" dirty="0">
                <a:hlinkClick r:id="rId5"/>
              </a:rPr>
              <a:t>https://www.openrecords.pa.gov/EmailSubscriptions.cfm</a:t>
            </a:r>
            <a:endParaRPr lang="en-US" dirty="0"/>
          </a:p>
          <a:p>
            <a:r>
              <a:rPr lang="en-US" dirty="0"/>
              <a:t>Twitter: </a:t>
            </a:r>
            <a:r>
              <a:rPr lang="en-US" dirty="0">
                <a:hlinkClick r:id="rId6"/>
              </a:rPr>
              <a:t>@</a:t>
            </a:r>
            <a:r>
              <a:rPr lang="en-US" dirty="0" err="1">
                <a:hlinkClick r:id="rId6"/>
              </a:rPr>
              <a:t>OpenRecordsPA</a:t>
            </a:r>
            <a:endParaRPr lang="en-US" dirty="0"/>
          </a:p>
          <a:p>
            <a:pPr lvl="1">
              <a:buFont typeface="Wingdings" panose="05000000000000000000" pitchFamily="2" charset="2"/>
              <a:buChar char="§"/>
            </a:pPr>
            <a:r>
              <a:rPr lang="en-US" dirty="0"/>
              <a:t>Executive Director: </a:t>
            </a:r>
            <a:r>
              <a:rPr lang="en-US" dirty="0">
                <a:hlinkClick r:id="rId7"/>
              </a:rPr>
              <a:t>@</a:t>
            </a:r>
            <a:r>
              <a:rPr lang="en-US" dirty="0" err="1">
                <a:hlinkClick r:id="rId7"/>
              </a:rPr>
              <a:t>ErikOpenRecords</a:t>
            </a:r>
            <a:endParaRPr lang="en-US" dirty="0"/>
          </a:p>
          <a:p>
            <a:r>
              <a:rPr lang="en-US" dirty="0">
                <a:hlinkClick r:id="rId8"/>
              </a:rPr>
              <a:t>YouTube Channel</a:t>
            </a:r>
            <a:endParaRPr lang="en-US" dirty="0"/>
          </a:p>
          <a:p>
            <a:r>
              <a:rPr lang="en-US" dirty="0"/>
              <a:t>Open Records in PA Podcast: </a:t>
            </a:r>
            <a:r>
              <a:rPr lang="en-US" dirty="0">
                <a:hlinkClick r:id="rId9"/>
              </a:rPr>
              <a:t>Apple Podcasts</a:t>
            </a:r>
            <a:r>
              <a:rPr lang="en-US" dirty="0"/>
              <a:t>, </a:t>
            </a:r>
            <a:r>
              <a:rPr lang="en-US" dirty="0" err="1">
                <a:hlinkClick r:id="rId10"/>
              </a:rPr>
              <a:t>Stitcher</a:t>
            </a:r>
            <a:r>
              <a:rPr lang="en-US" dirty="0"/>
              <a:t>, etc.</a:t>
            </a:r>
          </a:p>
        </p:txBody>
      </p:sp>
    </p:spTree>
    <p:custDataLst>
      <p:tags r:id="rId1"/>
    </p:custDataLst>
    <p:extLst>
      <p:ext uri="{BB962C8B-B14F-4D97-AF65-F5344CB8AC3E}">
        <p14:creationId xmlns:p14="http://schemas.microsoft.com/office/powerpoint/2010/main" val="3357856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ags/tag4.xml><?xml version="1.0" encoding="utf-8"?>
<p:tagLst xmlns:a="http://schemas.openxmlformats.org/drawingml/2006/main" xmlns:r="http://schemas.openxmlformats.org/officeDocument/2006/relationships" xmlns:p="http://schemas.openxmlformats.org/presentationml/2006/main">
  <p:tag name="TIMING" val="|0.9"/>
</p:tagLst>
</file>

<file path=ppt/tags/tag5.xml><?xml version="1.0" encoding="utf-8"?>
<p:tagLst xmlns:a="http://schemas.openxmlformats.org/drawingml/2006/main" xmlns:r="http://schemas.openxmlformats.org/officeDocument/2006/relationships" xmlns:p="http://schemas.openxmlformats.org/presentationml/2006/main">
  <p:tag name="TIMING" val="|0.9"/>
</p:tagLst>
</file>

<file path=ppt/tags/tag6.xml><?xml version="1.0" encoding="utf-8"?>
<p:tagLst xmlns:a="http://schemas.openxmlformats.org/drawingml/2006/main" xmlns:r="http://schemas.openxmlformats.org/officeDocument/2006/relationships" xmlns:p="http://schemas.openxmlformats.org/presentationml/2006/main">
  <p:tag name="TIMING" val="|0.9"/>
</p:tagLst>
</file>

<file path=ppt/tags/tag7.xml><?xml version="1.0" encoding="utf-8"?>
<p:tagLst xmlns:a="http://schemas.openxmlformats.org/drawingml/2006/main" xmlns:r="http://schemas.openxmlformats.org/officeDocument/2006/relationships" xmlns:p="http://schemas.openxmlformats.org/presentationml/2006/main">
  <p:tag name="TIMING" val="|0.9"/>
</p:tagLst>
</file>

<file path=ppt/tags/tag8.xml><?xml version="1.0" encoding="utf-8"?>
<p:tagLst xmlns:a="http://schemas.openxmlformats.org/drawingml/2006/main" xmlns:r="http://schemas.openxmlformats.org/officeDocument/2006/relationships" xmlns:p="http://schemas.openxmlformats.org/presentationml/2006/main">
  <p:tag name="TIMING" val="|0.9"/>
</p:tagLst>
</file>

<file path=ppt/tags/tag9.xml><?xml version="1.0" encoding="utf-8"?>
<p:tagLst xmlns:a="http://schemas.openxmlformats.org/drawingml/2006/main" xmlns:r="http://schemas.openxmlformats.org/officeDocument/2006/relationships" xmlns:p="http://schemas.openxmlformats.org/presentationml/2006/main">
  <p:tag name="TIMING" val="|0.9"/>
</p:tagLst>
</file>

<file path=ppt/tags/tag10.xml><?xml version="1.0" encoding="utf-8"?>
<p:tagLst xmlns:a="http://schemas.openxmlformats.org/drawingml/2006/main" xmlns:r="http://schemas.openxmlformats.org/officeDocument/2006/relationships" xmlns:p="http://schemas.openxmlformats.org/presentationml/2006/main">
  <p:tag name="TIMING" val="|0.9"/>
</p:tagLst>
</file>

<file path=ppt/tags/tag1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4629</TotalTime>
  <Words>807</Words>
  <Application>Microsoft Office PowerPoint</Application>
  <PresentationFormat>Widescreen</PresentationFormat>
  <Paragraphs>79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Black</vt:lpstr>
      <vt:lpstr>Calibri</vt:lpstr>
      <vt:lpstr>Wingdings</vt:lpstr>
      <vt:lpstr>Office Theme</vt:lpstr>
      <vt:lpstr>PSAECO – District Attorneys July 15, 2019</vt:lpstr>
      <vt:lpstr>Introduction</vt:lpstr>
      <vt:lpstr>District Attorneys &amp; the RTKL</vt:lpstr>
      <vt:lpstr>District Attorneys &amp; the RTKL</vt:lpstr>
      <vt:lpstr>RTKL Cases Involving Local Law Enforcement</vt:lpstr>
      <vt:lpstr>RTKL Cases Involving Local Law Enforcement</vt:lpstr>
      <vt:lpstr>Example: Nature of Records Unclear</vt:lpstr>
      <vt:lpstr>RTKL Cases Involving Local Law Enforcement</vt:lpstr>
      <vt:lpstr>Mixed Appeals – DA and OOR</vt:lpstr>
      <vt:lpstr>Appeals for DA Investigative Records</vt:lpstr>
      <vt:lpstr>OOR Goals</vt:lpstr>
      <vt:lpstr>OOR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Know Law Current Issues Phone Number: 717.346.9903 http: //openrecords.state.pa.us</dc:title>
  <dc:creator>Spiess, George</dc:creator>
  <cp:lastModifiedBy>Arneson, Erik</cp:lastModifiedBy>
  <cp:revision>177</cp:revision>
  <cp:lastPrinted>2019-07-12T14:44:17Z</cp:lastPrinted>
  <dcterms:created xsi:type="dcterms:W3CDTF">2015-06-09T13:12:04Z</dcterms:created>
  <dcterms:modified xsi:type="dcterms:W3CDTF">2019-07-12T15:16:42Z</dcterms:modified>
</cp:coreProperties>
</file>