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7" r:id="rId2"/>
    <p:sldId id="346" r:id="rId3"/>
    <p:sldId id="339" r:id="rId4"/>
    <p:sldId id="446" r:id="rId5"/>
    <p:sldId id="348" r:id="rId6"/>
    <p:sldId id="443" r:id="rId7"/>
    <p:sldId id="447" r:id="rId8"/>
    <p:sldId id="364" r:id="rId9"/>
    <p:sldId id="388" r:id="rId10"/>
    <p:sldId id="410" r:id="rId11"/>
    <p:sldId id="434" r:id="rId12"/>
    <p:sldId id="433" r:id="rId13"/>
    <p:sldId id="423" r:id="rId14"/>
    <p:sldId id="435" r:id="rId15"/>
    <p:sldId id="427" r:id="rId16"/>
    <p:sldId id="349" r:id="rId17"/>
    <p:sldId id="369" r:id="rId18"/>
    <p:sldId id="384" r:id="rId19"/>
    <p:sldId id="405" r:id="rId20"/>
    <p:sldId id="436" r:id="rId21"/>
    <p:sldId id="340" r:id="rId22"/>
    <p:sldId id="387" r:id="rId23"/>
    <p:sldId id="341" r:id="rId24"/>
    <p:sldId id="395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DDE85B-3328-4824-A785-4816B30BD70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9/26/2019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6et9J0ogBZM5z60cGGWXaQ" TargetMode="External"/><Relationship Id="rId3" Type="http://schemas.openxmlformats.org/officeDocument/2006/relationships/hyperlink" Target="https://openrecords.pa.gov/" TargetMode="External"/><Relationship Id="rId7" Type="http://schemas.openxmlformats.org/officeDocument/2006/relationships/hyperlink" Target="https://twitter.com/erikopenrecord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hyperlink" Target="https://twitter.com/openrecordspa" TargetMode="External"/><Relationship Id="rId5" Type="http://schemas.openxmlformats.org/officeDocument/2006/relationships/hyperlink" Target="https://www.openrecords.pa.gov/EmailSubscriptions.cfm" TargetMode="External"/><Relationship Id="rId10" Type="http://schemas.openxmlformats.org/officeDocument/2006/relationships/hyperlink" Target="https://www.stitcher.com/podcast/title-18-word-crimes/open-records-in-pennsylvania" TargetMode="External"/><Relationship Id="rId4" Type="http://schemas.openxmlformats.org/officeDocument/2006/relationships/hyperlink" Target="https://openrecordspennsylvania.com/" TargetMode="External"/><Relationship Id="rId9" Type="http://schemas.openxmlformats.org/officeDocument/2006/relationships/hyperlink" Target="https://itunes.apple.com/us/podcast/open-records-in-pennsylvania/id10289240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Pennsylvania Library Association</a:t>
            </a:r>
            <a:br>
              <a:rPr lang="en-US" sz="3200" dirty="0"/>
            </a:br>
            <a:r>
              <a:rPr lang="en-US" sz="2800" i="1" dirty="0"/>
              <a:t>October 13,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the Right-to-Know Law?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RTKL governs access to most state and local gov’t records</a:t>
            </a:r>
          </a:p>
          <a:p>
            <a:r>
              <a:rPr lang="en-US" dirty="0"/>
              <a:t>What is a “record”?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dirty="0"/>
              <a:t>How do you get access to a record?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Submit a RTKL request – every agency MUST respond</a:t>
            </a:r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Office of Open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Created by RTKL: Independent &amp; quasi-judicial</a:t>
            </a:r>
          </a:p>
          <a:p>
            <a:r>
              <a:rPr lang="en-US" dirty="0"/>
              <a:t>Decide appeals filed by people denied access to records</a:t>
            </a:r>
          </a:p>
          <a:p>
            <a:r>
              <a:rPr lang="en-US" dirty="0"/>
              <a:t>Provide RTKL &amp; Sunshine Act training</a:t>
            </a:r>
          </a:p>
          <a:p>
            <a:r>
              <a:rPr lang="en-US" b="1" dirty="0"/>
              <a:t>20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13 Attorneys (incl. 11 Appeals Officers)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4 Administrative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The basic RTKL process looks like this:</a:t>
            </a:r>
          </a:p>
          <a:p>
            <a:r>
              <a:rPr lang="en-US" dirty="0"/>
              <a:t>Requester submits request to state or local agency</a:t>
            </a:r>
          </a:p>
          <a:p>
            <a:r>
              <a:rPr lang="en-US" dirty="0"/>
              <a:t>Agency responds: grant, deny, or mix of both</a:t>
            </a:r>
          </a:p>
          <a:p>
            <a:r>
              <a:rPr lang="en-US" dirty="0"/>
              <a:t>If request is denied (even in part), requester can appeal to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Free, no lawyer needed</a:t>
            </a:r>
          </a:p>
          <a:p>
            <a:r>
              <a:rPr lang="en-US" dirty="0"/>
              <a:t>OOR issues a binding final determination</a:t>
            </a:r>
          </a:p>
          <a:p>
            <a:r>
              <a:rPr lang="en-US" dirty="0"/>
              <a:t>Either side can appeal to court (happens &lt;10% of the time)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Court of Common Pleas for local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Commonwealth Court for state agencies</a:t>
            </a:r>
          </a:p>
        </p:txBody>
      </p:sp>
    </p:spTree>
    <p:extLst>
      <p:ext uri="{BB962C8B-B14F-4D97-AF65-F5344CB8AC3E}">
        <p14:creationId xmlns:p14="http://schemas.microsoft.com/office/powerpoint/2010/main" val="84676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Or between agency &amp; personal email accounts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Or between agency &amp; personal social media accounts</a:t>
            </a:r>
          </a:p>
          <a:p>
            <a:r>
              <a:rPr lang="en-US" dirty="0"/>
              <a:t>All that matters: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e.g., HIPAA, FERPA</a:t>
            </a:r>
          </a:p>
          <a:p>
            <a:r>
              <a:rPr lang="en-US" dirty="0"/>
              <a:t>Attorney-client privilege &amp; other privileges recognized in PA</a:t>
            </a:r>
          </a:p>
          <a:p>
            <a:r>
              <a:rPr lang="en-US" dirty="0"/>
              <a:t>Records can be made non-public by court order</a:t>
            </a:r>
          </a:p>
          <a:p>
            <a:r>
              <a:rPr lang="en-US" dirty="0"/>
              <a:t>When a denial is appealed, agency bears burden of proof</a:t>
            </a:r>
          </a:p>
        </p:txBody>
      </p:sp>
    </p:spTree>
    <p:extLst>
      <p:ext uri="{BB962C8B-B14F-4D97-AF65-F5344CB8AC3E}">
        <p14:creationId xmlns:p14="http://schemas.microsoft.com/office/powerpoint/2010/main" val="313227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Examples of commonly requested public records</a:t>
            </a:r>
          </a:p>
          <a:p>
            <a:r>
              <a:rPr lang="en-US" dirty="0"/>
              <a:t>Meeting minutes</a:t>
            </a:r>
          </a:p>
          <a:p>
            <a:r>
              <a:rPr lang="en-US" dirty="0"/>
              <a:t>Agency budgets</a:t>
            </a:r>
          </a:p>
          <a:p>
            <a:r>
              <a:rPr lang="en-US" dirty="0"/>
              <a:t>Invoices &amp; Expenditures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(e.g., road repaving costs, solicitor invoices)</a:t>
            </a:r>
          </a:p>
          <a:p>
            <a:r>
              <a:rPr lang="en-US" dirty="0"/>
              <a:t>Settlement agreements</a:t>
            </a:r>
          </a:p>
          <a:p>
            <a:r>
              <a:rPr lang="en-US" dirty="0"/>
              <a:t>Copies of required reports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(e.g., Interscholastic Athletics Opportunity report)</a:t>
            </a:r>
          </a:p>
          <a:p>
            <a:r>
              <a:rPr lang="en-US" dirty="0"/>
              <a:t>Aggregated (</a:t>
            </a:r>
            <a:r>
              <a:rPr lang="en-US" i="1" dirty="0"/>
              <a:t>depersonalized</a:t>
            </a:r>
            <a:r>
              <a:rPr lang="en-US" dirty="0"/>
              <a:t>)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79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Submit requests to the agency that has the record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Rarely the OOR – we receive &gt;900 misdirected requests every year</a:t>
            </a:r>
          </a:p>
          <a:p>
            <a:r>
              <a:rPr lang="en-US" dirty="0"/>
              <a:t>Address requests to Agency Open Records Officer 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Agency AOROs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Many agencies, but not all, have a single AORO</a:t>
            </a:r>
          </a:p>
          <a:p>
            <a:r>
              <a:rPr lang="en-US" dirty="0"/>
              <a:t>Commonwealth agencies: DEP, DCNR, DOC, DCED, etc.</a:t>
            </a:r>
          </a:p>
          <a:p>
            <a:r>
              <a:rPr lang="en-US" dirty="0"/>
              <a:t>Some agencies have separate AOROs by bureau, dep’t,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e.g., Philadelphia has approximately 40 AOROs</a:t>
            </a:r>
          </a:p>
          <a:p>
            <a:r>
              <a:rPr lang="en-US" dirty="0"/>
              <a:t>Important to send request to the right AORO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not sure, say so: “If this request is misdirected, please let me know so I can withdraw it and direct it to the proper AORO.”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4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06F30-DC94-4A26-9455-22DB0EB30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43675" cy="48196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77DD57D-CD92-4E56-BAAC-19415991E953}"/>
              </a:ext>
            </a:extLst>
          </p:cNvPr>
          <p:cNvSpPr/>
          <p:nvPr/>
        </p:nvSpPr>
        <p:spPr>
          <a:xfrm>
            <a:off x="3733799" y="2743200"/>
            <a:ext cx="2133601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69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06F30-DC94-4A26-9455-22DB0EB30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43675" cy="48196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77DD57D-CD92-4E56-BAAC-19415991E953}"/>
              </a:ext>
            </a:extLst>
          </p:cNvPr>
          <p:cNvSpPr/>
          <p:nvPr/>
        </p:nvSpPr>
        <p:spPr>
          <a:xfrm>
            <a:off x="3657600" y="3352800"/>
            <a:ext cx="2133601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935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06F30-DC94-4A26-9455-22DB0EB30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43675" cy="481965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7B4FA5-6BA3-4600-8E5E-57CA57664482}"/>
              </a:ext>
            </a:extLst>
          </p:cNvPr>
          <p:cNvCxnSpPr/>
          <p:nvPr/>
        </p:nvCxnSpPr>
        <p:spPr>
          <a:xfrm>
            <a:off x="3810000" y="5334000"/>
            <a:ext cx="6019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9A24DFF4-CC98-44FF-8D33-8983BDE657DE}"/>
              </a:ext>
            </a:extLst>
          </p:cNvPr>
          <p:cNvSpPr/>
          <p:nvPr/>
        </p:nvSpPr>
        <p:spPr>
          <a:xfrm>
            <a:off x="3428999" y="5486400"/>
            <a:ext cx="304800" cy="304800"/>
          </a:xfrm>
          <a:prstGeom prst="star5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55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78335-F45D-4188-8C16-95121A4DB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72250" cy="34956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8E11BE-127B-4B62-B973-61B8B9A49D7F}"/>
              </a:ext>
            </a:extLst>
          </p:cNvPr>
          <p:cNvSpPr/>
          <p:nvPr/>
        </p:nvSpPr>
        <p:spPr>
          <a:xfrm>
            <a:off x="5334000" y="1905000"/>
            <a:ext cx="44958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510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78335-F45D-4188-8C16-95121A4DB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72250" cy="34956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7EB545-85A9-4F1E-9815-A415F68190DE}"/>
              </a:ext>
            </a:extLst>
          </p:cNvPr>
          <p:cNvSpPr/>
          <p:nvPr/>
        </p:nvSpPr>
        <p:spPr>
          <a:xfrm>
            <a:off x="4495800" y="2514600"/>
            <a:ext cx="1066800" cy="258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0460FE1-FB64-47F6-B692-45DCEB8E8E0D}"/>
              </a:ext>
            </a:extLst>
          </p:cNvPr>
          <p:cNvSpPr/>
          <p:nvPr/>
        </p:nvSpPr>
        <p:spPr>
          <a:xfrm>
            <a:off x="3512819" y="2895600"/>
            <a:ext cx="220980" cy="228600"/>
          </a:xfrm>
          <a:prstGeom prst="star5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13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78335-F45D-4188-8C16-95121A4DB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799" y="1600200"/>
            <a:ext cx="6572250" cy="34956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AD3071-909E-445C-98E8-FB71DA81D655}"/>
              </a:ext>
            </a:extLst>
          </p:cNvPr>
          <p:cNvSpPr/>
          <p:nvPr/>
        </p:nvSpPr>
        <p:spPr>
          <a:xfrm>
            <a:off x="5410200" y="3124200"/>
            <a:ext cx="3200400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0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Timeline of a RTKL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Every state &amp; local agency </a:t>
            </a:r>
            <a:r>
              <a:rPr lang="en-US" b="1" u="sng" dirty="0">
                <a:solidFill>
                  <a:srgbClr val="FF0000"/>
                </a:solidFill>
              </a:rPr>
              <a:t>must</a:t>
            </a:r>
            <a:r>
              <a:rPr lang="en-US" b="1" u="sng" dirty="0"/>
              <a:t> respond to RTK requests</a:t>
            </a:r>
          </a:p>
          <a:p>
            <a:r>
              <a:rPr lang="en-US" dirty="0"/>
              <a:t>Must respond in writing </a:t>
            </a:r>
            <a:r>
              <a:rPr lang="en-US" b="1" dirty="0"/>
              <a:t>within 5 (agency) business days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 response received, request is deemed denied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Allow additional 3 business days for </a:t>
            </a:r>
            <a:r>
              <a:rPr lang="en-US" u="sng" dirty="0"/>
              <a:t>postal mail</a:t>
            </a:r>
            <a:r>
              <a:rPr lang="en-US" dirty="0"/>
              <a:t> before filing appeal</a:t>
            </a:r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Must be done </a:t>
            </a:r>
            <a:r>
              <a:rPr lang="en-US" b="1" u="sng" dirty="0"/>
              <a:t>in writing</a:t>
            </a:r>
            <a:r>
              <a:rPr lang="en-US" dirty="0"/>
              <a:t> within the initial </a:t>
            </a:r>
            <a:r>
              <a:rPr lang="en-US" b="1" u="sng" dirty="0"/>
              <a:t>5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in writing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</p:txBody>
      </p:sp>
    </p:spTree>
    <p:extLst>
      <p:ext uri="{BB962C8B-B14F-4D97-AF65-F5344CB8AC3E}">
        <p14:creationId xmlns:p14="http://schemas.microsoft.com/office/powerpoint/2010/main" val="3271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11)</a:t>
            </a:r>
          </a:p>
          <a:p>
            <a:r>
              <a:rPr lang="en-US" dirty="0"/>
              <a:t>Requesters can photograph records they asked to inspect</a:t>
            </a:r>
          </a:p>
          <a:p>
            <a:r>
              <a:rPr lang="en-US" dirty="0"/>
              <a:t>Agencies do not have to create a record</a:t>
            </a:r>
          </a:p>
          <a:p>
            <a:r>
              <a:rPr lang="en-US" dirty="0"/>
              <a:t>Agencies required to provide records in medium requested (electronic vs. hard copy)</a:t>
            </a:r>
          </a:p>
        </p:txBody>
      </p:sp>
    </p:spTree>
    <p:extLst>
      <p:ext uri="{BB962C8B-B14F-4D97-AF65-F5344CB8AC3E}">
        <p14:creationId xmlns:p14="http://schemas.microsoft.com/office/powerpoint/2010/main" val="373058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Common Exemptions Raised by Agencies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Exemptions raised most often during appeals to OOR in 2018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Noncriminal investigative, 708(b)(17)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Criminal investigative, 708(b)(16)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Internal, predecisional deliberations, 708(b)(10)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Personal identification information, 708(b)(6)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safety, 708(b)(2) &amp; Personal security, 708(b)(1)</a:t>
            </a:r>
          </a:p>
        </p:txBody>
      </p:sp>
    </p:spTree>
    <p:extLst>
      <p:ext uri="{BB962C8B-B14F-4D97-AF65-F5344CB8AC3E}">
        <p14:creationId xmlns:p14="http://schemas.microsoft.com/office/powerpoint/2010/main" val="32141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5105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Requests must be submitted within </a:t>
            </a:r>
            <a:r>
              <a:rPr lang="en-US" b="1" dirty="0"/>
              <a:t>60 days of recording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Requests must be submitted via certified mail or in person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</a:t>
            </a:r>
          </a:p>
          <a:p>
            <a:r>
              <a:rPr lang="en-US" dirty="0">
                <a:hlinkClick r:id="rId2"/>
              </a:rPr>
              <a:t>More info on OOR 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88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Good communication can prevent and solve many issues</a:t>
            </a:r>
          </a:p>
          <a:p>
            <a:r>
              <a:rPr lang="en-US" dirty="0"/>
              <a:t>Good practice to let agency know you’re willing to talk</a:t>
            </a:r>
          </a:p>
          <a:p>
            <a:r>
              <a:rPr lang="en-US" dirty="0"/>
              <a:t>Requesters often submit broad requests to ensure they get all the records they want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Understandable, but can be expensive &amp; frustrating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Requesters don’t want surprise bills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don’t want unnecessary work</a:t>
            </a:r>
          </a:p>
          <a:p>
            <a:r>
              <a:rPr lang="en-US" dirty="0"/>
              <a:t>Many agencies willing to discuss requests</a:t>
            </a:r>
          </a:p>
          <a:p>
            <a:r>
              <a:rPr lang="en-US" dirty="0"/>
              <a:t>If agreement reached on revised request, </a:t>
            </a:r>
            <a:r>
              <a:rPr lang="en-US" b="1" dirty="0">
                <a:solidFill>
                  <a:srgbClr val="FF0000"/>
                </a:solidFill>
              </a:rPr>
              <a:t>put it in writing</a:t>
            </a:r>
          </a:p>
        </p:txBody>
      </p:sp>
    </p:spTree>
    <p:extLst>
      <p:ext uri="{BB962C8B-B14F-4D97-AF65-F5344CB8AC3E}">
        <p14:creationId xmlns:p14="http://schemas.microsoft.com/office/powerpoint/2010/main" val="129808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98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designed to be simple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b="1" u="sng" dirty="0"/>
              <a:t>Only need to complete the form </a:t>
            </a:r>
            <a:r>
              <a:rPr lang="en-US" dirty="0"/>
              <a:t>– can make argument later</a:t>
            </a:r>
          </a:p>
          <a:p>
            <a:r>
              <a:rPr lang="en-US" dirty="0"/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Consider Requesting Mediation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74837"/>
            <a:ext cx="10972800" cy="4525963"/>
          </a:xfrm>
        </p:spPr>
        <p:txBody>
          <a:bodyPr>
            <a:normAutofit/>
          </a:bodyPr>
          <a:lstStyle/>
          <a:p>
            <a:r>
              <a:rPr lang="en-US" dirty="0"/>
              <a:t>RTKL authorizes OOR to establish </a:t>
            </a:r>
            <a:r>
              <a:rPr lang="en-US" b="1" dirty="0">
                <a:solidFill>
                  <a:srgbClr val="FF0000"/>
                </a:solidFill>
              </a:rPr>
              <a:t>informal mediation program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Caseload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Thousands of RTK appeals filed every year</a:t>
            </a:r>
          </a:p>
          <a:p>
            <a:r>
              <a:rPr lang="en-US" dirty="0"/>
              <a:t>In 2018, OOR heard </a:t>
            </a:r>
            <a:r>
              <a:rPr lang="en-US" b="1" dirty="0">
                <a:solidFill>
                  <a:srgbClr val="FF0000"/>
                </a:solidFill>
              </a:rPr>
              <a:t>2,229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Three-year average: 2,255; Five-year average: 2,341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That’s </a:t>
            </a:r>
            <a:r>
              <a:rPr lang="en-US" sz="3200" b="1" dirty="0"/>
              <a:t>appeals</a:t>
            </a:r>
            <a:r>
              <a:rPr lang="en-US" sz="3200" dirty="0"/>
              <a:t>, not </a:t>
            </a:r>
            <a:r>
              <a:rPr lang="en-US" sz="3200" b="1" dirty="0"/>
              <a:t>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No central database of # of requests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LBFC Study (released 2018) estimated 109,000 requests received by state &amp; local agencies, combined, in 2016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Thus, approximately 2.1% of requests are appealed to OOR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Our data indicates &lt;10% of OOR decisions are appealed to court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3"/>
              </a:rPr>
              <a:t>https://openrecords.pa.gov/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4"/>
              </a:rPr>
              <a:t>https://openrecordspennsylvania.com/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5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</a:t>
            </a:r>
            <a:r>
              <a:rPr lang="en-US" dirty="0">
                <a:hlinkClick r:id="rId6"/>
              </a:rPr>
              <a:t>@</a:t>
            </a:r>
            <a:r>
              <a:rPr lang="en-US" dirty="0" err="1">
                <a:hlinkClick r:id="rId6"/>
              </a:rPr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</a:t>
            </a:r>
            <a:r>
              <a:rPr lang="en-US" dirty="0">
                <a:hlinkClick r:id="rId7"/>
              </a:rPr>
              <a:t>@</a:t>
            </a:r>
            <a:r>
              <a:rPr lang="en-US" dirty="0" err="1">
                <a:hlinkClick r:id="rId7"/>
              </a:rPr>
              <a:t>ErikOpenRecords</a:t>
            </a:r>
            <a:endParaRPr lang="en-US" dirty="0"/>
          </a:p>
          <a:p>
            <a:r>
              <a:rPr lang="en-US" dirty="0">
                <a:hlinkClick r:id="rId8"/>
              </a:rPr>
              <a:t>YouTube Channel</a:t>
            </a:r>
            <a:endParaRPr lang="en-US" dirty="0"/>
          </a:p>
          <a:p>
            <a:r>
              <a:rPr lang="en-US" dirty="0"/>
              <a:t>Open Records in PA Podcast: </a:t>
            </a:r>
            <a:r>
              <a:rPr lang="en-US" dirty="0">
                <a:hlinkClick r:id="rId9"/>
              </a:rPr>
              <a:t>Apple Podcasts</a:t>
            </a:r>
            <a:r>
              <a:rPr lang="en-US" dirty="0"/>
              <a:t>, </a:t>
            </a:r>
            <a:r>
              <a:rPr lang="en-US" dirty="0" err="1">
                <a:hlinkClick r:id="rId10"/>
              </a:rPr>
              <a:t>Stitcher</a:t>
            </a:r>
            <a:r>
              <a:rPr lang="en-US" dirty="0"/>
              <a:t>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36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2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2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3953</TotalTime>
  <Words>1295</Words>
  <Application>Microsoft Office PowerPoint</Application>
  <PresentationFormat>Widescreen</PresentationFormat>
  <Paragraphs>172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Arial Black</vt:lpstr>
      <vt:lpstr>Calibri</vt:lpstr>
      <vt:lpstr>Wingdings</vt:lpstr>
      <vt:lpstr>Office Theme</vt:lpstr>
      <vt:lpstr>Pennsylvania Library Association October 13, 2019</vt:lpstr>
      <vt:lpstr>What is the Right-to-Know Law?</vt:lpstr>
      <vt:lpstr>Office of Open Records</vt:lpstr>
      <vt:lpstr>Right-to-Know Law Basics</vt:lpstr>
      <vt:lpstr>Records Take Many Shapes</vt:lpstr>
      <vt:lpstr>Right-to-Know Law Basics</vt:lpstr>
      <vt:lpstr>Right-to-Know Law Basics</vt:lpstr>
      <vt:lpstr>How to File a RTK Request</vt:lpstr>
      <vt:lpstr>More About Agency AOROs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Timeline of a RTKL Response</vt:lpstr>
      <vt:lpstr>Agency Response: Costs &amp; Format</vt:lpstr>
      <vt:lpstr>Common Exemptions Raised by Agencies</vt:lpstr>
      <vt:lpstr>Requesting Police Recordings</vt:lpstr>
      <vt:lpstr>Tip: Communicate with the Agency</vt:lpstr>
      <vt:lpstr>Appealing a RTKL Denial</vt:lpstr>
      <vt:lpstr>Tip: Consider Requesting Mediation</vt:lpstr>
      <vt:lpstr>OOR Caseload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166</cp:revision>
  <cp:lastPrinted>2019-09-25T20:05:31Z</cp:lastPrinted>
  <dcterms:created xsi:type="dcterms:W3CDTF">2015-06-09T13:12:04Z</dcterms:created>
  <dcterms:modified xsi:type="dcterms:W3CDTF">2019-09-26T19:37:29Z</dcterms:modified>
</cp:coreProperties>
</file>