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7" r:id="rId2"/>
    <p:sldId id="398" r:id="rId3"/>
    <p:sldId id="413" r:id="rId4"/>
    <p:sldId id="423" r:id="rId5"/>
    <p:sldId id="424" r:id="rId6"/>
    <p:sldId id="425" r:id="rId7"/>
    <p:sldId id="426" r:id="rId8"/>
    <p:sldId id="427" r:id="rId9"/>
    <p:sldId id="428" r:id="rId10"/>
    <p:sldId id="431" r:id="rId11"/>
    <p:sldId id="432" r:id="rId12"/>
    <p:sldId id="434" r:id="rId13"/>
    <p:sldId id="435" r:id="rId14"/>
    <p:sldId id="429" r:id="rId15"/>
    <p:sldId id="430" r:id="rId16"/>
    <p:sldId id="347" r:id="rId17"/>
    <p:sldId id="402" r:id="rId18"/>
    <p:sldId id="348" r:id="rId19"/>
    <p:sldId id="414" r:id="rId20"/>
    <p:sldId id="436" r:id="rId21"/>
    <p:sldId id="405" r:id="rId22"/>
    <p:sldId id="364" r:id="rId23"/>
    <p:sldId id="399" r:id="rId24"/>
    <p:sldId id="375" r:id="rId25"/>
    <p:sldId id="378" r:id="rId26"/>
    <p:sldId id="352" r:id="rId27"/>
    <p:sldId id="390" r:id="rId28"/>
    <p:sldId id="394" r:id="rId29"/>
    <p:sldId id="369" r:id="rId30"/>
    <p:sldId id="349" r:id="rId31"/>
    <p:sldId id="368" r:id="rId32"/>
    <p:sldId id="340" r:id="rId33"/>
    <p:sldId id="374" r:id="rId34"/>
    <p:sldId id="395" r:id="rId3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114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AD91F1-9AD2-4FB3-AAFD-3D72A44B36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C84599-7657-46DB-BF2B-C8F85A79DA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651D188-1B7A-400B-BD55-3B066C676079}" type="datetime1">
              <a:rPr lang="en-US" smtClean="0"/>
              <a:t>10/3/2019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3C62E-71A1-46F9-85EC-EE6AE2CC9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61F0B1-0CD9-48B8-B2D1-6E71F37900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B088D61-C99D-47AD-A800-0067F90FB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17077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675B95A-9D73-4F12-8B58-EEEFE8C485D7}" type="datetime1">
              <a:rPr lang="en-US" smtClean="0"/>
              <a:t>10/3/2019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30EBC-1C93-4CC8-BD55-C7709466CA2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BFEC0C-61E4-4A47-B796-3CEBA0DE8F07}" type="datetime1">
              <a:rPr lang="en-US" smtClean="0"/>
              <a:t>10/3/2019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52E5-BA7F-45A2-8FBE-5A9A23A8579D}" type="datetime1">
              <a:rPr lang="en-US" smtClean="0"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7978-A9FB-4001-973A-F5F8B6EE2593}" type="datetime1">
              <a:rPr lang="en-US" smtClean="0"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60D6C-9117-43A7-8741-74B4581C0689}" type="datetime1">
              <a:rPr lang="en-US" smtClean="0"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F9CB-204C-4EFE-894B-A10C1552B436}" type="datetime1">
              <a:rPr lang="en-US" smtClean="0"/>
              <a:t>10/3/2019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35E4-894F-43B2-B35A-3336AA01A63C}" type="datetime1">
              <a:rPr lang="en-US" smtClean="0"/>
              <a:t>10/3/2019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12C2-C642-45B1-82DA-0BD52E86719E}" type="datetime1">
              <a:rPr lang="en-US" smtClean="0"/>
              <a:t>10/3/2019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B63-91B4-4E13-BE67-E223CAD89F27}" type="datetime1">
              <a:rPr lang="en-US" smtClean="0"/>
              <a:t>10/3/2019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9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5555-BFAC-43D8-89EC-9FCDFB94735A}" type="datetime1">
              <a:rPr lang="en-US" smtClean="0"/>
              <a:t>10/3/2019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697A-2368-48CF-B04C-21229CC889C0}" type="datetime1">
              <a:rPr lang="en-US" smtClean="0"/>
              <a:t>10/3/2019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C4518-BB39-4D17-AA60-599D081F21DE}" type="datetime1">
              <a:rPr lang="en-US" smtClean="0"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5E4B4-4A6A-49D4-A623-F73EBD5233B2}" type="datetime1">
              <a:rPr lang="en-US" smtClean="0"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BA94E-1F0E-41CD-A07D-199C77568A39}" type="datetime1">
              <a:rPr lang="en-US" smtClean="0"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courts.us/public-records" TargetMode="External"/><Relationship Id="rId2" Type="http://schemas.openxmlformats.org/officeDocument/2006/relationships/hyperlink" Target="https://www.foia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penrecords.pa.gov/RTKL/About.cf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Appeals/FinalDetRecord.cfm?docket=2019-1265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Documents/RTKL/RTKRequestForm.pdf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RTKL/PoliceRecordings.cfm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pennwatch.pa.gov/" TargetMode="External"/><Relationship Id="rId2" Type="http://schemas.openxmlformats.org/officeDocument/2006/relationships/hyperlink" Target="http://contracts.patreasury.gov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6et9J0ogBZM5z60cGGWXaQ" TargetMode="External"/><Relationship Id="rId3" Type="http://schemas.openxmlformats.org/officeDocument/2006/relationships/hyperlink" Target="https://openrecords.pa.gov/" TargetMode="External"/><Relationship Id="rId7" Type="http://schemas.openxmlformats.org/officeDocument/2006/relationships/hyperlink" Target="https://twitter.com/erikopenrecords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hyperlink" Target="https://twitter.com/openrecordspa" TargetMode="External"/><Relationship Id="rId5" Type="http://schemas.openxmlformats.org/officeDocument/2006/relationships/hyperlink" Target="https://www.openrecords.pa.gov/EmailSubscriptions.cfm" TargetMode="External"/><Relationship Id="rId10" Type="http://schemas.openxmlformats.org/officeDocument/2006/relationships/hyperlink" Target="https://www.stitcher.com/podcast/title-18-word-crimes/open-records-in-pennsylvania" TargetMode="External"/><Relationship Id="rId4" Type="http://schemas.openxmlformats.org/officeDocument/2006/relationships/hyperlink" Target="https://openrecordspennsylvania.com/" TargetMode="External"/><Relationship Id="rId9" Type="http://schemas.openxmlformats.org/officeDocument/2006/relationships/hyperlink" Target="https://itunes.apple.com/us/podcast/open-records-in-pennsylvania/id102892404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743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2800" b="1">
                <a:solidFill>
                  <a:prstClr val="black"/>
                </a:solidFill>
              </a:rPr>
              <a:t>Wood Word / Dr</a:t>
            </a:r>
            <a:r>
              <a:rPr lang="en-US" sz="2800" b="1" dirty="0">
                <a:solidFill>
                  <a:prstClr val="black"/>
                </a:solidFill>
              </a:rPr>
              <a:t>. Lindsey Wotanis</a:t>
            </a:r>
            <a:br>
              <a:rPr lang="en-US" sz="2800" b="1" dirty="0">
                <a:solidFill>
                  <a:prstClr val="black"/>
                </a:solidFill>
              </a:rPr>
            </a:br>
            <a:r>
              <a:rPr lang="en-US" sz="2800" b="1" dirty="0">
                <a:solidFill>
                  <a:prstClr val="black"/>
                </a:solidFill>
              </a:rPr>
              <a:t>Marywood University</a:t>
            </a:r>
            <a:br>
              <a:rPr lang="en-US" sz="3200" dirty="0"/>
            </a:br>
            <a:r>
              <a:rPr lang="en-US" sz="2000" i="1" dirty="0"/>
              <a:t>October 18, 2019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9859" y="2396853"/>
            <a:ext cx="4267200" cy="52303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876300" y="4371019"/>
            <a:ext cx="104394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latin typeface="Calibri" pitchFamily="34" charset="0"/>
                <a:hlinkClick r:id="rId3"/>
              </a:rPr>
              <a:t>https://openrecords.pa.gov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4"/>
              </a:rPr>
              <a:t>@</a:t>
            </a:r>
            <a:r>
              <a:rPr lang="en-US" sz="2000" dirty="0" err="1">
                <a:latin typeface="Calibri" pitchFamily="34" charset="0"/>
                <a:hlinkClick r:id="rId4"/>
              </a:rPr>
              <a:t>ErikOpenRecords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5"/>
              </a:rPr>
              <a:t>@</a:t>
            </a:r>
            <a:r>
              <a:rPr lang="en-US" sz="2000" dirty="0" err="1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6"/>
              </a:rPr>
              <a:t>earneson@pa.gov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</a:rPr>
              <a:t>(717) 346-9903</a:t>
            </a: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941" y="967417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307EAD-1C35-4213-AC05-194510022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Accessing Government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What kind of records do you want?</a:t>
            </a:r>
          </a:p>
          <a:p>
            <a:r>
              <a:rPr lang="en-US" dirty="0"/>
              <a:t>Federal Government: </a:t>
            </a:r>
            <a:r>
              <a:rPr lang="en-US" dirty="0">
                <a:hlinkClick r:id="rId2"/>
              </a:rPr>
              <a:t>Freedom of Information Act (FOIA)</a:t>
            </a:r>
            <a:endParaRPr lang="en-US" dirty="0"/>
          </a:p>
          <a:p>
            <a:r>
              <a:rPr lang="en-US" dirty="0"/>
              <a:t>Judicial Records: </a:t>
            </a:r>
            <a:r>
              <a:rPr lang="en-US" dirty="0">
                <a:hlinkClick r:id="rId3"/>
              </a:rPr>
              <a:t>Common Law, PA Supreme Court Rule 509</a:t>
            </a:r>
            <a:endParaRPr lang="en-US" dirty="0"/>
          </a:p>
          <a:p>
            <a:r>
              <a:rPr lang="en-US" dirty="0"/>
              <a:t>State &amp; Local Records: </a:t>
            </a:r>
            <a:r>
              <a:rPr lang="en-US" dirty="0">
                <a:hlinkClick r:id="rId4"/>
              </a:rPr>
              <a:t>Right-to-Know Law</a:t>
            </a:r>
            <a:endParaRPr lang="en-US" dirty="0"/>
          </a:p>
          <a:p>
            <a:r>
              <a:rPr lang="en-US" i="1" dirty="0"/>
              <a:t>Of course, always search online first…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7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 Brief History of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introduced 3/29/2007, signed 2/14/2008, eff. 1/1/2009</a:t>
            </a:r>
          </a:p>
          <a:p>
            <a:r>
              <a:rPr lang="en-US" dirty="0"/>
              <a:t>Senator Dominic </a:t>
            </a:r>
            <a:r>
              <a:rPr lang="en-US" dirty="0" err="1"/>
              <a:t>Pileggi</a:t>
            </a:r>
            <a:r>
              <a:rPr lang="en-US" dirty="0"/>
              <a:t>, new majority leader – SB 1</a:t>
            </a:r>
          </a:p>
          <a:p>
            <a:r>
              <a:rPr lang="en-US" dirty="0"/>
              <a:t>Then-existing RTK Act presumed gov’t records were </a:t>
            </a:r>
            <a:r>
              <a:rPr lang="en-US" i="1" dirty="0"/>
              <a:t>not</a:t>
            </a:r>
            <a:r>
              <a:rPr lang="en-US" dirty="0"/>
              <a:t> public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Requester had to prove public nature &amp; all appeals went to court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 practice, basically limited to financial records</a:t>
            </a:r>
          </a:p>
          <a:p>
            <a:r>
              <a:rPr lang="en-US" dirty="0"/>
              <a:t>Act 3 of 2008 – complete rewrite, new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Flipped presumption: now gov’t records presumed to be public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Created independent Office of Open Records (free appeals)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34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An agency’s budget for FY 2018-19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0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An agency’s budget for FY 2018-19 – </a:t>
            </a:r>
            <a:r>
              <a:rPr lang="en-US" b="1" u="sng" dirty="0">
                <a:solidFill>
                  <a:srgbClr val="FF0000"/>
                </a:solidFill>
              </a:rPr>
              <a:t>IT IS AVAILABLE</a:t>
            </a:r>
          </a:p>
          <a:p>
            <a:pPr marL="0" indent="0">
              <a:buNone/>
            </a:pPr>
            <a:r>
              <a:rPr lang="en-US" i="1" dirty="0"/>
              <a:t>Financial records are the most public of all government records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18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Video recording of a city council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90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Video recording of a city council meeting – </a:t>
            </a:r>
            <a:r>
              <a:rPr lang="en-US" b="1" u="sng" dirty="0">
                <a:solidFill>
                  <a:srgbClr val="FF0000"/>
                </a:solidFill>
              </a:rPr>
              <a:t>IT IS AVAILABLE</a:t>
            </a:r>
          </a:p>
          <a:p>
            <a:pPr marL="0" indent="0">
              <a:buNone/>
            </a:pPr>
            <a:r>
              <a:rPr lang="en-US" i="1" dirty="0"/>
              <a:t>Municipal boards can meet in private for some reasons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31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Police detective’s interview notes</a:t>
            </a: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97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Police detective’s interview notes</a:t>
            </a:r>
            <a:r>
              <a:rPr lang="en-US" i="1" dirty="0"/>
              <a:t> </a:t>
            </a:r>
            <a:r>
              <a:rPr lang="en-US" dirty="0"/>
              <a:t>– </a:t>
            </a:r>
            <a:r>
              <a:rPr lang="en-US" b="1" u="sng" dirty="0">
                <a:solidFill>
                  <a:srgbClr val="FF0000"/>
                </a:solidFill>
              </a:rPr>
              <a:t>NOT AVAILABLE</a:t>
            </a:r>
          </a:p>
          <a:p>
            <a:pPr marL="0" indent="0">
              <a:buNone/>
            </a:pPr>
            <a:r>
              <a:rPr lang="en-US" i="1" dirty="0"/>
              <a:t>Exemption for criminal investigative records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1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County proposal to Amazon for HQ2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9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County proposal to Amazon for HQ2 – </a:t>
            </a:r>
            <a:r>
              <a:rPr lang="en-US" b="1" u="sng" dirty="0">
                <a:solidFill>
                  <a:srgbClr val="FF0000"/>
                </a:solidFill>
              </a:rPr>
              <a:t>IT IS AVAILABLE</a:t>
            </a:r>
          </a:p>
          <a:p>
            <a:pPr marL="0" indent="0">
              <a:buNone/>
            </a:pPr>
            <a:r>
              <a:rPr lang="en-US" i="1" dirty="0"/>
              <a:t>Agencies cannot claim the “trade secrets” exemption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Database of lead tests done by city w/ home addresses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81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Database of lead tests done by city w/ home addresses</a:t>
            </a:r>
          </a:p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</a:rPr>
              <a:t>IT IS AVAILABLE, but with limits</a:t>
            </a:r>
          </a:p>
          <a:p>
            <a:pPr marL="0" indent="0">
              <a:buNone/>
            </a:pPr>
            <a:r>
              <a:rPr lang="en-US" i="1" dirty="0"/>
              <a:t>Block-level data (e.g., “100 block of Pine Street”)</a:t>
            </a:r>
          </a:p>
          <a:p>
            <a:pPr marL="0" indent="0">
              <a:buNone/>
            </a:pPr>
            <a:r>
              <a:rPr lang="en-US" i="1" dirty="0"/>
              <a:t>Court review pending in Allegheny County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98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Inappropriate emails sent by a gov’t employee to a co-worker on gov’t computer, during work hours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41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Inappropriate emails sent by a gov’t employee to a co-worker on gov’t computer, during work hours – </a:t>
            </a:r>
            <a:r>
              <a:rPr lang="en-US" b="1" u="sng" dirty="0">
                <a:solidFill>
                  <a:srgbClr val="FF0000"/>
                </a:solidFill>
              </a:rPr>
              <a:t>NOT AVAILABLE</a:t>
            </a:r>
          </a:p>
          <a:p>
            <a:pPr marL="0" indent="0">
              <a:buNone/>
            </a:pPr>
            <a:r>
              <a:rPr lang="en-US" i="1" dirty="0"/>
              <a:t>Let’s discuss the definition of a “record”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2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Fundamental Question: What is a “Record”?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 record is…</a:t>
            </a:r>
          </a:p>
          <a:p>
            <a:r>
              <a:rPr lang="en-US" dirty="0"/>
              <a:t>“</a:t>
            </a:r>
            <a:r>
              <a:rPr lang="en-US" b="1" u="sng" dirty="0">
                <a:solidFill>
                  <a:srgbClr val="FF0000"/>
                </a:solidFill>
              </a:rPr>
              <a:t>information</a:t>
            </a:r>
            <a:r>
              <a:rPr lang="en-US" dirty="0"/>
              <a:t>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and that is created, received or retained pursuant to law or in connection with a transaction, business or activity of the agency”</a:t>
            </a:r>
          </a:p>
          <a:p>
            <a:r>
              <a:rPr lang="en-US" i="1" dirty="0"/>
              <a:t>PA Office of Attorney General v. Philadelphia Inquirer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Personal communications, even if they violate agency policies, are not “records” under the RTKL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81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Right-to-Know Law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All state &amp; local government records </a:t>
            </a:r>
            <a:r>
              <a:rPr lang="en-US" b="1" u="sng" dirty="0">
                <a:solidFill>
                  <a:srgbClr val="FF0000"/>
                </a:solidFill>
              </a:rPr>
              <a:t>presumed</a:t>
            </a:r>
            <a:r>
              <a:rPr lang="en-US" b="1" u="sng" dirty="0"/>
              <a:t> to be </a:t>
            </a:r>
            <a:r>
              <a:rPr lang="en-US" b="1" u="sng" dirty="0">
                <a:solidFill>
                  <a:srgbClr val="FF0000"/>
                </a:solidFill>
              </a:rPr>
              <a:t>public</a:t>
            </a:r>
          </a:p>
          <a:p>
            <a:r>
              <a:rPr lang="en-US" dirty="0"/>
              <a:t>30 exceptions in the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Fewer apply to financial records &amp; aggregated data</a:t>
            </a:r>
          </a:p>
          <a:p>
            <a:r>
              <a:rPr lang="en-US" dirty="0"/>
              <a:t>Exceptions in other laws &amp; regulations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Other laws also make records expressly public (e.g., Coroner’s Act)</a:t>
            </a:r>
          </a:p>
          <a:p>
            <a:r>
              <a:rPr lang="en-US" dirty="0"/>
              <a:t>Attorney-client privilege &amp; other privileges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Only if recognized by PA courts; not “self-critical evaluation”</a:t>
            </a:r>
          </a:p>
          <a:p>
            <a:r>
              <a:rPr lang="en-US" dirty="0"/>
              <a:t>Records can be made non-public by court order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79EA0-457A-4454-A90E-1FE6BDF4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8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The Right-to-Know Law…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formats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Paper, email, texts, social media, audio, video, etc.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agency &amp; personal devices</a:t>
            </a:r>
            <a:br>
              <a:rPr lang="en-US" dirty="0"/>
            </a:br>
            <a:r>
              <a:rPr lang="en-US" dirty="0"/>
              <a:t>(or agency &amp; personal email / social media accounts)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Practical issues re: accessing personal devices &amp; email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Best practice: Agency business done on agency devices &amp; email</a:t>
            </a:r>
          </a:p>
          <a:p>
            <a:r>
              <a:rPr lang="en-US" dirty="0"/>
              <a:t>Bottom line: Is it a </a:t>
            </a:r>
            <a:r>
              <a:rPr lang="en-US" b="1" dirty="0"/>
              <a:t>record</a:t>
            </a:r>
            <a:r>
              <a:rPr lang="en-US" dirty="0"/>
              <a:t>? And if </a:t>
            </a:r>
            <a:r>
              <a:rPr lang="en-US" sz="3200" dirty="0"/>
              <a:t>so, is it a </a:t>
            </a:r>
            <a:r>
              <a:rPr lang="en-US" sz="3200" b="1" dirty="0">
                <a:solidFill>
                  <a:srgbClr val="FF0000"/>
                </a:solidFill>
              </a:rPr>
              <a:t>public </a:t>
            </a:r>
            <a:r>
              <a:rPr lang="en-US" sz="3200" b="1" dirty="0"/>
              <a:t>record</a:t>
            </a:r>
            <a:r>
              <a:rPr lang="en-US" sz="3200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31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More examples of records accessed via RTKL…</a:t>
            </a:r>
          </a:p>
          <a:p>
            <a:r>
              <a:rPr lang="en-US" dirty="0"/>
              <a:t>Settlement agreements with outgoing gov’t employees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Confidentiality clauses do NOT trump the RTKL</a:t>
            </a:r>
          </a:p>
          <a:p>
            <a:r>
              <a:rPr lang="en-US" sz="3200" dirty="0"/>
              <a:t>$8 million paid by PSP to settle 18 sexual harassment lawsuits</a:t>
            </a:r>
          </a:p>
          <a:p>
            <a:r>
              <a:rPr lang="en-US" dirty="0"/>
              <a:t>A recommendation, never implemented, to install flashing lights at a RR crossing where a woman was subsequently killed</a:t>
            </a:r>
          </a:p>
          <a:p>
            <a:r>
              <a:rPr lang="en-US" dirty="0"/>
              <a:t>Documents showing a dramatic increase in towing referrals for one specific company after a directive from a local police chief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32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One recent case involving public safety issues</a:t>
            </a:r>
          </a:p>
          <a:p>
            <a:r>
              <a:rPr lang="en-US" dirty="0">
                <a:hlinkClick r:id="rId2"/>
              </a:rPr>
              <a:t>2019-1265</a:t>
            </a:r>
            <a:r>
              <a:rPr lang="en-US" dirty="0"/>
              <a:t>: Sought records related to surveillance cameras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Purchase orders, source of funding</a:t>
            </a:r>
          </a:p>
          <a:p>
            <a:r>
              <a:rPr lang="en-US" dirty="0"/>
              <a:t>Allegheny County DA partially granted the request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Redacted “information that could give rise to the </a:t>
            </a:r>
            <a:r>
              <a:rPr lang="en-US" b="1" u="sng" dirty="0"/>
              <a:t>location or operation of cameras</a:t>
            </a:r>
            <a:r>
              <a:rPr lang="en-US" dirty="0"/>
              <a:t>” including vendor, camera model &amp; location</a:t>
            </a:r>
          </a:p>
          <a:p>
            <a:r>
              <a:rPr lang="en-US" sz="3200" dirty="0"/>
              <a:t>Appeal filed on July 30, 2019; OOR decision on Sept. 19, 2019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Agency </a:t>
            </a:r>
            <a:r>
              <a:rPr lang="en-US" b="1" dirty="0"/>
              <a:t>cannot</a:t>
            </a:r>
            <a:r>
              <a:rPr lang="en-US" dirty="0"/>
              <a:t> withhold vendor names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Agency </a:t>
            </a:r>
            <a:r>
              <a:rPr lang="en-US" b="1" dirty="0"/>
              <a:t>cannot</a:t>
            </a:r>
            <a:r>
              <a:rPr lang="en-US" dirty="0"/>
              <a:t> withhold types of surveillance cameras purchased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Agency </a:t>
            </a:r>
            <a:r>
              <a:rPr lang="en-US" b="1" dirty="0"/>
              <a:t>can</a:t>
            </a:r>
            <a:r>
              <a:rPr lang="en-US" dirty="0"/>
              <a:t> withhold specific locations of the cameras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85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Pennsylvania Universities &amp; Colleges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applies differently to three types of universities &amp; colleges</a:t>
            </a:r>
          </a:p>
          <a:p>
            <a:r>
              <a:rPr lang="en-US" dirty="0"/>
              <a:t>State System of Higher Education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Lock Haven, Clarion, Slippery Rock, West Chester, etc.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agencies just like any other state agency</a:t>
            </a:r>
          </a:p>
          <a:p>
            <a:r>
              <a:rPr lang="en-US" dirty="0"/>
              <a:t>State-Related (Penn State, Temple, Pitt, Lincoln)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Hybrid, covered by Chapter 15 of RTKL (Form 990 &amp; top salaries)</a:t>
            </a:r>
          </a:p>
          <a:p>
            <a:r>
              <a:rPr lang="en-US" dirty="0"/>
              <a:t>Private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covered by RTKL other than gov’t contracts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6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Submit your RTK request to the </a:t>
            </a:r>
            <a:r>
              <a:rPr lang="en-US" b="1" u="sng" dirty="0">
                <a:solidFill>
                  <a:srgbClr val="FF0000"/>
                </a:solidFill>
              </a:rPr>
              <a:t>correct agency</a:t>
            </a:r>
          </a:p>
          <a:p>
            <a:r>
              <a:rPr lang="en-US" dirty="0"/>
              <a:t>State agencies: DEP, DOC, </a:t>
            </a:r>
            <a:r>
              <a:rPr lang="en-US" dirty="0" err="1"/>
              <a:t>PennDOT</a:t>
            </a:r>
            <a:r>
              <a:rPr lang="en-US" dirty="0"/>
              <a:t>, etc.</a:t>
            </a:r>
          </a:p>
          <a:p>
            <a:r>
              <a:rPr lang="en-US" dirty="0"/>
              <a:t>Local agencies: Cities, boroughs, townships, school districts</a:t>
            </a:r>
          </a:p>
          <a:p>
            <a:r>
              <a:rPr lang="en-US" dirty="0"/>
              <a:t>Address requests to </a:t>
            </a:r>
            <a:r>
              <a:rPr lang="en-US" b="1" dirty="0"/>
              <a:t>Agency Open Records Officer </a:t>
            </a:r>
            <a:r>
              <a:rPr lang="en-US" dirty="0"/>
              <a:t>(AORO)</a:t>
            </a:r>
          </a:p>
          <a:p>
            <a:r>
              <a:rPr lang="en-US" dirty="0"/>
              <a:t>AORO database available on OOR website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BE2D13-C498-4350-8095-396936F15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495800"/>
            <a:ext cx="10972800" cy="18192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2C6CE-8B3B-474B-8357-03A60A75E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5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Basic steps include:</a:t>
            </a:r>
          </a:p>
          <a:p>
            <a:r>
              <a:rPr lang="en-US" dirty="0"/>
              <a:t>Use the appropriate form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All agencies must accept OOR’s </a:t>
            </a:r>
            <a:r>
              <a:rPr lang="en-US" dirty="0">
                <a:hlinkClick r:id="rId2"/>
              </a:rPr>
              <a:t>Standard RTKL Request Form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Agencies may have their own form, you can choose to use that one</a:t>
            </a:r>
          </a:p>
          <a:p>
            <a:r>
              <a:rPr lang="en-US" dirty="0"/>
              <a:t>Be </a:t>
            </a:r>
            <a:r>
              <a:rPr lang="en-US" b="1" u="sng" dirty="0">
                <a:solidFill>
                  <a:srgbClr val="FF0000"/>
                </a:solidFill>
              </a:rPr>
              <a:t>specific</a:t>
            </a:r>
            <a:r>
              <a:rPr lang="en-US" dirty="0"/>
              <a:t> (but not </a:t>
            </a:r>
            <a:r>
              <a:rPr lang="en-US" i="1" dirty="0"/>
              <a:t>too specific</a:t>
            </a:r>
            <a:r>
              <a:rPr lang="en-US" dirty="0"/>
              <a:t>) when describing records</a:t>
            </a:r>
          </a:p>
          <a:p>
            <a:r>
              <a:rPr lang="en-US" dirty="0"/>
              <a:t>Make a note of request date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Very important if you need to appeal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48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Writing a Good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Specificity is a 3-part test: </a:t>
            </a:r>
            <a:r>
              <a:rPr lang="en-US" b="1" i="1" u="sng" dirty="0"/>
              <a:t>Pa. Dep’t of Educ. v. Post-Gazette</a:t>
            </a:r>
            <a:endParaRPr lang="en-US" b="1" u="sng" dirty="0"/>
          </a:p>
          <a:p>
            <a:r>
              <a:rPr lang="en-US" b="1" dirty="0">
                <a:solidFill>
                  <a:srgbClr val="FF0000"/>
                </a:solidFill>
              </a:rPr>
              <a:t>Subject Matter:</a:t>
            </a:r>
            <a:r>
              <a:rPr lang="en-US" dirty="0"/>
              <a:t> Identify ‘transaction or activity’ of the agency</a:t>
            </a:r>
          </a:p>
          <a:p>
            <a:r>
              <a:rPr lang="en-US" b="1" dirty="0">
                <a:solidFill>
                  <a:srgbClr val="FF0000"/>
                </a:solidFill>
              </a:rPr>
              <a:t>Scope:</a:t>
            </a:r>
            <a:r>
              <a:rPr lang="en-US" dirty="0"/>
              <a:t> Identify discrete group of docs (e.g., type or recipient)</a:t>
            </a:r>
          </a:p>
          <a:p>
            <a:r>
              <a:rPr lang="en-US" b="1" dirty="0">
                <a:solidFill>
                  <a:srgbClr val="FF0000"/>
                </a:solidFill>
              </a:rPr>
              <a:t>Timeframe:</a:t>
            </a:r>
            <a:r>
              <a:rPr lang="en-US" dirty="0"/>
              <a:t> Identify a finite period of time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This is the most fluid factor – failure to identify a finite timeframe will not automatically render a request overbroad &amp; a short timeframe will not make an overbroad request specific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Timeframe can be implied (e.g., “the ongoing Pine Street repaving”)</a:t>
            </a:r>
          </a:p>
        </p:txBody>
      </p:sp>
    </p:spTree>
    <p:extLst>
      <p:ext uri="{BB962C8B-B14F-4D97-AF65-F5344CB8AC3E}">
        <p14:creationId xmlns:p14="http://schemas.microsoft.com/office/powerpoint/2010/main" val="51061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Specificity: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Commonwealth Court cases on specificity:</a:t>
            </a:r>
          </a:p>
          <a:p>
            <a:r>
              <a:rPr lang="en-US" i="1" dirty="0"/>
              <a:t>Pa. Dep’t of Educ. v. Pittsburgh Post-Gazette</a:t>
            </a:r>
          </a:p>
          <a:p>
            <a:pPr lvl="1"/>
            <a:r>
              <a:rPr lang="en-US" dirty="0"/>
              <a:t>Can </a:t>
            </a:r>
            <a:r>
              <a:rPr lang="en-US" b="1" u="sng" dirty="0">
                <a:solidFill>
                  <a:srgbClr val="FF0000"/>
                </a:solidFill>
              </a:rPr>
              <a:t>not</a:t>
            </a:r>
            <a:r>
              <a:rPr lang="en-US" dirty="0"/>
              <a:t> seek </a:t>
            </a:r>
            <a:r>
              <a:rPr lang="en-US" b="1" dirty="0">
                <a:solidFill>
                  <a:srgbClr val="FF0000"/>
                </a:solidFill>
              </a:rPr>
              <a:t>all emails </a:t>
            </a:r>
            <a:r>
              <a:rPr lang="en-US" dirty="0"/>
              <a:t>of a public employee </a:t>
            </a:r>
            <a:r>
              <a:rPr lang="en-US" b="1" dirty="0">
                <a:solidFill>
                  <a:srgbClr val="FF0000"/>
                </a:solidFill>
              </a:rPr>
              <a:t>over 1 year</a:t>
            </a:r>
          </a:p>
          <a:p>
            <a:r>
              <a:rPr lang="en-US" i="1" dirty="0"/>
              <a:t>Dep’t of </a:t>
            </a:r>
            <a:r>
              <a:rPr lang="en-US" i="1" dirty="0" err="1"/>
              <a:t>Envtl</a:t>
            </a:r>
            <a:r>
              <a:rPr lang="en-US" i="1" dirty="0"/>
              <a:t>. Prot. v. Legere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Seeking </a:t>
            </a:r>
            <a:r>
              <a:rPr lang="en-US" b="1" dirty="0">
                <a:solidFill>
                  <a:srgbClr val="FF0000"/>
                </a:solidFill>
              </a:rPr>
              <a:t>4 years </a:t>
            </a:r>
            <a:r>
              <a:rPr lang="en-US" dirty="0"/>
              <a:t>of “Section 208” letters </a:t>
            </a:r>
            <a:r>
              <a:rPr lang="en-US" b="1" dirty="0">
                <a:solidFill>
                  <a:srgbClr val="FF0000"/>
                </a:solidFill>
              </a:rPr>
              <a:t>is allowed</a:t>
            </a:r>
          </a:p>
          <a:p>
            <a:pPr lvl="1"/>
            <a:r>
              <a:rPr lang="en-US" dirty="0"/>
              <a:t>Agency’s organizational decisions not held against requester</a:t>
            </a:r>
          </a:p>
          <a:p>
            <a:r>
              <a:rPr lang="en-US" i="1" dirty="0"/>
              <a:t>Dep’t of Corr. v. St. Hilaire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“All records” for </a:t>
            </a:r>
            <a:r>
              <a:rPr lang="en-US" b="1" dirty="0">
                <a:solidFill>
                  <a:srgbClr val="FF0000"/>
                </a:solidFill>
              </a:rPr>
              <a:t>5 years </a:t>
            </a:r>
            <a:r>
              <a:rPr lang="en-US" dirty="0"/>
              <a:t>documenting injuries &amp; deaths </a:t>
            </a:r>
            <a:r>
              <a:rPr lang="en-US" b="1" dirty="0">
                <a:solidFill>
                  <a:srgbClr val="FF0000"/>
                </a:solidFill>
              </a:rPr>
              <a:t>is allowed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84EA80-D598-4E5B-9601-B4C081C33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3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Requesting Police Recordings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RTKL does not apply to police recordings</a:t>
            </a:r>
          </a:p>
          <a:p>
            <a:r>
              <a:rPr lang="en-US" dirty="0"/>
              <a:t>Act 22 of 2017 covers </a:t>
            </a:r>
            <a:r>
              <a:rPr lang="en-US" b="1" dirty="0">
                <a:solidFill>
                  <a:srgbClr val="FF0000"/>
                </a:solidFill>
              </a:rPr>
              <a:t>police video &amp; audio recordings</a:t>
            </a:r>
          </a:p>
          <a:p>
            <a:r>
              <a:rPr lang="en-US" dirty="0"/>
              <a:t>Must request recording within 60 days of its creation</a:t>
            </a:r>
          </a:p>
          <a:p>
            <a:r>
              <a:rPr lang="en-US" dirty="0"/>
              <a:t>Agency has 30 days to respond, may deny for various reasons</a:t>
            </a:r>
          </a:p>
          <a:p>
            <a:r>
              <a:rPr lang="en-US" dirty="0"/>
              <a:t>Denials may be appealed within 30 days to court; $125 fee</a:t>
            </a:r>
          </a:p>
          <a:p>
            <a:r>
              <a:rPr lang="en-US" dirty="0"/>
              <a:t>Law enforcement agencies &amp; DAs have fairly broad discretion to release a recording (with or without a written request).</a:t>
            </a:r>
          </a:p>
          <a:p>
            <a:r>
              <a:rPr lang="en-US" dirty="0"/>
              <a:t>More </a:t>
            </a:r>
            <a:r>
              <a:rPr lang="en-US" dirty="0">
                <a:hlinkClick r:id="rId2"/>
              </a:rPr>
              <a:t>info on OOR website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5001C-6B2F-4789-9C10-2C9863DB5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59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Requesting Information In Databases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Information in databases subject to presumption of openness</a:t>
            </a:r>
          </a:p>
          <a:p>
            <a:r>
              <a:rPr lang="en-US" dirty="0"/>
              <a:t>Commonwealth Court has ruled, repeatedly, that agencies must provide non-exempt data from databases</a:t>
            </a:r>
          </a:p>
          <a:p>
            <a:r>
              <a:rPr lang="en-US" dirty="0"/>
              <a:t>Learn about the database software used by the agency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possible, learn capabilities of program/database – ask if unsure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How do agency employees extract info from database</a:t>
            </a:r>
          </a:p>
          <a:p>
            <a:r>
              <a:rPr lang="en-US" dirty="0"/>
              <a:t>Terminology can be important – use agency jargon if possible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Create, export, compile, format, CSV, TXT, comma-delimited…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97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Speaking of Databases…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Two useful resources:</a:t>
            </a:r>
          </a:p>
          <a:p>
            <a:r>
              <a:rPr lang="en-US" dirty="0"/>
              <a:t>Online Contract Database, </a:t>
            </a:r>
            <a:r>
              <a:rPr lang="en-US" dirty="0">
                <a:hlinkClick r:id="rId2"/>
              </a:rPr>
              <a:t>http://contracts.patreasury.gov/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agency contracts of $5,000 or more</a:t>
            </a:r>
          </a:p>
          <a:p>
            <a:r>
              <a:rPr lang="en-US" dirty="0" err="1"/>
              <a:t>PennWATCH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http://pennwatch.pa.gov/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employee names, titles, salaries &amp; compensation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agency employee counts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Some very basic state budget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64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Much Does This Cost?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fee schedule developed pursuant to RTKL</a:t>
            </a:r>
          </a:p>
          <a:p>
            <a:r>
              <a:rPr lang="en-US" dirty="0"/>
              <a:t>General rule: No charge for electronic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Redactions may necessitate printing electronic records</a:t>
            </a:r>
          </a:p>
          <a:p>
            <a:r>
              <a:rPr lang="en-US" dirty="0"/>
              <a:t>Up to $0.25/page for hard copies (8.5 x 11, </a:t>
            </a:r>
            <a:r>
              <a:rPr lang="en-US" dirty="0" err="1"/>
              <a:t>b&amp;w</a:t>
            </a:r>
            <a:r>
              <a:rPr lang="en-US" dirty="0"/>
              <a:t>)</a:t>
            </a:r>
          </a:p>
          <a:p>
            <a:r>
              <a:rPr lang="en-US" dirty="0"/>
              <a:t>Requesters can photograph records</a:t>
            </a:r>
          </a:p>
          <a:p>
            <a:r>
              <a:rPr lang="en-US" dirty="0"/>
              <a:t>Agencies required to provide records in medium requested (electronic vs. hard copy), do not have to create a record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1BE91-53A0-411C-9A52-9A4253B80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5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Long Does This Take?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Relatively (compared to FOIA &amp; other states) tight timeline</a:t>
            </a:r>
          </a:p>
          <a:p>
            <a:r>
              <a:rPr lang="en-US" dirty="0"/>
              <a:t>Agency must respond </a:t>
            </a:r>
            <a:r>
              <a:rPr lang="en-US" b="1" dirty="0"/>
              <a:t>within 5 (agency) business days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no response received, request is deemed denied</a:t>
            </a:r>
          </a:p>
          <a:p>
            <a:r>
              <a:rPr lang="en-US" dirty="0"/>
              <a:t>Agency can extend timeline by 30 calendar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Any other extension must be agreed to by requester &amp; </a:t>
            </a:r>
            <a:r>
              <a:rPr lang="en-US" b="1" u="sng" dirty="0">
                <a:solidFill>
                  <a:srgbClr val="FF0000"/>
                </a:solidFill>
              </a:rPr>
              <a:t>in writing</a:t>
            </a:r>
          </a:p>
          <a:p>
            <a:r>
              <a:rPr lang="en-US" b="1" dirty="0"/>
              <a:t>Track all </a:t>
            </a:r>
            <a:r>
              <a:rPr lang="en-US" b="1" u="sng" dirty="0">
                <a:solidFill>
                  <a:srgbClr val="FF0000"/>
                </a:solidFill>
              </a:rPr>
              <a:t>dates &amp; deadlines</a:t>
            </a:r>
            <a:r>
              <a:rPr lang="en-US" dirty="0"/>
              <a:t> in case you need to appeal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BB8A8-81ED-4DB3-BD0A-8AC439F56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9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If My Request is Denied?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Most denials can be appealed to the OOR</a:t>
            </a:r>
          </a:p>
          <a:p>
            <a:r>
              <a:rPr lang="en-US" dirty="0"/>
              <a:t>If request is denied, appeal can be filed within 15 business days</a:t>
            </a:r>
          </a:p>
          <a:p>
            <a:r>
              <a:rPr lang="en-US" dirty="0"/>
              <a:t>Most appeals filed with the OOR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Attorney General, Auditor General, Treasurer, General Assembly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Courts (requests &amp; appeals governed by Rule 509)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Denials from </a:t>
            </a:r>
            <a:r>
              <a:rPr lang="en-US" b="1" dirty="0">
                <a:solidFill>
                  <a:srgbClr val="FF0000"/>
                </a:solidFill>
              </a:rPr>
              <a:t>local</a:t>
            </a:r>
            <a:r>
              <a:rPr lang="en-US" dirty="0"/>
              <a:t> agencies based on </a:t>
            </a:r>
            <a:r>
              <a:rPr lang="en-US" b="1" dirty="0">
                <a:solidFill>
                  <a:srgbClr val="FF0000"/>
                </a:solidFill>
              </a:rPr>
              <a:t>criminal investigatory records </a:t>
            </a:r>
            <a:r>
              <a:rPr lang="en-US" dirty="0"/>
              <a:t>appealed to county DA (but PSP denials appealed to OOR)</a:t>
            </a:r>
          </a:p>
          <a:p>
            <a:r>
              <a:rPr lang="en-US" dirty="0"/>
              <a:t>Can also appeal redactions (which are denials) &amp; </a:t>
            </a:r>
            <a:r>
              <a:rPr lang="en-US" b="1" u="sng" dirty="0"/>
              <a:t>fees</a:t>
            </a:r>
            <a:endParaRPr lang="en-US" dirty="0"/>
          </a:p>
          <a:p>
            <a:r>
              <a:rPr lang="en-US" dirty="0"/>
              <a:t>OOR offers a voluntary mediation program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13857-D1E4-4DC7-80BE-0B636285E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26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Appealing a RTKL Denial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appeal process designed to be simple</a:t>
            </a:r>
          </a:p>
          <a:p>
            <a:r>
              <a:rPr lang="en-US" dirty="0"/>
              <a:t>File appeals using online form at OOR website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About 10 to 15 minutes to fill out</a:t>
            </a:r>
          </a:p>
          <a:p>
            <a:r>
              <a:rPr lang="en-US" b="1" dirty="0">
                <a:solidFill>
                  <a:srgbClr val="FF0000"/>
                </a:solidFill>
              </a:rPr>
              <a:t>No lawyer necessary</a:t>
            </a:r>
          </a:p>
          <a:p>
            <a:r>
              <a:rPr lang="en-US" dirty="0"/>
              <a:t>OOR assigns Appeals Officer to oversee case</a:t>
            </a:r>
          </a:p>
          <a:p>
            <a:r>
              <a:rPr lang="en-US" dirty="0"/>
              <a:t>Both sides can present evidence &amp; argument</a:t>
            </a:r>
          </a:p>
          <a:p>
            <a:r>
              <a:rPr lang="en-US" dirty="0"/>
              <a:t>OOR has </a:t>
            </a:r>
            <a:r>
              <a:rPr lang="en-US" b="1" dirty="0">
                <a:solidFill>
                  <a:srgbClr val="FF0000"/>
                </a:solidFill>
              </a:rPr>
              <a:t>30 days </a:t>
            </a:r>
            <a:r>
              <a:rPr lang="en-US" dirty="0"/>
              <a:t>to issue Final Determination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657F0-C5C2-4D84-871D-275D07218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30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Overall Cost of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Legislative Budget &amp; Finance Committee:</a:t>
            </a:r>
          </a:p>
          <a:p>
            <a:r>
              <a:rPr lang="en-US" dirty="0"/>
              <a:t>Study released in 2018 (data covering calendar year 2016)</a:t>
            </a:r>
          </a:p>
          <a:p>
            <a:r>
              <a:rPr lang="en-US" dirty="0"/>
              <a:t>54% of agencies reported </a:t>
            </a:r>
            <a:r>
              <a:rPr lang="en-US" b="1" dirty="0">
                <a:solidFill>
                  <a:srgbClr val="FF0000"/>
                </a:solidFill>
              </a:rPr>
              <a:t>$500 or less annual cost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92% of agencies reported $10,000 or less</a:t>
            </a:r>
          </a:p>
          <a:p>
            <a:r>
              <a:rPr lang="en-US" dirty="0"/>
              <a:t>Total cost (all agencies, 2016) ~ $5.7 million to $9.7 million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Median cost = $500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&gt; 6,000 agencies, so avg. cost = $950 to $1,617 per agency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C6F19-E43F-479C-90B6-48A162AAD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28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Website, Twitter, Email Lists &amp; More</a:t>
            </a:r>
          </a:p>
          <a:p>
            <a:r>
              <a:rPr lang="en-US" dirty="0"/>
              <a:t>Web: </a:t>
            </a:r>
            <a:r>
              <a:rPr lang="en-US" dirty="0">
                <a:hlinkClick r:id="rId3"/>
              </a:rPr>
              <a:t>https://openrecords.pa.gov/</a:t>
            </a:r>
            <a:endParaRPr lang="en-US" dirty="0"/>
          </a:p>
          <a:p>
            <a:r>
              <a:rPr lang="en-US" dirty="0"/>
              <a:t>Blog: </a:t>
            </a:r>
            <a:r>
              <a:rPr lang="en-US" dirty="0">
                <a:hlinkClick r:id="rId4"/>
              </a:rPr>
              <a:t>https://openrecordspennsylvania.com/</a:t>
            </a:r>
            <a:endParaRPr lang="en-US" dirty="0"/>
          </a:p>
          <a:p>
            <a:r>
              <a:rPr lang="en-US" dirty="0"/>
              <a:t>Email lists: Daily Digest of FDs &amp; General Updates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hlinkClick r:id="rId5"/>
              </a:rPr>
              <a:t>https://www.openrecords.pa.gov/EmailSubscriptions.cfm</a:t>
            </a:r>
            <a:endParaRPr lang="en-US" dirty="0"/>
          </a:p>
          <a:p>
            <a:r>
              <a:rPr lang="en-US" dirty="0"/>
              <a:t>Twitter: </a:t>
            </a:r>
            <a:r>
              <a:rPr lang="en-US" dirty="0">
                <a:hlinkClick r:id="rId6"/>
              </a:rPr>
              <a:t>@</a:t>
            </a:r>
            <a:r>
              <a:rPr lang="en-US" dirty="0" err="1">
                <a:hlinkClick r:id="rId6"/>
              </a:rPr>
              <a:t>OpenRecordsPA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Executive Director: </a:t>
            </a:r>
            <a:r>
              <a:rPr lang="en-US" dirty="0">
                <a:hlinkClick r:id="rId7"/>
              </a:rPr>
              <a:t>@</a:t>
            </a:r>
            <a:r>
              <a:rPr lang="en-US" dirty="0" err="1">
                <a:hlinkClick r:id="rId7"/>
              </a:rPr>
              <a:t>ErikOpenRecords</a:t>
            </a:r>
            <a:endParaRPr lang="en-US" dirty="0"/>
          </a:p>
          <a:p>
            <a:r>
              <a:rPr lang="en-US" dirty="0">
                <a:hlinkClick r:id="rId8"/>
              </a:rPr>
              <a:t>YouTube Channel</a:t>
            </a:r>
            <a:endParaRPr lang="en-US" dirty="0"/>
          </a:p>
          <a:p>
            <a:r>
              <a:rPr lang="en-US" dirty="0"/>
              <a:t>Open Records in PA Podcast: </a:t>
            </a:r>
            <a:r>
              <a:rPr lang="en-US" dirty="0">
                <a:hlinkClick r:id="rId9"/>
              </a:rPr>
              <a:t>Apple Podcasts</a:t>
            </a:r>
            <a:r>
              <a:rPr lang="en-US" dirty="0"/>
              <a:t>, </a:t>
            </a:r>
            <a:r>
              <a:rPr lang="en-US" dirty="0" err="1">
                <a:hlinkClick r:id="rId10"/>
              </a:rPr>
              <a:t>Stitcher</a:t>
            </a:r>
            <a:r>
              <a:rPr lang="en-US" dirty="0"/>
              <a:t>, etc.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36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4716</TotalTime>
  <Words>1941</Words>
  <Application>Microsoft Office PowerPoint</Application>
  <PresentationFormat>Widescreen</PresentationFormat>
  <Paragraphs>250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Arial Black</vt:lpstr>
      <vt:lpstr>Calibri</vt:lpstr>
      <vt:lpstr>Wingdings</vt:lpstr>
      <vt:lpstr>Office Theme</vt:lpstr>
      <vt:lpstr>Wood Word / Dr. Lindsey Wotanis Marywood University October 18, 2019</vt:lpstr>
      <vt:lpstr>Accessing Government Records</vt:lpstr>
      <vt:lpstr>A Brief History of the RTKL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Fundamental Question: What is a “Record”?</vt:lpstr>
      <vt:lpstr>Right-to-Know Law Basics</vt:lpstr>
      <vt:lpstr>Records Take Many Shapes</vt:lpstr>
      <vt:lpstr>Records Take Many Shapes</vt:lpstr>
      <vt:lpstr>Records Take Many Shapes</vt:lpstr>
      <vt:lpstr>Pennsylvania Universities &amp; Colleges</vt:lpstr>
      <vt:lpstr>How to File a RTK Request</vt:lpstr>
      <vt:lpstr>How to File a RTK Request</vt:lpstr>
      <vt:lpstr>Writing a Good RTK Request</vt:lpstr>
      <vt:lpstr>Specificity: Examples</vt:lpstr>
      <vt:lpstr>Requesting Police Recordings</vt:lpstr>
      <vt:lpstr>Requesting Information In Databases</vt:lpstr>
      <vt:lpstr>Speaking of Databases…</vt:lpstr>
      <vt:lpstr>How Much Does This Cost?</vt:lpstr>
      <vt:lpstr>How Long Does This Take?</vt:lpstr>
      <vt:lpstr>What If My Request is Denied?</vt:lpstr>
      <vt:lpstr>Appealing a RTKL Denial</vt:lpstr>
      <vt:lpstr>Overall Cost of the RTKL</vt:lpstr>
      <vt:lpstr>OOR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Arneson, Erik</cp:lastModifiedBy>
  <cp:revision>205</cp:revision>
  <cp:lastPrinted>2018-08-30T16:33:45Z</cp:lastPrinted>
  <dcterms:created xsi:type="dcterms:W3CDTF">2015-06-09T13:12:04Z</dcterms:created>
  <dcterms:modified xsi:type="dcterms:W3CDTF">2019-10-03T21:16:16Z</dcterms:modified>
</cp:coreProperties>
</file>