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398" r:id="rId3"/>
    <p:sldId id="413" r:id="rId4"/>
    <p:sldId id="423" r:id="rId5"/>
    <p:sldId id="424" r:id="rId6"/>
    <p:sldId id="425" r:id="rId7"/>
    <p:sldId id="426" r:id="rId8"/>
    <p:sldId id="427" r:id="rId9"/>
    <p:sldId id="428" r:id="rId10"/>
    <p:sldId id="431" r:id="rId11"/>
    <p:sldId id="432" r:id="rId12"/>
    <p:sldId id="434" r:id="rId13"/>
    <p:sldId id="435" r:id="rId14"/>
    <p:sldId id="429" r:id="rId15"/>
    <p:sldId id="430" r:id="rId16"/>
    <p:sldId id="347" r:id="rId17"/>
    <p:sldId id="402" r:id="rId18"/>
    <p:sldId id="348" r:id="rId19"/>
    <p:sldId id="414" r:id="rId20"/>
    <p:sldId id="436" r:id="rId21"/>
    <p:sldId id="437" r:id="rId22"/>
    <p:sldId id="438" r:id="rId23"/>
    <p:sldId id="405" r:id="rId24"/>
    <p:sldId id="364" r:id="rId25"/>
    <p:sldId id="399" r:id="rId26"/>
    <p:sldId id="375" r:id="rId27"/>
    <p:sldId id="378" r:id="rId28"/>
    <p:sldId id="352" r:id="rId29"/>
    <p:sldId id="390" r:id="rId30"/>
    <p:sldId id="394" r:id="rId31"/>
    <p:sldId id="369" r:id="rId32"/>
    <p:sldId id="349" r:id="rId33"/>
    <p:sldId id="368" r:id="rId34"/>
    <p:sldId id="340" r:id="rId35"/>
    <p:sldId id="374" r:id="rId36"/>
    <p:sldId id="395" r:id="rId3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2/20/2020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public-records" TargetMode="External"/><Relationship Id="rId2" Type="http://schemas.openxmlformats.org/officeDocument/2006/relationships/hyperlink" Target="https://www.fo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RTKL/About.cf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9-126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Documents/RTKL/RTKRequestForm.pdf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6et9J0ogBZM5z60cGGWXaQ" TargetMode="External"/><Relationship Id="rId3" Type="http://schemas.openxmlformats.org/officeDocument/2006/relationships/hyperlink" Target="https://openrecords.pa.gov/" TargetMode="External"/><Relationship Id="rId7" Type="http://schemas.openxmlformats.org/officeDocument/2006/relationships/hyperlink" Target="https://twitter.com/erikopenrecord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s://twitter.com/openrecordspa" TargetMode="External"/><Relationship Id="rId5" Type="http://schemas.openxmlformats.org/officeDocument/2006/relationships/hyperlink" Target="https://www.openrecords.pa.gov/EmailSubscriptions.cfm" TargetMode="External"/><Relationship Id="rId10" Type="http://schemas.openxmlformats.org/officeDocument/2006/relationships/hyperlink" Target="https://www.stitcher.com/podcast/title-18-word-crimes/open-records-in-pennsylvania" TargetMode="External"/><Relationship Id="rId4" Type="http://schemas.openxmlformats.org/officeDocument/2006/relationships/hyperlink" Target="https://openrecordspennsylvania.com/" TargetMode="External"/><Relationship Id="rId9" Type="http://schemas.openxmlformats.org/officeDocument/2006/relationships/hyperlink" Target="https://itunes.apple.com/us/podcast/open-records-in-pennsylvania/id10289240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Dr. Logan Molyneux</a:t>
            </a:r>
            <a:br>
              <a:rPr lang="en-US" sz="2800" b="1">
                <a:solidFill>
                  <a:prstClr val="black"/>
                </a:solidFill>
              </a:rPr>
            </a:br>
            <a:r>
              <a:rPr lang="en-US" sz="2800" b="1">
                <a:solidFill>
                  <a:prstClr val="black"/>
                </a:solidFill>
              </a:rPr>
              <a:t>Temple University</a:t>
            </a:r>
            <a:br>
              <a:rPr lang="en-US" sz="3200"/>
            </a:br>
            <a:r>
              <a:rPr lang="en-US" sz="2000" i="1"/>
              <a:t>February </a:t>
            </a:r>
            <a:r>
              <a:rPr lang="en-US" sz="2000" i="1" dirty="0"/>
              <a:t>27, 2020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Accessing Government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kind of records do you want?</a:t>
            </a:r>
          </a:p>
          <a:p>
            <a:r>
              <a:rPr lang="en-US" dirty="0"/>
              <a:t>Federal Government: </a:t>
            </a:r>
            <a:r>
              <a:rPr lang="en-US" dirty="0">
                <a:hlinkClick r:id="rId2"/>
              </a:rPr>
              <a:t>Freedom of Information Act (FOIA)</a:t>
            </a:r>
            <a:endParaRPr lang="en-US" dirty="0"/>
          </a:p>
          <a:p>
            <a:r>
              <a:rPr lang="en-US" dirty="0"/>
              <a:t>Judicial Records: </a:t>
            </a:r>
            <a:r>
              <a:rPr lang="en-US" dirty="0">
                <a:hlinkClick r:id="rId3"/>
              </a:rPr>
              <a:t>Common Law, PA Supreme Court Rule 509</a:t>
            </a:r>
            <a:endParaRPr lang="en-US" dirty="0"/>
          </a:p>
          <a:p>
            <a:r>
              <a:rPr lang="en-US" dirty="0"/>
              <a:t>State &amp; Local Records: </a:t>
            </a:r>
            <a:r>
              <a:rPr lang="en-US" dirty="0">
                <a:hlinkClick r:id="rId4"/>
              </a:rPr>
              <a:t>Right-to-Know Law</a:t>
            </a:r>
            <a:endParaRPr lang="en-US" dirty="0"/>
          </a:p>
          <a:p>
            <a:r>
              <a:rPr lang="en-US" i="1" dirty="0"/>
              <a:t>Of course, always search online first…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now gov’t records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Financial records are the most public of all government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Agency boards, such as city councils, can meet in private (“executive session”) for certain reasons specified in law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1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r>
              <a:rPr lang="en-US" i="1" dirty="0"/>
              <a:t> </a:t>
            </a:r>
            <a:r>
              <a:rPr lang="en-US" dirty="0"/>
              <a:t>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RTKL includes an exemption for criminal investigative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9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Agencies cannot claim the RTKL’s “trade secrets” exemption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1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IT IS AVAILABLE, but with limits</a:t>
            </a:r>
          </a:p>
          <a:p>
            <a:pPr marL="0" indent="0">
              <a:buNone/>
            </a:pPr>
            <a:r>
              <a:rPr lang="en-US" i="1" dirty="0"/>
              <a:t>Block-level data (e.g., “100 block of Pine Street”)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8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 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Let’s discuss the RTKL’s definition of a “record”…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2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Fundamental Question: What is a “Record”?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/ social media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examples of records accessed via RTKL…</a:t>
            </a:r>
          </a:p>
          <a:p>
            <a:r>
              <a:rPr lang="en-US" dirty="0"/>
              <a:t>Settlement agreements with outgoing gov’t employees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Confidentiality clauses do NOT trump the RTKL</a:t>
            </a:r>
          </a:p>
          <a:p>
            <a:r>
              <a:rPr lang="en-US" sz="3200" dirty="0"/>
              <a:t>$8 million paid by PSP to settle 18 sexual harassment lawsuits</a:t>
            </a:r>
          </a:p>
          <a:p>
            <a:r>
              <a:rPr lang="en-US" dirty="0"/>
              <a:t>A recommendation, never implemented, to install flashing lights at a RR crossing where a woman was subsequently killed</a:t>
            </a:r>
          </a:p>
          <a:p>
            <a:r>
              <a:rPr lang="en-US" dirty="0"/>
              <a:t>Documents showing a dramatic increase in towing referrals for one specific company after a directive from a local police chief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One recent case involving public safety issues</a:t>
            </a:r>
          </a:p>
          <a:p>
            <a:r>
              <a:rPr lang="en-US" dirty="0">
                <a:hlinkClick r:id="rId2"/>
              </a:rPr>
              <a:t>2019-1265</a:t>
            </a:r>
            <a:r>
              <a:rPr lang="en-US" dirty="0"/>
              <a:t>: Sought records related to surveillance cameras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Purchase orders, source of funding</a:t>
            </a:r>
          </a:p>
          <a:p>
            <a:r>
              <a:rPr lang="en-US" dirty="0"/>
              <a:t>Allegheny County DA partially granted the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Redacted “information that could give rise to the </a:t>
            </a:r>
            <a:r>
              <a:rPr lang="en-US" b="1" u="sng" dirty="0"/>
              <a:t>location or operation of cameras</a:t>
            </a:r>
            <a:r>
              <a:rPr lang="en-US" dirty="0"/>
              <a:t>” including vendor, camera model &amp; location</a:t>
            </a:r>
          </a:p>
          <a:p>
            <a:r>
              <a:rPr lang="en-US" sz="3200" dirty="0"/>
              <a:t>Appeal filed on July 30, 2019; OOR decision on Sept. 19, 2019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cannot</a:t>
            </a:r>
            <a:r>
              <a:rPr lang="en-US" dirty="0"/>
              <a:t> withhold vendor names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cannot</a:t>
            </a:r>
            <a:r>
              <a:rPr lang="en-US" dirty="0"/>
              <a:t> withhold types of surveillance cameras purchased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</a:t>
            </a:r>
            <a:r>
              <a:rPr lang="en-US" b="1" dirty="0"/>
              <a:t>can</a:t>
            </a:r>
            <a:r>
              <a:rPr lang="en-US" dirty="0"/>
              <a:t> withhold specific locations of the cameras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F9A03C-3E71-44EB-AEB8-4C3C7A020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33270"/>
            <a:ext cx="6876190" cy="1704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3A011F-B96C-4BF3-ACDC-A6403601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438400"/>
            <a:ext cx="5715000" cy="3794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919003-2042-4EAC-8698-549979463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153663"/>
            <a:ext cx="4173980" cy="31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1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WHYY: How these Pa. schools fortified themselves…</a:t>
            </a:r>
          </a:p>
          <a:p>
            <a:r>
              <a:rPr lang="en-US" dirty="0"/>
              <a:t>$40 million state grant program for school security</a:t>
            </a:r>
          </a:p>
          <a:p>
            <a:r>
              <a:rPr lang="en-US" dirty="0"/>
              <a:t>231 districts, charter schools &amp; technical schools won grants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7 license-plate readers (at one district)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Bullet-proof vests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Night-vision cameras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Airlock sensors for entrance doors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Yoga training (no further explanation included in article)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2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 Universities &amp; Colleges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applies differently to three types of universities &amp; colleges</a:t>
            </a:r>
          </a:p>
          <a:p>
            <a:r>
              <a:rPr lang="en-US" dirty="0"/>
              <a:t>State System of Higher Education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Lock Haven, Clarion, Slippery Rock, West Chester,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agencies just like any other state agency</a:t>
            </a:r>
          </a:p>
          <a:p>
            <a:r>
              <a:rPr lang="en-US" dirty="0"/>
              <a:t>State-Related (Penn State, Temple, Pitt, Lincoln)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Hybrid, covered by Chapter 15 of RTKL (Form 990 &amp; top salaries)</a:t>
            </a:r>
          </a:p>
          <a:p>
            <a:r>
              <a:rPr lang="en-US" dirty="0"/>
              <a:t>Private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covered by RTKL other than gov’t contracts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</a:t>
            </a:r>
            <a:r>
              <a:rPr lang="en-US" b="1" dirty="0"/>
              <a:t>Agency Open Records Officer </a:t>
            </a:r>
            <a:r>
              <a:rPr lang="en-US" dirty="0"/>
              <a:t>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agencies must accept OOR’s </a:t>
            </a:r>
            <a:r>
              <a:rPr lang="en-US" dirty="0">
                <a:hlinkClick r:id="rId2"/>
              </a:rPr>
              <a:t>Standard RTKL Request Form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you can choose to use that one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(but not </a:t>
            </a:r>
            <a:r>
              <a:rPr lang="en-US" i="1" dirty="0"/>
              <a:t>too specific</a:t>
            </a:r>
            <a:r>
              <a:rPr lang="en-US" dirty="0"/>
              <a:t>) when describing records</a:t>
            </a:r>
          </a:p>
          <a:p>
            <a:r>
              <a:rPr lang="en-US" dirty="0"/>
              <a:t>Make a note of request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if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Subject Matter:</a:t>
            </a:r>
            <a:r>
              <a:rPr lang="en-US" dirty="0"/>
              <a:t> Identify ‘transaction or activity’ of the agency</a:t>
            </a:r>
          </a:p>
          <a:p>
            <a:r>
              <a:rPr lang="en-US" b="1" dirty="0">
                <a:solidFill>
                  <a:srgbClr val="FF0000"/>
                </a:solidFill>
              </a:rPr>
              <a:t>Scope:</a:t>
            </a:r>
            <a:r>
              <a:rPr lang="en-US" dirty="0"/>
              <a:t> Identify discrete group of docs (e.g., type or recipient)</a:t>
            </a:r>
          </a:p>
          <a:p>
            <a:r>
              <a:rPr lang="en-US" b="1" dirty="0">
                <a:solidFill>
                  <a:srgbClr val="FF0000"/>
                </a:solidFill>
              </a:rPr>
              <a:t>Timeframe:</a:t>
            </a:r>
            <a:r>
              <a:rPr lang="en-US" dirty="0"/>
              <a:t> Identify a finite period of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is the most fluid factor – failure to identify a finite timeframe will not automatically render a request overbroad &amp; a short timeframe will not make an overbroad request specific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Timeframe can be implied (e.g., “the ongoing Pine Street repaving”)</a:t>
            </a:r>
          </a:p>
        </p:txBody>
      </p:sp>
    </p:spTree>
    <p:extLst>
      <p:ext uri="{BB962C8B-B14F-4D97-AF65-F5344CB8AC3E}">
        <p14:creationId xmlns:p14="http://schemas.microsoft.com/office/powerpoint/2010/main" val="5106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request recording within 60 days of its creation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Information In Databases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Commonwealth Court has ruled, repeatedly, that agencies must provide non-exempt data from databases</a:t>
            </a:r>
          </a:p>
          <a:p>
            <a:r>
              <a:rPr lang="en-US" dirty="0"/>
              <a:t>Learn about the database software used by the agency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possible, learn capabilities of program/database – ask if unsure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do agency employees extract info from database</a:t>
            </a:r>
          </a:p>
          <a:p>
            <a:r>
              <a:rPr lang="en-US" dirty="0"/>
              <a:t>Terminology can be important – use agency jargon if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Create, export, compile, format, CSV, TXT, comma-delimited…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names, titles,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Much Does This Cost?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Long Does This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Relatively (compared to FOIA &amp; other states) tight timeline</a:t>
            </a:r>
          </a:p>
          <a:p>
            <a:r>
              <a:rPr lang="en-US" dirty="0"/>
              <a:t>Agency must respond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If My Request is Denied?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</a:t>
            </a:r>
            <a:r>
              <a:rPr lang="en-US" b="1" u="sng" dirty="0"/>
              <a:t>fees</a:t>
            </a:r>
            <a:endParaRPr lang="en-US" dirty="0"/>
          </a:p>
          <a:p>
            <a:r>
              <a:rPr lang="en-US" dirty="0"/>
              <a:t>OOR offers a voluntary mediation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b="1" dirty="0">
                <a:solidFill>
                  <a:srgbClr val="FF0000"/>
                </a:solidFill>
              </a:rPr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57F0-C5C2-4D84-871D-275D0721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Overall 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3"/>
              </a:rPr>
              <a:t>https://openrecords.pa.gov/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4"/>
              </a:rPr>
              <a:t>https://openrecordspennsylvania.com/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5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</a:t>
            </a:r>
            <a:r>
              <a:rPr lang="en-US" dirty="0">
                <a:hlinkClick r:id="rId6"/>
              </a:rPr>
              <a:t>@</a:t>
            </a:r>
            <a:r>
              <a:rPr lang="en-US" dirty="0" err="1">
                <a:hlinkClick r:id="rId6"/>
              </a:rPr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</a:t>
            </a:r>
            <a:r>
              <a:rPr lang="en-US" dirty="0">
                <a:hlinkClick r:id="rId7"/>
              </a:rPr>
              <a:t>@</a:t>
            </a:r>
            <a:r>
              <a:rPr lang="en-US" dirty="0" err="1">
                <a:hlinkClick r:id="rId7"/>
              </a:rPr>
              <a:t>ErikOpenRecords</a:t>
            </a:r>
            <a:endParaRPr lang="en-US" dirty="0"/>
          </a:p>
          <a:p>
            <a:r>
              <a:rPr lang="en-US" dirty="0">
                <a:hlinkClick r:id="rId8"/>
              </a:rPr>
              <a:t>YouTube Channel</a:t>
            </a:r>
            <a:endParaRPr lang="en-US" dirty="0"/>
          </a:p>
          <a:p>
            <a:r>
              <a:rPr lang="en-US" dirty="0"/>
              <a:t>Open Records in PA Podcast: </a:t>
            </a:r>
            <a:r>
              <a:rPr lang="en-US" dirty="0">
                <a:hlinkClick r:id="rId9"/>
              </a:rPr>
              <a:t>Apple Podcasts</a:t>
            </a:r>
            <a:r>
              <a:rPr lang="en-US" dirty="0"/>
              <a:t>, </a:t>
            </a:r>
            <a:r>
              <a:rPr lang="en-US" dirty="0" err="1">
                <a:hlinkClick r:id="rId10"/>
              </a:rPr>
              <a:t>Stitcher</a:t>
            </a:r>
            <a:r>
              <a:rPr lang="en-US" dirty="0"/>
              <a:t>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36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5073</TotalTime>
  <Words>2016</Words>
  <Application>Microsoft Office PowerPoint</Application>
  <PresentationFormat>Widescreen</PresentationFormat>
  <Paragraphs>261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Wingdings</vt:lpstr>
      <vt:lpstr>Office Theme</vt:lpstr>
      <vt:lpstr>Dr. Logan Molyneux Temple University February 27, 2020</vt:lpstr>
      <vt:lpstr>Accessing Government Records</vt:lpstr>
      <vt:lpstr>A Brief History of the RTKL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Fundamental Question: What is a “Record”?</vt:lpstr>
      <vt:lpstr>Right-to-Know Law Basics</vt:lpstr>
      <vt:lpstr>Records Take Many Shapes</vt:lpstr>
      <vt:lpstr>Records Take Many Shapes</vt:lpstr>
      <vt:lpstr>Records Take Many Shapes</vt:lpstr>
      <vt:lpstr>Records Take Many Shapes</vt:lpstr>
      <vt:lpstr>Records Take Many Shapes</vt:lpstr>
      <vt:lpstr>Pennsylvania Universities &amp; Colleges</vt:lpstr>
      <vt:lpstr>How to File a RTK Request</vt:lpstr>
      <vt:lpstr>How to File a RTK Request</vt:lpstr>
      <vt:lpstr>Writing a Good RTK Request</vt:lpstr>
      <vt:lpstr>Specificity: Examples</vt:lpstr>
      <vt:lpstr>Requesting Police Recordings</vt:lpstr>
      <vt:lpstr>Requesting Information In Databases</vt:lpstr>
      <vt:lpstr>Speaking of Databases…</vt:lpstr>
      <vt:lpstr>How Much Does This Cost?</vt:lpstr>
      <vt:lpstr>How Long Does This Take?</vt:lpstr>
      <vt:lpstr>What If My Request is Denied?</vt:lpstr>
      <vt:lpstr>Appealing a RTKL Denial</vt:lpstr>
      <vt:lpstr>Overall Cost of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214</cp:revision>
  <cp:lastPrinted>2018-08-30T16:33:45Z</cp:lastPrinted>
  <dcterms:created xsi:type="dcterms:W3CDTF">2015-06-09T13:12:04Z</dcterms:created>
  <dcterms:modified xsi:type="dcterms:W3CDTF">2020-02-20T20:45:14Z</dcterms:modified>
</cp:coreProperties>
</file>