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398" r:id="rId3"/>
    <p:sldId id="413" r:id="rId4"/>
    <p:sldId id="423" r:id="rId5"/>
    <p:sldId id="424" r:id="rId6"/>
    <p:sldId id="425" r:id="rId7"/>
    <p:sldId id="426" r:id="rId8"/>
    <p:sldId id="427" r:id="rId9"/>
    <p:sldId id="428" r:id="rId10"/>
    <p:sldId id="431" r:id="rId11"/>
    <p:sldId id="432" r:id="rId12"/>
    <p:sldId id="434" r:id="rId13"/>
    <p:sldId id="435" r:id="rId14"/>
    <p:sldId id="429" r:id="rId15"/>
    <p:sldId id="430" r:id="rId16"/>
    <p:sldId id="347" r:id="rId17"/>
    <p:sldId id="402" r:id="rId18"/>
    <p:sldId id="364" r:id="rId19"/>
    <p:sldId id="399" r:id="rId20"/>
    <p:sldId id="375" r:id="rId21"/>
    <p:sldId id="378" r:id="rId22"/>
    <p:sldId id="352" r:id="rId23"/>
    <p:sldId id="390" r:id="rId24"/>
    <p:sldId id="394" r:id="rId25"/>
    <p:sldId id="436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4/23/2020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4/23/2020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public-records" TargetMode="External"/><Relationship Id="rId2" Type="http://schemas.openxmlformats.org/officeDocument/2006/relationships/hyperlink" Target="https://www.fo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RTKL/About.cf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Documents/RTKL/RTKRequestForm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ErikOpenRecords" TargetMode="External"/><Relationship Id="rId2" Type="http://schemas.openxmlformats.org/officeDocument/2006/relationships/hyperlink" Target="mailto:earneson@p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8278" y="2420036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60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039032"/>
            <a:ext cx="2018081" cy="9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Accessing Government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What kind of records do you want?</a:t>
            </a:r>
          </a:p>
          <a:p>
            <a:r>
              <a:rPr lang="en-US" dirty="0"/>
              <a:t>Federal Government: </a:t>
            </a:r>
            <a:r>
              <a:rPr lang="en-US" dirty="0">
                <a:hlinkClick r:id="rId2"/>
              </a:rPr>
              <a:t>Freedom of Information Act (FOIA)</a:t>
            </a:r>
            <a:endParaRPr lang="en-US" dirty="0"/>
          </a:p>
          <a:p>
            <a:r>
              <a:rPr lang="en-US" dirty="0"/>
              <a:t>Judicial Records: </a:t>
            </a:r>
            <a:r>
              <a:rPr lang="en-US" dirty="0">
                <a:hlinkClick r:id="rId3"/>
              </a:rPr>
              <a:t>Common Law, PA Supreme Court Rule 509</a:t>
            </a:r>
            <a:endParaRPr lang="en-US" dirty="0"/>
          </a:p>
          <a:p>
            <a:r>
              <a:rPr lang="en-US" dirty="0"/>
              <a:t>State &amp; Local Records: </a:t>
            </a:r>
            <a:r>
              <a:rPr lang="en-US" dirty="0">
                <a:hlinkClick r:id="rId4"/>
              </a:rPr>
              <a:t>Right-to-Know Law</a:t>
            </a:r>
            <a:endParaRPr lang="en-US" dirty="0"/>
          </a:p>
          <a:p>
            <a:r>
              <a:rPr lang="en-US" i="1" dirty="0"/>
              <a:t>Of course, always search online first…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now gov’t records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independent Office of Open Records (free appeals)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An agency’s budget for FY 2018-19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Financial records are the most public of all government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Video recording of a city council meeting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Agency boards, such as city councils, can meet in private (“executive session”) for certain reasons specified in law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1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Police detective’s interview notes</a:t>
            </a:r>
            <a:r>
              <a:rPr lang="en-US" i="1" dirty="0"/>
              <a:t> </a:t>
            </a:r>
            <a:r>
              <a:rPr lang="en-US" dirty="0"/>
              <a:t>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RTKL includes an exemption for criminal investigative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9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County proposal to Amazon for HQ2 – </a:t>
            </a:r>
            <a:r>
              <a:rPr lang="en-US" b="1" u="sng" dirty="0">
                <a:solidFill>
                  <a:srgbClr val="FF0000"/>
                </a:solidFill>
              </a:rPr>
              <a:t>IT IS AVAILABLE</a:t>
            </a:r>
          </a:p>
          <a:p>
            <a:pPr marL="0" indent="0">
              <a:buNone/>
            </a:pPr>
            <a:r>
              <a:rPr lang="en-US" i="1" dirty="0"/>
              <a:t>Agencies cannot claim the RTKL’s “trade secrets” exemption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1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Database of lead tests done by city w/ home addresses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IT IS AVAILABLE, but with limits</a:t>
            </a:r>
          </a:p>
          <a:p>
            <a:pPr marL="0" indent="0">
              <a:buNone/>
            </a:pPr>
            <a:r>
              <a:rPr lang="en-US" i="1" dirty="0"/>
              <a:t>Block-level data (e.g., “100 block of Pine Street”)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8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Records Should be Available?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Should this be available under the RTKL?</a:t>
            </a:r>
          </a:p>
          <a:p>
            <a:pPr marL="0" indent="0">
              <a:buNone/>
            </a:pPr>
            <a:r>
              <a:rPr lang="en-US" dirty="0"/>
              <a:t>Inappropriate emails sent by a gov’t employee to a co-worker on gov’t computer, during work hours – </a:t>
            </a:r>
            <a:r>
              <a:rPr lang="en-US" b="1" u="sng" dirty="0">
                <a:solidFill>
                  <a:srgbClr val="FF0000"/>
                </a:solidFill>
              </a:rPr>
              <a:t>NOT AVAILABLE</a:t>
            </a:r>
          </a:p>
          <a:p>
            <a:pPr marL="0" indent="0">
              <a:buNone/>
            </a:pPr>
            <a:r>
              <a:rPr lang="en-US" i="1" dirty="0"/>
              <a:t>Let’s discuss the RTKL’s definition of a “record”…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2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Fundamental Question: What is a “Record”?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</a:t>
            </a:r>
            <a:r>
              <a:rPr lang="en-US" b="1" dirty="0"/>
              <a:t>Agency Open Records Officer </a:t>
            </a:r>
            <a:r>
              <a:rPr lang="en-US" dirty="0"/>
              <a:t>(AORO)</a:t>
            </a:r>
          </a:p>
          <a:p>
            <a:r>
              <a:rPr lang="en-US" dirty="0"/>
              <a:t>AORO database available on OOR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Basic steps include:</a:t>
            </a:r>
          </a:p>
          <a:p>
            <a:r>
              <a:rPr lang="en-US" dirty="0"/>
              <a:t>Use the appropriate form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All agencies must accept OOR’s </a:t>
            </a:r>
            <a:r>
              <a:rPr lang="en-US" dirty="0">
                <a:hlinkClick r:id="rId2"/>
              </a:rPr>
              <a:t>Standard RTKL Request Form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Agencies may have their own form, you can choose to use that one</a:t>
            </a:r>
          </a:p>
          <a:p>
            <a:r>
              <a:rPr lang="en-US" dirty="0"/>
              <a:t>Be </a:t>
            </a:r>
            <a:r>
              <a:rPr lang="en-US" b="1" u="sng" dirty="0">
                <a:solidFill>
                  <a:srgbClr val="FF0000"/>
                </a:solidFill>
              </a:rPr>
              <a:t>specific</a:t>
            </a:r>
            <a:r>
              <a:rPr lang="en-US" dirty="0"/>
              <a:t> (but not </a:t>
            </a:r>
            <a:r>
              <a:rPr lang="en-US" i="1" dirty="0"/>
              <a:t>too specific</a:t>
            </a:r>
            <a:r>
              <a:rPr lang="en-US" dirty="0"/>
              <a:t>) when describing records</a:t>
            </a:r>
          </a:p>
          <a:p>
            <a:r>
              <a:rPr lang="en-US" dirty="0"/>
              <a:t>Make a note of request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Very important if you need to appeal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Writing a Good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Specificity is a 3-part test: </a:t>
            </a:r>
            <a:r>
              <a:rPr lang="en-US" b="1" i="1" u="sng" dirty="0"/>
              <a:t>Pa. Dep’t of Educ. v. Post-Gazette</a:t>
            </a:r>
            <a:endParaRPr lang="en-US" b="1" u="sng" dirty="0"/>
          </a:p>
          <a:p>
            <a:r>
              <a:rPr lang="en-US" b="1" dirty="0">
                <a:solidFill>
                  <a:srgbClr val="FF0000"/>
                </a:solidFill>
              </a:rPr>
              <a:t>Subject Matter:</a:t>
            </a:r>
            <a:r>
              <a:rPr lang="en-US" dirty="0"/>
              <a:t> Identify ‘transaction or activity’ of the agency</a:t>
            </a:r>
          </a:p>
          <a:p>
            <a:r>
              <a:rPr lang="en-US" b="1" dirty="0">
                <a:solidFill>
                  <a:srgbClr val="FF0000"/>
                </a:solidFill>
              </a:rPr>
              <a:t>Scope:</a:t>
            </a:r>
            <a:r>
              <a:rPr lang="en-US" dirty="0"/>
              <a:t> Identify discrete group of docs (e.g., type or recipient)</a:t>
            </a:r>
          </a:p>
          <a:p>
            <a:r>
              <a:rPr lang="en-US" b="1" dirty="0">
                <a:solidFill>
                  <a:srgbClr val="FF0000"/>
                </a:solidFill>
              </a:rPr>
              <a:t>Timeframe:</a:t>
            </a:r>
            <a:r>
              <a:rPr lang="en-US" dirty="0"/>
              <a:t> Identify a finite period of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is the most fluid factor – failure to identify a finite timeframe will not automatically render a request overbroad &amp; a short timeframe will not make an overbroad request specific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Timeframe can be implied (e.g., “the ongoing Pine Street repaving”)</a:t>
            </a:r>
          </a:p>
        </p:txBody>
      </p:sp>
    </p:spTree>
    <p:extLst>
      <p:ext uri="{BB962C8B-B14F-4D97-AF65-F5344CB8AC3E}">
        <p14:creationId xmlns:p14="http://schemas.microsoft.com/office/powerpoint/2010/main" val="5106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Specificity: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Commonwealth Court cases on specificity:</a:t>
            </a:r>
          </a:p>
          <a:p>
            <a:r>
              <a:rPr lang="en-US" i="1" dirty="0"/>
              <a:t>Pa. Dep’t of Educ. v. Pittsburgh Post-Gazette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</a:t>
            </a:r>
            <a:r>
              <a:rPr lang="en-US" b="1" u="sng" dirty="0">
                <a:solidFill>
                  <a:srgbClr val="FF0000"/>
                </a:solidFill>
              </a:rPr>
              <a:t>not</a:t>
            </a:r>
            <a:r>
              <a:rPr lang="en-US" dirty="0"/>
              <a:t> seek </a:t>
            </a:r>
            <a:r>
              <a:rPr lang="en-US" b="1" dirty="0">
                <a:solidFill>
                  <a:srgbClr val="FF0000"/>
                </a:solidFill>
              </a:rPr>
              <a:t>all emails </a:t>
            </a:r>
            <a:r>
              <a:rPr lang="en-US" dirty="0"/>
              <a:t>of a public employee </a:t>
            </a:r>
            <a:r>
              <a:rPr lang="en-US" b="1" dirty="0">
                <a:solidFill>
                  <a:srgbClr val="FF0000"/>
                </a:solidFill>
              </a:rPr>
              <a:t>over 1 year</a:t>
            </a:r>
          </a:p>
          <a:p>
            <a:r>
              <a:rPr lang="en-US" i="1" dirty="0"/>
              <a:t>Dep’t of </a:t>
            </a:r>
            <a:r>
              <a:rPr lang="en-US" i="1" dirty="0" err="1"/>
              <a:t>Envtl</a:t>
            </a:r>
            <a:r>
              <a:rPr lang="en-US" i="1" dirty="0"/>
              <a:t>. Prot. v. Legere</a:t>
            </a:r>
            <a:r>
              <a:rPr 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Seeking </a:t>
            </a:r>
            <a:r>
              <a:rPr lang="en-US" b="1" dirty="0">
                <a:solidFill>
                  <a:srgbClr val="FF0000"/>
                </a:solidFill>
              </a:rPr>
              <a:t>4 years </a:t>
            </a:r>
            <a:r>
              <a:rPr lang="en-US" dirty="0"/>
              <a:t>of “Section 208” letters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Agency’s organizational decisions not held against requester</a:t>
            </a:r>
          </a:p>
          <a:p>
            <a:r>
              <a:rPr lang="en-US" i="1" dirty="0"/>
              <a:t>Dep’t of Corr. v. St. Hilaire</a:t>
            </a:r>
            <a:r>
              <a:rPr 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“All records” for </a:t>
            </a:r>
            <a:r>
              <a:rPr lang="en-US" b="1" dirty="0">
                <a:solidFill>
                  <a:srgbClr val="FF0000"/>
                </a:solidFill>
              </a:rPr>
              <a:t>5 years </a:t>
            </a:r>
            <a:r>
              <a:rPr lang="en-US" dirty="0"/>
              <a:t>documenting injuries &amp; deaths </a:t>
            </a:r>
            <a:r>
              <a:rPr lang="en-US" b="1" dirty="0">
                <a:solidFill>
                  <a:srgbClr val="FF0000"/>
                </a:solidFill>
              </a:rPr>
              <a:t>is allowed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F84EA80-D598-4E5B-9601-B4C081C3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Police Recordings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request recording within 60 days of its creation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request).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Requesting Information In Databases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Information in databases subject to presumption of openness</a:t>
            </a:r>
          </a:p>
          <a:p>
            <a:r>
              <a:rPr lang="en-US" dirty="0"/>
              <a:t>Commonwealth Court has ruled, repeatedly, that agencies must provide non-exempt data from databases</a:t>
            </a:r>
          </a:p>
          <a:p>
            <a:r>
              <a:rPr lang="en-US" dirty="0"/>
              <a:t>Learn about the database software used by the agency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possible, learn capabilities of program/database – ask if unsure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do agency employees extract info from database</a:t>
            </a:r>
          </a:p>
          <a:p>
            <a:r>
              <a:rPr lang="en-US" dirty="0"/>
              <a:t>Terminology can be important – use agency jargon if possible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Create, export, compile, format, CSV, TXT, comma-delimited…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Speaking of Databases…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names, titles, salaries &amp; compensation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very basic state budget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Questions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Thank you for all the great questions</a:t>
            </a:r>
            <a:endParaRPr lang="en-US" b="1" u="sng" dirty="0"/>
          </a:p>
          <a:p>
            <a:r>
              <a:rPr lang="en-US" dirty="0" smtClean="0"/>
              <a:t>Feel free to contact me with any additional questions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2"/>
              </a:rPr>
              <a:t>earneson@pa.gov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3"/>
              </a:rPr>
              <a:t>@</a:t>
            </a:r>
            <a:r>
              <a:rPr lang="en-US" dirty="0" err="1" smtClean="0">
                <a:hlinkClick r:id="rId3"/>
              </a:rPr>
              <a:t>ErikOpenRecords</a:t>
            </a:r>
            <a:r>
              <a:rPr lang="en-US" dirty="0" smtClean="0"/>
              <a:t> on Twitter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717-346-9903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5085</TotalTime>
  <Words>1224</Words>
  <Application>Microsoft Office PowerPoint</Application>
  <PresentationFormat>Custom</PresentationFormat>
  <Paragraphs>164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Accessing Government Records</vt:lpstr>
      <vt:lpstr>A Brief History of the RTKL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What Records Should be Available?</vt:lpstr>
      <vt:lpstr>Fundamental Question: What is a “Record”?</vt:lpstr>
      <vt:lpstr>Right-to-Know Law Basics</vt:lpstr>
      <vt:lpstr>How to File a RTK Request</vt:lpstr>
      <vt:lpstr>How to File a RTK Request</vt:lpstr>
      <vt:lpstr>Writing a Good RTK Request</vt:lpstr>
      <vt:lpstr>Specificity: Examples</vt:lpstr>
      <vt:lpstr>Requesting Police Recordings</vt:lpstr>
      <vt:lpstr>Requesting Information In Databases</vt:lpstr>
      <vt:lpstr>Speaking of Databases…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Beth and Erik</cp:lastModifiedBy>
  <cp:revision>218</cp:revision>
  <cp:lastPrinted>2018-08-30T16:33:45Z</cp:lastPrinted>
  <dcterms:created xsi:type="dcterms:W3CDTF">2015-06-09T13:12:04Z</dcterms:created>
  <dcterms:modified xsi:type="dcterms:W3CDTF">2020-04-23T12:41:12Z</dcterms:modified>
</cp:coreProperties>
</file>