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notesSlides/notesSlide4.xml" ContentType="application/vnd.openxmlformats-officedocument.presentationml.notesSlide+xml"/>
  <Override PartName="/ppt/theme/themeOverride1.xml" ContentType="application/vnd.openxmlformats-officedocument.themeOverride+xml"/>
  <Override PartName="/ppt/notesSlides/notesSlide5.xml" ContentType="application/vnd.openxmlformats-officedocument.presentationml.notesSlide+xml"/>
  <Override PartName="/ppt/tags/tag3.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35"/>
  </p:notesMasterIdLst>
  <p:sldIdLst>
    <p:sldId id="267" r:id="rId2"/>
    <p:sldId id="458" r:id="rId3"/>
    <p:sldId id="453" r:id="rId4"/>
    <p:sldId id="406" r:id="rId5"/>
    <p:sldId id="409" r:id="rId6"/>
    <p:sldId id="410" r:id="rId7"/>
    <p:sldId id="260" r:id="rId8"/>
    <p:sldId id="261" r:id="rId9"/>
    <p:sldId id="413" r:id="rId10"/>
    <p:sldId id="415" r:id="rId11"/>
    <p:sldId id="416" r:id="rId12"/>
    <p:sldId id="390" r:id="rId13"/>
    <p:sldId id="262" r:id="rId14"/>
    <p:sldId id="459" r:id="rId15"/>
    <p:sldId id="339" r:id="rId16"/>
    <p:sldId id="452" r:id="rId17"/>
    <p:sldId id="441" r:id="rId18"/>
    <p:sldId id="340" r:id="rId19"/>
    <p:sldId id="420" r:id="rId20"/>
    <p:sldId id="307" r:id="rId21"/>
    <p:sldId id="460" r:id="rId22"/>
    <p:sldId id="384" r:id="rId23"/>
    <p:sldId id="411" r:id="rId24"/>
    <p:sldId id="269" r:id="rId25"/>
    <p:sldId id="275" r:id="rId26"/>
    <p:sldId id="273" r:id="rId27"/>
    <p:sldId id="461" r:id="rId28"/>
    <p:sldId id="448" r:id="rId29"/>
    <p:sldId id="449" r:id="rId30"/>
    <p:sldId id="451" r:id="rId31"/>
    <p:sldId id="450" r:id="rId32"/>
    <p:sldId id="457" r:id="rId33"/>
    <p:sldId id="395" r:id="rId3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4603" autoAdjust="0"/>
    <p:restoredTop sz="86388" autoAdjust="0"/>
  </p:normalViewPr>
  <p:slideViewPr>
    <p:cSldViewPr>
      <p:cViewPr varScale="1">
        <p:scale>
          <a:sx n="57" d="100"/>
          <a:sy n="57" d="100"/>
        </p:scale>
        <p:origin x="836" y="52"/>
      </p:cViewPr>
      <p:guideLst>
        <p:guide orient="horz" pos="2160"/>
        <p:guide pos="2880"/>
      </p:guideLst>
    </p:cSldViewPr>
  </p:slideViewPr>
  <p:outlineViewPr>
    <p:cViewPr>
      <p:scale>
        <a:sx n="33" d="100"/>
        <a:sy n="33" d="100"/>
      </p:scale>
      <p:origin x="0" y="-18556"/>
    </p:cViewPr>
  </p:outlineViewPr>
  <p:notesTextViewPr>
    <p:cViewPr>
      <p:scale>
        <a:sx n="1" d="1"/>
        <a:sy n="1" d="1"/>
      </p:scale>
      <p:origin x="0" y="0"/>
    </p:cViewPr>
  </p:notesTextViewPr>
  <p:sorterViewPr>
    <p:cViewPr varScale="1">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2E47415-567D-4AEA-A43D-A3E5976E619C}" type="datetimeFigureOut">
              <a:rPr lang="en-US" smtClean="0"/>
              <a:t>5/17/2021</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5995942-58B5-4986-958F-52A976D972D1}" type="slidenum">
              <a:rPr lang="en-US" smtClean="0"/>
              <a:t>‹#›</a:t>
            </a:fld>
            <a:endParaRPr lang="en-US"/>
          </a:p>
        </p:txBody>
      </p:sp>
    </p:spTree>
    <p:extLst>
      <p:ext uri="{BB962C8B-B14F-4D97-AF65-F5344CB8AC3E}">
        <p14:creationId xmlns:p14="http://schemas.microsoft.com/office/powerpoint/2010/main" val="29411032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p:cNvSpPr>
            <a:spLocks noGrp="1" noRot="1" noChangeAspect="1" noTextEdit="1"/>
          </p:cNvSpPr>
          <p:nvPr>
            <p:ph type="sldImg"/>
          </p:nvPr>
        </p:nvSpPr>
        <p:spPr bwMode="auto">
          <a:xfrm>
            <a:off x="1181100" y="696913"/>
            <a:ext cx="4648200" cy="348615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813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dirty="0"/>
          </a:p>
        </p:txBody>
      </p:sp>
      <p:sp>
        <p:nvSpPr>
          <p:cNvPr id="4" name="Slide Number Placeholder 3"/>
          <p:cNvSpPr>
            <a:spLocks noGrp="1"/>
          </p:cNvSpPr>
          <p:nvPr>
            <p:ph type="sldNum" sz="quarter" idx="5"/>
          </p:nvPr>
        </p:nvSpPr>
        <p:spPr/>
        <p:txBody>
          <a:bodyPr/>
          <a:lstStyle/>
          <a:p>
            <a:pPr>
              <a:defRPr/>
            </a:pPr>
            <a:fld id="{5F49486D-9363-49E6-BF19-37CB170AE220}" type="slidenum">
              <a:rPr lang="en-US" smtClean="0"/>
              <a:pPr>
                <a:defRPr/>
              </a:pPr>
              <a:t>1</a:t>
            </a:fld>
            <a:endParaRPr lang="en-US" dirty="0"/>
          </a:p>
        </p:txBody>
      </p:sp>
      <p:sp>
        <p:nvSpPr>
          <p:cNvPr id="2" name="Date Placeholder 1"/>
          <p:cNvSpPr>
            <a:spLocks noGrp="1"/>
          </p:cNvSpPr>
          <p:nvPr>
            <p:ph type="dt" idx="10"/>
          </p:nvPr>
        </p:nvSpPr>
        <p:spPr/>
        <p:txBody>
          <a:bodyPr/>
          <a:lstStyle/>
          <a:p>
            <a:pPr>
              <a:defRPr/>
            </a:pPr>
            <a:fld id="{9AF5E65E-ED59-4104-9A9A-477C1ACD5BE5}" type="datetime1">
              <a:rPr lang="en-US" smtClean="0"/>
              <a:t>5/17/2021</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p:cNvSpPr>
            <a:spLocks noGrp="1" noRot="1" noChangeAspect="1" noTextEdit="1"/>
          </p:cNvSpPr>
          <p:nvPr>
            <p:ph type="sldImg"/>
          </p:nvPr>
        </p:nvSpPr>
        <p:spPr bwMode="auto">
          <a:xfrm>
            <a:off x="1181100" y="696913"/>
            <a:ext cx="4648200" cy="348615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813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dirty="0"/>
          </a:p>
        </p:txBody>
      </p:sp>
      <p:sp>
        <p:nvSpPr>
          <p:cNvPr id="4" name="Slide Number Placeholder 3"/>
          <p:cNvSpPr>
            <a:spLocks noGrp="1"/>
          </p:cNvSpPr>
          <p:nvPr>
            <p:ph type="sldNum" sz="quarter" idx="5"/>
          </p:nvPr>
        </p:nvSpPr>
        <p:spPr/>
        <p:txBody>
          <a:bodyPr/>
          <a:lstStyle/>
          <a:p>
            <a:pPr>
              <a:defRPr/>
            </a:pPr>
            <a:fld id="{5F49486D-9363-49E6-BF19-37CB170AE220}" type="slidenum">
              <a:rPr lang="en-US" smtClean="0"/>
              <a:pPr>
                <a:defRPr/>
              </a:pPr>
              <a:t>3</a:t>
            </a:fld>
            <a:endParaRPr lang="en-US" dirty="0"/>
          </a:p>
        </p:txBody>
      </p:sp>
      <p:sp>
        <p:nvSpPr>
          <p:cNvPr id="2" name="Date Placeholder 1"/>
          <p:cNvSpPr>
            <a:spLocks noGrp="1"/>
          </p:cNvSpPr>
          <p:nvPr>
            <p:ph type="dt" idx="10"/>
          </p:nvPr>
        </p:nvSpPr>
        <p:spPr/>
        <p:txBody>
          <a:bodyPr/>
          <a:lstStyle/>
          <a:p>
            <a:pPr>
              <a:defRPr/>
            </a:pPr>
            <a:fld id="{9AF5E65E-ED59-4104-9A9A-477C1ACD5BE5}" type="datetime1">
              <a:rPr lang="en-US" smtClean="0"/>
              <a:t>5/17/2021</a:t>
            </a:fld>
            <a:endParaRPr lang="en-US" dirty="0"/>
          </a:p>
        </p:txBody>
      </p:sp>
    </p:spTree>
    <p:extLst>
      <p:ext uri="{BB962C8B-B14F-4D97-AF65-F5344CB8AC3E}">
        <p14:creationId xmlns:p14="http://schemas.microsoft.com/office/powerpoint/2010/main" val="322836765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p:cNvSpPr>
            <a:spLocks noGrp="1" noRot="1" noChangeAspect="1" noTextEdit="1"/>
          </p:cNvSpPr>
          <p:nvPr>
            <p:ph type="sldImg"/>
          </p:nvPr>
        </p:nvSpPr>
        <p:spPr bwMode="auto">
          <a:xfrm>
            <a:off x="1181100" y="696913"/>
            <a:ext cx="4648200" cy="348615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813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F49486D-9363-49E6-BF19-37CB170AE22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
        <p:nvSpPr>
          <p:cNvPr id="2" name="Date Placeholder 1"/>
          <p:cNvSpPr>
            <a:spLocks noGrp="1"/>
          </p:cNvSpPr>
          <p:nvPr>
            <p:ph type="dt"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AF5E65E-ED59-4104-9A9A-477C1ACD5BE5}" type="datetime1">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5/17/2021</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29007305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p:cNvSpPr>
            <a:spLocks noGrp="1" noRot="1" noChangeAspect="1" noTextEdit="1"/>
          </p:cNvSpPr>
          <p:nvPr>
            <p:ph type="sldImg"/>
          </p:nvPr>
        </p:nvSpPr>
        <p:spPr bwMode="auto">
          <a:xfrm>
            <a:off x="1181100" y="696913"/>
            <a:ext cx="4648200" cy="348615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813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F49486D-9363-49E6-BF19-37CB170AE22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
        <p:nvSpPr>
          <p:cNvPr id="2" name="Date Placeholder 1"/>
          <p:cNvSpPr>
            <a:spLocks noGrp="1"/>
          </p:cNvSpPr>
          <p:nvPr>
            <p:ph type="dt"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AF5E65E-ED59-4104-9A9A-477C1ACD5BE5}" type="datetime1">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5/17/2021</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71575926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p:cNvSpPr>
            <a:spLocks noGrp="1" noRot="1" noChangeAspect="1" noTextEdit="1"/>
          </p:cNvSpPr>
          <p:nvPr>
            <p:ph type="sldImg"/>
          </p:nvPr>
        </p:nvSpPr>
        <p:spPr bwMode="auto">
          <a:xfrm>
            <a:off x="1181100" y="696913"/>
            <a:ext cx="4648200" cy="348615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813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F49486D-9363-49E6-BF19-37CB170AE22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
        <p:nvSpPr>
          <p:cNvPr id="2" name="Date Placeholder 1"/>
          <p:cNvSpPr>
            <a:spLocks noGrp="1"/>
          </p:cNvSpPr>
          <p:nvPr>
            <p:ph type="dt"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AF5E65E-ED59-4104-9A9A-477C1ACD5BE5}" type="datetime1">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5/17/2021</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65028145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C0C0A8C3-0787-44BE-83BD-7125655919A0}" type="datetime1">
              <a:rPr lang="en-US" smtClean="0"/>
              <a:t>5/17/2021</a:t>
            </a:fld>
            <a:endParaRPr lang="en-US"/>
          </a:p>
        </p:txBody>
      </p:sp>
      <p:sp>
        <p:nvSpPr>
          <p:cNvPr id="5" name="Footer Placeholder 4"/>
          <p:cNvSpPr>
            <a:spLocks noGrp="1"/>
          </p:cNvSpPr>
          <p:nvPr>
            <p:ph type="ftr" sz="quarter" idx="11"/>
          </p:nvPr>
        </p:nvSpPr>
        <p:spPr/>
        <p:txBody>
          <a:bodyPr/>
          <a:lstStyle/>
          <a:p>
            <a:r>
              <a:rPr lang="en-US"/>
              <a:t>RTKL Current Issues as of 01.2021</a:t>
            </a:r>
          </a:p>
        </p:txBody>
      </p:sp>
      <p:sp>
        <p:nvSpPr>
          <p:cNvPr id="6" name="Slide Number Placeholder 5"/>
          <p:cNvSpPr>
            <a:spLocks noGrp="1"/>
          </p:cNvSpPr>
          <p:nvPr>
            <p:ph type="sldNum" sz="quarter" idx="12"/>
          </p:nvPr>
        </p:nvSpPr>
        <p:spPr/>
        <p:txBody>
          <a:bodyPr/>
          <a:lstStyle/>
          <a:p>
            <a:fld id="{E37F1B7F-26A8-4661-BB6B-7B7EEAA29ED2}" type="slidenum">
              <a:rPr lang="en-US" smtClean="0"/>
              <a:t>‹#›</a:t>
            </a:fld>
            <a:endParaRPr lang="en-US"/>
          </a:p>
        </p:txBody>
      </p:sp>
    </p:spTree>
    <p:extLst>
      <p:ext uri="{BB962C8B-B14F-4D97-AF65-F5344CB8AC3E}">
        <p14:creationId xmlns:p14="http://schemas.microsoft.com/office/powerpoint/2010/main" val="37863476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8DF8DFA-DC18-4734-9880-36B6669094B1}" type="datetime1">
              <a:rPr lang="en-US" smtClean="0"/>
              <a:t>5/17/2021</a:t>
            </a:fld>
            <a:endParaRPr lang="en-US"/>
          </a:p>
        </p:txBody>
      </p:sp>
      <p:sp>
        <p:nvSpPr>
          <p:cNvPr id="5" name="Footer Placeholder 4"/>
          <p:cNvSpPr>
            <a:spLocks noGrp="1"/>
          </p:cNvSpPr>
          <p:nvPr>
            <p:ph type="ftr" sz="quarter" idx="11"/>
          </p:nvPr>
        </p:nvSpPr>
        <p:spPr/>
        <p:txBody>
          <a:bodyPr/>
          <a:lstStyle/>
          <a:p>
            <a:r>
              <a:rPr lang="en-US"/>
              <a:t>RTKL Current Issues as of 01.2021</a:t>
            </a:r>
          </a:p>
        </p:txBody>
      </p:sp>
      <p:sp>
        <p:nvSpPr>
          <p:cNvPr id="6" name="Slide Number Placeholder 5"/>
          <p:cNvSpPr>
            <a:spLocks noGrp="1"/>
          </p:cNvSpPr>
          <p:nvPr>
            <p:ph type="sldNum" sz="quarter" idx="12"/>
          </p:nvPr>
        </p:nvSpPr>
        <p:spPr/>
        <p:txBody>
          <a:bodyPr/>
          <a:lstStyle/>
          <a:p>
            <a:fld id="{E37F1B7F-26A8-4661-BB6B-7B7EEAA29ED2}" type="slidenum">
              <a:rPr lang="en-US" smtClean="0"/>
              <a:t>‹#›</a:t>
            </a:fld>
            <a:endParaRPr lang="en-US"/>
          </a:p>
        </p:txBody>
      </p:sp>
    </p:spTree>
    <p:extLst>
      <p:ext uri="{BB962C8B-B14F-4D97-AF65-F5344CB8AC3E}">
        <p14:creationId xmlns:p14="http://schemas.microsoft.com/office/powerpoint/2010/main" val="4870659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68DAF4C-3A96-4443-9AA6-D800829CFE09}" type="datetime1">
              <a:rPr lang="en-US" smtClean="0"/>
              <a:t>5/17/2021</a:t>
            </a:fld>
            <a:endParaRPr lang="en-US"/>
          </a:p>
        </p:txBody>
      </p:sp>
      <p:sp>
        <p:nvSpPr>
          <p:cNvPr id="5" name="Footer Placeholder 4"/>
          <p:cNvSpPr>
            <a:spLocks noGrp="1"/>
          </p:cNvSpPr>
          <p:nvPr>
            <p:ph type="ftr" sz="quarter" idx="11"/>
          </p:nvPr>
        </p:nvSpPr>
        <p:spPr/>
        <p:txBody>
          <a:bodyPr/>
          <a:lstStyle/>
          <a:p>
            <a:r>
              <a:rPr lang="en-US"/>
              <a:t>RTKL Current Issues as of 01.2021</a:t>
            </a:r>
          </a:p>
        </p:txBody>
      </p:sp>
      <p:sp>
        <p:nvSpPr>
          <p:cNvPr id="6" name="Slide Number Placeholder 5"/>
          <p:cNvSpPr>
            <a:spLocks noGrp="1"/>
          </p:cNvSpPr>
          <p:nvPr>
            <p:ph type="sldNum" sz="quarter" idx="12"/>
          </p:nvPr>
        </p:nvSpPr>
        <p:spPr/>
        <p:txBody>
          <a:bodyPr/>
          <a:lstStyle/>
          <a:p>
            <a:fld id="{E37F1B7F-26A8-4661-BB6B-7B7EEAA29ED2}" type="slidenum">
              <a:rPr lang="en-US" smtClean="0"/>
              <a:t>‹#›</a:t>
            </a:fld>
            <a:endParaRPr lang="en-US"/>
          </a:p>
        </p:txBody>
      </p:sp>
    </p:spTree>
    <p:extLst>
      <p:ext uri="{BB962C8B-B14F-4D97-AF65-F5344CB8AC3E}">
        <p14:creationId xmlns:p14="http://schemas.microsoft.com/office/powerpoint/2010/main" val="5475300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353F7058-ECF3-4284-9D68-C01E25478A0D}" type="datetime1">
              <a:rPr lang="en-US" smtClean="0"/>
              <a:t>5/17/2021</a:t>
            </a:fld>
            <a:endParaRPr lang="en-US"/>
          </a:p>
        </p:txBody>
      </p:sp>
      <p:sp>
        <p:nvSpPr>
          <p:cNvPr id="6" name="Footer Placeholder 5"/>
          <p:cNvSpPr>
            <a:spLocks noGrp="1"/>
          </p:cNvSpPr>
          <p:nvPr>
            <p:ph type="ftr" sz="quarter" idx="11"/>
          </p:nvPr>
        </p:nvSpPr>
        <p:spPr/>
        <p:txBody>
          <a:bodyPr/>
          <a:lstStyle/>
          <a:p>
            <a:r>
              <a:rPr lang="en-US"/>
              <a:t>RTKL Current Issues as of 01.2021</a:t>
            </a:r>
          </a:p>
        </p:txBody>
      </p:sp>
      <p:sp>
        <p:nvSpPr>
          <p:cNvPr id="7" name="Slide Number Placeholder 6"/>
          <p:cNvSpPr>
            <a:spLocks noGrp="1"/>
          </p:cNvSpPr>
          <p:nvPr>
            <p:ph type="sldNum" sz="quarter" idx="12"/>
          </p:nvPr>
        </p:nvSpPr>
        <p:spPr/>
        <p:txBody>
          <a:bodyPr/>
          <a:lstStyle/>
          <a:p>
            <a:fld id="{E37F1B7F-26A8-4661-BB6B-7B7EEAA29ED2}" type="slidenum">
              <a:rPr lang="en-US" smtClean="0"/>
              <a:t>‹#›</a:t>
            </a:fld>
            <a:endParaRPr lang="en-US"/>
          </a:p>
        </p:txBody>
      </p:sp>
    </p:spTree>
    <p:extLst>
      <p:ext uri="{BB962C8B-B14F-4D97-AF65-F5344CB8AC3E}">
        <p14:creationId xmlns:p14="http://schemas.microsoft.com/office/powerpoint/2010/main" val="34661399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6A28E508-7AF0-4CC5-89FC-324A032FBDEE}" type="datetime1">
              <a:rPr lang="en-US" smtClean="0"/>
              <a:t>5/17/2021</a:t>
            </a:fld>
            <a:endParaRPr lang="en-US"/>
          </a:p>
        </p:txBody>
      </p:sp>
      <p:sp>
        <p:nvSpPr>
          <p:cNvPr id="8" name="Footer Placeholder 7"/>
          <p:cNvSpPr>
            <a:spLocks noGrp="1"/>
          </p:cNvSpPr>
          <p:nvPr>
            <p:ph type="ftr" sz="quarter" idx="11"/>
          </p:nvPr>
        </p:nvSpPr>
        <p:spPr/>
        <p:txBody>
          <a:bodyPr/>
          <a:lstStyle/>
          <a:p>
            <a:r>
              <a:rPr lang="en-US"/>
              <a:t>RTKL Current Issues as of 01.2021</a:t>
            </a:r>
          </a:p>
        </p:txBody>
      </p:sp>
      <p:sp>
        <p:nvSpPr>
          <p:cNvPr id="9" name="Slide Number Placeholder 8"/>
          <p:cNvSpPr>
            <a:spLocks noGrp="1"/>
          </p:cNvSpPr>
          <p:nvPr>
            <p:ph type="sldNum" sz="quarter" idx="12"/>
          </p:nvPr>
        </p:nvSpPr>
        <p:spPr/>
        <p:txBody>
          <a:bodyPr/>
          <a:lstStyle/>
          <a:p>
            <a:fld id="{E37F1B7F-26A8-4661-BB6B-7B7EEAA29ED2}" type="slidenum">
              <a:rPr lang="en-US" smtClean="0"/>
              <a:t>‹#›</a:t>
            </a:fld>
            <a:endParaRPr lang="en-US"/>
          </a:p>
        </p:txBody>
      </p:sp>
    </p:spTree>
    <p:extLst>
      <p:ext uri="{BB962C8B-B14F-4D97-AF65-F5344CB8AC3E}">
        <p14:creationId xmlns:p14="http://schemas.microsoft.com/office/powerpoint/2010/main" val="33826276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D6F6B035-8DA4-4817-BD69-A30D9CA45068}" type="datetime1">
              <a:rPr lang="en-US" smtClean="0"/>
              <a:t>5/17/2021</a:t>
            </a:fld>
            <a:endParaRPr lang="en-US"/>
          </a:p>
        </p:txBody>
      </p:sp>
      <p:sp>
        <p:nvSpPr>
          <p:cNvPr id="4" name="Footer Placeholder 3"/>
          <p:cNvSpPr>
            <a:spLocks noGrp="1"/>
          </p:cNvSpPr>
          <p:nvPr>
            <p:ph type="ftr" sz="quarter" idx="11"/>
          </p:nvPr>
        </p:nvSpPr>
        <p:spPr/>
        <p:txBody>
          <a:bodyPr/>
          <a:lstStyle/>
          <a:p>
            <a:r>
              <a:rPr lang="en-US"/>
              <a:t>RTKL Current Issues as of 01.2021</a:t>
            </a:r>
          </a:p>
        </p:txBody>
      </p:sp>
      <p:sp>
        <p:nvSpPr>
          <p:cNvPr id="5" name="Slide Number Placeholder 4"/>
          <p:cNvSpPr>
            <a:spLocks noGrp="1"/>
          </p:cNvSpPr>
          <p:nvPr>
            <p:ph type="sldNum" sz="quarter" idx="12"/>
          </p:nvPr>
        </p:nvSpPr>
        <p:spPr/>
        <p:txBody>
          <a:bodyPr/>
          <a:lstStyle/>
          <a:p>
            <a:fld id="{E37F1B7F-26A8-4661-BB6B-7B7EEAA29ED2}" type="slidenum">
              <a:rPr lang="en-US" smtClean="0"/>
              <a:t>‹#›</a:t>
            </a:fld>
            <a:endParaRPr lang="en-US"/>
          </a:p>
        </p:txBody>
      </p:sp>
    </p:spTree>
    <p:extLst>
      <p:ext uri="{BB962C8B-B14F-4D97-AF65-F5344CB8AC3E}">
        <p14:creationId xmlns:p14="http://schemas.microsoft.com/office/powerpoint/2010/main" val="16337584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9D95F84-8FA8-45C4-9AD0-B4E225C89569}" type="datetime1">
              <a:rPr lang="en-US" smtClean="0"/>
              <a:t>5/17/2021</a:t>
            </a:fld>
            <a:endParaRPr lang="en-US"/>
          </a:p>
        </p:txBody>
      </p:sp>
      <p:sp>
        <p:nvSpPr>
          <p:cNvPr id="3" name="Footer Placeholder 2"/>
          <p:cNvSpPr>
            <a:spLocks noGrp="1"/>
          </p:cNvSpPr>
          <p:nvPr>
            <p:ph type="ftr" sz="quarter" idx="11"/>
          </p:nvPr>
        </p:nvSpPr>
        <p:spPr/>
        <p:txBody>
          <a:bodyPr/>
          <a:lstStyle/>
          <a:p>
            <a:r>
              <a:rPr lang="en-US"/>
              <a:t>RTKL Current Issues as of 01.2021</a:t>
            </a:r>
          </a:p>
        </p:txBody>
      </p:sp>
      <p:sp>
        <p:nvSpPr>
          <p:cNvPr id="4" name="Slide Number Placeholder 3"/>
          <p:cNvSpPr>
            <a:spLocks noGrp="1"/>
          </p:cNvSpPr>
          <p:nvPr>
            <p:ph type="sldNum" sz="quarter" idx="12"/>
          </p:nvPr>
        </p:nvSpPr>
        <p:spPr/>
        <p:txBody>
          <a:bodyPr/>
          <a:lstStyle/>
          <a:p>
            <a:fld id="{E37F1B7F-26A8-4661-BB6B-7B7EEAA29ED2}" type="slidenum">
              <a:rPr lang="en-US" smtClean="0"/>
              <a:t>‹#›</a:t>
            </a:fld>
            <a:endParaRPr lang="en-US"/>
          </a:p>
        </p:txBody>
      </p:sp>
    </p:spTree>
    <p:extLst>
      <p:ext uri="{BB962C8B-B14F-4D97-AF65-F5344CB8AC3E}">
        <p14:creationId xmlns:p14="http://schemas.microsoft.com/office/powerpoint/2010/main" val="11549626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63B095F-6941-4EC9-89D0-1E5AEB54B788}" type="datetime1">
              <a:rPr lang="en-US" smtClean="0"/>
              <a:t>5/17/2021</a:t>
            </a:fld>
            <a:endParaRPr lang="en-US"/>
          </a:p>
        </p:txBody>
      </p:sp>
      <p:sp>
        <p:nvSpPr>
          <p:cNvPr id="6" name="Footer Placeholder 5"/>
          <p:cNvSpPr>
            <a:spLocks noGrp="1"/>
          </p:cNvSpPr>
          <p:nvPr>
            <p:ph type="ftr" sz="quarter" idx="11"/>
          </p:nvPr>
        </p:nvSpPr>
        <p:spPr/>
        <p:txBody>
          <a:bodyPr/>
          <a:lstStyle/>
          <a:p>
            <a:r>
              <a:rPr lang="en-US"/>
              <a:t>RTKL Current Issues as of 01.2021</a:t>
            </a:r>
          </a:p>
        </p:txBody>
      </p:sp>
      <p:sp>
        <p:nvSpPr>
          <p:cNvPr id="7" name="Slide Number Placeholder 6"/>
          <p:cNvSpPr>
            <a:spLocks noGrp="1"/>
          </p:cNvSpPr>
          <p:nvPr>
            <p:ph type="sldNum" sz="quarter" idx="12"/>
          </p:nvPr>
        </p:nvSpPr>
        <p:spPr/>
        <p:txBody>
          <a:bodyPr/>
          <a:lstStyle/>
          <a:p>
            <a:fld id="{E37F1B7F-26A8-4661-BB6B-7B7EEAA29ED2}" type="slidenum">
              <a:rPr lang="en-US" smtClean="0"/>
              <a:t>‹#›</a:t>
            </a:fld>
            <a:endParaRPr lang="en-US"/>
          </a:p>
        </p:txBody>
      </p:sp>
    </p:spTree>
    <p:extLst>
      <p:ext uri="{BB962C8B-B14F-4D97-AF65-F5344CB8AC3E}">
        <p14:creationId xmlns:p14="http://schemas.microsoft.com/office/powerpoint/2010/main" val="41295572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C1E74624-3ACE-420D-A118-0717DCFF772D}" type="datetime1">
              <a:rPr lang="en-US" smtClean="0"/>
              <a:t>5/17/2021</a:t>
            </a:fld>
            <a:endParaRPr lang="en-US"/>
          </a:p>
        </p:txBody>
      </p:sp>
      <p:sp>
        <p:nvSpPr>
          <p:cNvPr id="6" name="Footer Placeholder 5"/>
          <p:cNvSpPr>
            <a:spLocks noGrp="1"/>
          </p:cNvSpPr>
          <p:nvPr>
            <p:ph type="ftr" sz="quarter" idx="11"/>
          </p:nvPr>
        </p:nvSpPr>
        <p:spPr/>
        <p:txBody>
          <a:bodyPr/>
          <a:lstStyle/>
          <a:p>
            <a:r>
              <a:rPr lang="en-US"/>
              <a:t>RTKL Current Issues as of 01.2021</a:t>
            </a:r>
          </a:p>
        </p:txBody>
      </p:sp>
      <p:sp>
        <p:nvSpPr>
          <p:cNvPr id="7" name="Slide Number Placeholder 6"/>
          <p:cNvSpPr>
            <a:spLocks noGrp="1"/>
          </p:cNvSpPr>
          <p:nvPr>
            <p:ph type="sldNum" sz="quarter" idx="12"/>
          </p:nvPr>
        </p:nvSpPr>
        <p:spPr/>
        <p:txBody>
          <a:bodyPr/>
          <a:lstStyle/>
          <a:p>
            <a:fld id="{E37F1B7F-26A8-4661-BB6B-7B7EEAA29ED2}" type="slidenum">
              <a:rPr lang="en-US" smtClean="0"/>
              <a:t>‹#›</a:t>
            </a:fld>
            <a:endParaRPr lang="en-US"/>
          </a:p>
        </p:txBody>
      </p:sp>
    </p:spTree>
    <p:extLst>
      <p:ext uri="{BB962C8B-B14F-4D97-AF65-F5344CB8AC3E}">
        <p14:creationId xmlns:p14="http://schemas.microsoft.com/office/powerpoint/2010/main" val="28883901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1004442-2576-4018-BC45-A363966E200D}" type="datetime1">
              <a:rPr lang="en-US" smtClean="0"/>
              <a:t>5/17/2021</a:t>
            </a:fld>
            <a:endParaRPr lang="en-US"/>
          </a:p>
        </p:txBody>
      </p:sp>
      <p:sp>
        <p:nvSpPr>
          <p:cNvPr id="5" name="Footer Placeholder 4"/>
          <p:cNvSpPr>
            <a:spLocks noGrp="1"/>
          </p:cNvSpPr>
          <p:nvPr>
            <p:ph type="ftr" sz="quarter" idx="11"/>
          </p:nvPr>
        </p:nvSpPr>
        <p:spPr/>
        <p:txBody>
          <a:bodyPr/>
          <a:lstStyle/>
          <a:p>
            <a:r>
              <a:rPr lang="en-US"/>
              <a:t>RTKL Current Issues as of 01.2021</a:t>
            </a:r>
          </a:p>
        </p:txBody>
      </p:sp>
      <p:sp>
        <p:nvSpPr>
          <p:cNvPr id="6" name="Slide Number Placeholder 5"/>
          <p:cNvSpPr>
            <a:spLocks noGrp="1"/>
          </p:cNvSpPr>
          <p:nvPr>
            <p:ph type="sldNum" sz="quarter" idx="12"/>
          </p:nvPr>
        </p:nvSpPr>
        <p:spPr/>
        <p:txBody>
          <a:bodyPr/>
          <a:lstStyle/>
          <a:p>
            <a:fld id="{E37F1B7F-26A8-4661-BB6B-7B7EEAA29ED2}" type="slidenum">
              <a:rPr lang="en-US" smtClean="0"/>
              <a:t>‹#›</a:t>
            </a:fld>
            <a:endParaRPr lang="en-US"/>
          </a:p>
        </p:txBody>
      </p:sp>
    </p:spTree>
    <p:extLst>
      <p:ext uri="{BB962C8B-B14F-4D97-AF65-F5344CB8AC3E}">
        <p14:creationId xmlns:p14="http://schemas.microsoft.com/office/powerpoint/2010/main" val="6969938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3FB0CB5-D4AF-4241-B8B1-3922FEF917D0}" type="datetime1">
              <a:rPr lang="en-US" smtClean="0"/>
              <a:t>5/17/2021</a:t>
            </a:fld>
            <a:endParaRPr lang="en-US"/>
          </a:p>
        </p:txBody>
      </p:sp>
      <p:sp>
        <p:nvSpPr>
          <p:cNvPr id="5" name="Footer Placeholder 4"/>
          <p:cNvSpPr>
            <a:spLocks noGrp="1"/>
          </p:cNvSpPr>
          <p:nvPr>
            <p:ph type="ftr" sz="quarter" idx="11"/>
          </p:nvPr>
        </p:nvSpPr>
        <p:spPr/>
        <p:txBody>
          <a:bodyPr/>
          <a:lstStyle/>
          <a:p>
            <a:r>
              <a:rPr lang="en-US"/>
              <a:t>RTKL Current Issues as of 01.2021</a:t>
            </a:r>
          </a:p>
        </p:txBody>
      </p:sp>
      <p:sp>
        <p:nvSpPr>
          <p:cNvPr id="6" name="Slide Number Placeholder 5"/>
          <p:cNvSpPr>
            <a:spLocks noGrp="1"/>
          </p:cNvSpPr>
          <p:nvPr>
            <p:ph type="sldNum" sz="quarter" idx="12"/>
          </p:nvPr>
        </p:nvSpPr>
        <p:spPr/>
        <p:txBody>
          <a:bodyPr/>
          <a:lstStyle/>
          <a:p>
            <a:fld id="{E37F1B7F-26A8-4661-BB6B-7B7EEAA29ED2}" type="slidenum">
              <a:rPr lang="en-US" smtClean="0"/>
              <a:t>‹#›</a:t>
            </a:fld>
            <a:endParaRPr lang="en-US"/>
          </a:p>
        </p:txBody>
      </p:sp>
    </p:spTree>
    <p:extLst>
      <p:ext uri="{BB962C8B-B14F-4D97-AF65-F5344CB8AC3E}">
        <p14:creationId xmlns:p14="http://schemas.microsoft.com/office/powerpoint/2010/main" val="40278329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DF95645-FCB8-445F-BCE2-264F0D732846}" type="datetime1">
              <a:rPr lang="en-US" smtClean="0"/>
              <a:t>5/17/2021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RTKL Current Issues as of 01.2021</a:t>
            </a: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37F1B7F-26A8-4661-BB6B-7B7EEAA29ED2}" type="slidenum">
              <a:rPr lang="en-US" smtClean="0"/>
              <a:t>‹#›</a:t>
            </a:fld>
            <a:endParaRPr lang="en-US"/>
          </a:p>
        </p:txBody>
      </p:sp>
    </p:spTree>
    <p:extLst>
      <p:ext uri="{BB962C8B-B14F-4D97-AF65-F5344CB8AC3E}">
        <p14:creationId xmlns:p14="http://schemas.microsoft.com/office/powerpoint/2010/main" val="271401590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openrecords.pa.gov/" TargetMode="External"/><Relationship Id="rId7"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hyperlink" Target="mailto:earneson@pa.gov" TargetMode="External"/><Relationship Id="rId5" Type="http://schemas.openxmlformats.org/officeDocument/2006/relationships/hyperlink" Target="https://twitter.com/OpenRecordsPA" TargetMode="External"/><Relationship Id="rId4" Type="http://schemas.openxmlformats.org/officeDocument/2006/relationships/hyperlink" Target="https://twitter.com/ErikOpenRecords"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tags" Target="../tags/tag1.xml"/></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2.xml"/><Relationship Id="rId1" Type="http://schemas.openxmlformats.org/officeDocument/2006/relationships/tags" Target="../tags/tag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hyperlink" Target="https://www.openrecords.pa.gov/" TargetMode="Externa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8" Type="http://schemas.openxmlformats.org/officeDocument/2006/relationships/hyperlink" Target="mailto:openrecords@pa.gov" TargetMode="External"/><Relationship Id="rId3" Type="http://schemas.openxmlformats.org/officeDocument/2006/relationships/hyperlink" Target="https://openrecords.pa.gov/" TargetMode="External"/><Relationship Id="rId7" Type="http://schemas.openxmlformats.org/officeDocument/2006/relationships/hyperlink" Target="https://twitter.com/erikopenrecords" TargetMode="External"/><Relationship Id="rId2" Type="http://schemas.openxmlformats.org/officeDocument/2006/relationships/slideLayout" Target="../slideLayouts/slideLayout2.xml"/><Relationship Id="rId1" Type="http://schemas.openxmlformats.org/officeDocument/2006/relationships/tags" Target="../tags/tag3.xml"/><Relationship Id="rId6" Type="http://schemas.openxmlformats.org/officeDocument/2006/relationships/hyperlink" Target="https://twitter.com/openrecordspa" TargetMode="External"/><Relationship Id="rId5" Type="http://schemas.openxmlformats.org/officeDocument/2006/relationships/hyperlink" Target="https://www.openrecords.pa.gov/EmailSubscriptions.cfm" TargetMode="External"/><Relationship Id="rId4" Type="http://schemas.openxmlformats.org/officeDocument/2006/relationships/hyperlink" Target="https://openrecordspennsylvania.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Title 1"/>
          <p:cNvSpPr>
            <a:spLocks noGrp="1"/>
          </p:cNvSpPr>
          <p:nvPr>
            <p:ph type="ctrTitle"/>
          </p:nvPr>
        </p:nvSpPr>
        <p:spPr>
          <a:xfrm>
            <a:off x="1543050" y="2351813"/>
            <a:ext cx="6057900" cy="2524987"/>
          </a:xfrm>
        </p:spPr>
        <p:txBody>
          <a:bodyPr>
            <a:noAutofit/>
          </a:bodyPr>
          <a:lstStyle/>
          <a:p>
            <a:r>
              <a:rPr lang="en-US" sz="3600" b="1" dirty="0"/>
              <a:t>All Things Right-to-Know Law, </a:t>
            </a:r>
            <a:br>
              <a:rPr lang="en-US" sz="3600" b="1" dirty="0"/>
            </a:br>
            <a:r>
              <a:rPr lang="en-US" sz="3600" b="1" dirty="0"/>
              <a:t>2021 Edition </a:t>
            </a:r>
            <a:br>
              <a:rPr lang="en-US" sz="2400" b="1" dirty="0"/>
            </a:br>
            <a:br>
              <a:rPr lang="en-US" sz="2400" b="1" dirty="0"/>
            </a:br>
            <a:r>
              <a:rPr lang="en-US" sz="2400" i="1" dirty="0"/>
              <a:t>Pennsylvania State Association of Boroughs</a:t>
            </a:r>
            <a:br>
              <a:rPr lang="en-US" sz="2400" dirty="0"/>
            </a:br>
            <a:r>
              <a:rPr lang="en-US" sz="2100" i="1" dirty="0"/>
              <a:t>June 7, 2021</a:t>
            </a:r>
          </a:p>
        </p:txBody>
      </p:sp>
      <p:sp>
        <p:nvSpPr>
          <p:cNvPr id="3" name="Subtitle 2"/>
          <p:cNvSpPr>
            <a:spLocks noGrp="1"/>
          </p:cNvSpPr>
          <p:nvPr>
            <p:ph type="subTitle" idx="1"/>
          </p:nvPr>
        </p:nvSpPr>
        <p:spPr>
          <a:xfrm>
            <a:off x="2895600" y="1730103"/>
            <a:ext cx="3479206" cy="621710"/>
          </a:xfrm>
        </p:spPr>
        <p:txBody>
          <a:bodyPr rtlCol="0">
            <a:normAutofit/>
          </a:bodyPr>
          <a:lstStyle/>
          <a:p>
            <a:pPr>
              <a:defRPr/>
            </a:pPr>
            <a:r>
              <a:rPr lang="en-US" sz="1800" dirty="0">
                <a:solidFill>
                  <a:schemeClr val="tx2"/>
                </a:solidFill>
              </a:rPr>
              <a:t>Liz Wagenseller, Executive Director</a:t>
            </a:r>
          </a:p>
        </p:txBody>
      </p:sp>
      <p:sp>
        <p:nvSpPr>
          <p:cNvPr id="2053" name="TextBox 5"/>
          <p:cNvSpPr txBox="1">
            <a:spLocks noChangeArrowheads="1"/>
          </p:cNvSpPr>
          <p:nvPr/>
        </p:nvSpPr>
        <p:spPr bwMode="auto">
          <a:xfrm>
            <a:off x="657225" y="5107065"/>
            <a:ext cx="7829550" cy="1246495"/>
          </a:xfrm>
          <a:prstGeom prst="rect">
            <a:avLst/>
          </a:prstGeom>
          <a:solidFill>
            <a:schemeClr val="accent1">
              <a:lumMod val="40000"/>
              <a:lumOff val="60000"/>
            </a:schemeClr>
          </a:solidFill>
          <a:ln>
            <a:noFill/>
          </a:ln>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en-US" sz="1500" dirty="0">
                <a:latin typeface="Calibri" pitchFamily="34" charset="0"/>
                <a:hlinkClick r:id="rId3"/>
              </a:rPr>
              <a:t>https://openrecords.pa.gov</a:t>
            </a:r>
            <a:endParaRPr lang="en-US" sz="1500" dirty="0">
              <a:latin typeface="Calibri" pitchFamily="34" charset="0"/>
            </a:endParaRPr>
          </a:p>
          <a:p>
            <a:pPr algn="ctr" eaLnBrk="1" hangingPunct="1"/>
            <a:r>
              <a:rPr lang="en-US" sz="1500" dirty="0">
                <a:latin typeface="Calibri" pitchFamily="34" charset="0"/>
                <a:hlinkClick r:id="rId4"/>
              </a:rPr>
              <a:t>@LizOpenRecords</a:t>
            </a:r>
            <a:endParaRPr lang="en-US" sz="1500" dirty="0">
              <a:latin typeface="Calibri" pitchFamily="34" charset="0"/>
            </a:endParaRPr>
          </a:p>
          <a:p>
            <a:pPr algn="ctr" eaLnBrk="1" hangingPunct="1"/>
            <a:r>
              <a:rPr lang="en-US" sz="1500" dirty="0">
                <a:latin typeface="Calibri" pitchFamily="34" charset="0"/>
                <a:hlinkClick r:id="rId5"/>
              </a:rPr>
              <a:t>@</a:t>
            </a:r>
            <a:r>
              <a:rPr lang="en-US" sz="1500" dirty="0" err="1">
                <a:latin typeface="Calibri" pitchFamily="34" charset="0"/>
                <a:hlinkClick r:id="rId5"/>
              </a:rPr>
              <a:t>OpenRecordsPA</a:t>
            </a:r>
            <a:endParaRPr lang="en-US" sz="1500" dirty="0">
              <a:latin typeface="Calibri" pitchFamily="34" charset="0"/>
            </a:endParaRPr>
          </a:p>
          <a:p>
            <a:pPr algn="ctr" eaLnBrk="1" hangingPunct="1"/>
            <a:r>
              <a:rPr lang="en-US" sz="1500" dirty="0">
                <a:latin typeface="Calibri" pitchFamily="34" charset="0"/>
                <a:hlinkClick r:id="rId6"/>
              </a:rPr>
              <a:t>ewagensell@pa.gov</a:t>
            </a:r>
            <a:endParaRPr lang="en-US" sz="1500" dirty="0">
              <a:latin typeface="Calibri" pitchFamily="34" charset="0"/>
            </a:endParaRPr>
          </a:p>
          <a:p>
            <a:pPr algn="ctr" eaLnBrk="1" hangingPunct="1"/>
            <a:r>
              <a:rPr lang="en-US" sz="1500" dirty="0">
                <a:latin typeface="Calibri" pitchFamily="34" charset="0"/>
              </a:rPr>
              <a:t>(717) 346-9903</a:t>
            </a:r>
          </a:p>
        </p:txBody>
      </p:sp>
      <p:pic>
        <p:nvPicPr>
          <p:cNvPr id="7" name="Picture 2" descr="O:\ExecutiveOffice_241010100\OOR_Logos_and_Pictures\Open Records_Logo elongated.JP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133600" y="504440"/>
            <a:ext cx="4471589" cy="10936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531602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40000"/>
              <a:lumOff val="60000"/>
            </a:schemeClr>
          </a:solidFill>
        </p:spPr>
        <p:txBody>
          <a:bodyPr>
            <a:normAutofit/>
          </a:bodyPr>
          <a:lstStyle/>
          <a:p>
            <a:r>
              <a:rPr lang="en-US" b="1" dirty="0"/>
              <a:t>Presentation Overview</a:t>
            </a:r>
          </a:p>
        </p:txBody>
      </p:sp>
      <p:sp>
        <p:nvSpPr>
          <p:cNvPr id="3" name="Content Placeholder 2"/>
          <p:cNvSpPr>
            <a:spLocks noGrp="1"/>
          </p:cNvSpPr>
          <p:nvPr>
            <p:ph idx="1"/>
          </p:nvPr>
        </p:nvSpPr>
        <p:spPr>
          <a:xfrm>
            <a:off x="457200" y="1600200"/>
            <a:ext cx="8229600" cy="3657600"/>
          </a:xfrm>
        </p:spPr>
        <p:txBody>
          <a:bodyPr>
            <a:noAutofit/>
          </a:bodyPr>
          <a:lstStyle/>
          <a:p>
            <a:pPr marL="457200" indent="-457200">
              <a:buAutoNum type="arabicPeriod"/>
            </a:pPr>
            <a:r>
              <a:rPr lang="en-US" sz="2200" b="1" dirty="0"/>
              <a:t>Right-to-Know Law Requests</a:t>
            </a:r>
          </a:p>
          <a:p>
            <a:pPr marL="457200" indent="-457200">
              <a:buAutoNum type="arabicPeriod"/>
            </a:pPr>
            <a:r>
              <a:rPr lang="en-US" sz="2200" b="1" dirty="0"/>
              <a:t>The OOR and the Appeals Process</a:t>
            </a:r>
          </a:p>
          <a:p>
            <a:pPr marL="457200" indent="-457200">
              <a:buAutoNum type="arabicPeriod"/>
            </a:pPr>
            <a:r>
              <a:rPr lang="en-US" sz="2200" b="1" dirty="0"/>
              <a:t>Tips and Best Practices</a:t>
            </a:r>
          </a:p>
          <a:p>
            <a:pPr marL="457200" indent="-457200">
              <a:buAutoNum type="arabicPeriod"/>
            </a:pPr>
            <a:r>
              <a:rPr lang="en-US" sz="2200" b="1" dirty="0"/>
              <a:t>Recent Developments</a:t>
            </a:r>
          </a:p>
          <a:p>
            <a:pPr marL="457200" indent="-457200">
              <a:buAutoNum type="arabicPeriod"/>
            </a:pPr>
            <a:r>
              <a:rPr lang="en-US" sz="2200" b="1" dirty="0"/>
              <a:t>Questions? </a:t>
            </a:r>
          </a:p>
          <a:p>
            <a:pPr marL="457200" indent="-457200">
              <a:buAutoNum type="arabicPeriod"/>
            </a:pPr>
            <a:endParaRPr lang="en-US" sz="2200" b="1" dirty="0"/>
          </a:p>
          <a:p>
            <a:pPr marL="0" indent="0">
              <a:buNone/>
            </a:pPr>
            <a:endParaRPr lang="en-US" sz="2200" b="1" dirty="0"/>
          </a:p>
          <a:p>
            <a:pPr marL="457200" indent="-457200">
              <a:buAutoNum type="arabicPeriod"/>
            </a:pPr>
            <a:endParaRPr lang="en-US" sz="2200" dirty="0"/>
          </a:p>
        </p:txBody>
      </p:sp>
      <p:sp>
        <p:nvSpPr>
          <p:cNvPr id="4" name="Slide Number Placeholder 3">
            <a:extLst>
              <a:ext uri="{FF2B5EF4-FFF2-40B4-BE49-F238E27FC236}">
                <a16:creationId xmlns:a16="http://schemas.microsoft.com/office/drawing/2014/main" id="{05889CC9-170A-4C1A-AC85-EB12E99649E8}"/>
              </a:ext>
            </a:extLst>
          </p:cNvPr>
          <p:cNvSpPr>
            <a:spLocks noGrp="1"/>
          </p:cNvSpPr>
          <p:nvPr>
            <p:ph type="sldNum" sz="quarter" idx="12"/>
          </p:nvPr>
        </p:nvSpPr>
        <p:spPr/>
        <p:txBody>
          <a:bodyPr/>
          <a:lstStyle/>
          <a:p>
            <a:fld id="{E37F1B7F-26A8-4661-BB6B-7B7EEAA29ED2}" type="slidenum">
              <a:rPr lang="en-US" smtClean="0"/>
              <a:t>2</a:t>
            </a:fld>
            <a:endParaRPr lang="en-US"/>
          </a:p>
        </p:txBody>
      </p:sp>
    </p:spTree>
    <p:extLst>
      <p:ext uri="{BB962C8B-B14F-4D97-AF65-F5344CB8AC3E}">
        <p14:creationId xmlns:p14="http://schemas.microsoft.com/office/powerpoint/2010/main" val="10970846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 name="Rectangle 70">
            <a:extLst>
              <a:ext uri="{FF2B5EF4-FFF2-40B4-BE49-F238E27FC236}">
                <a16:creationId xmlns:a16="http://schemas.microsoft.com/office/drawing/2014/main" id="{EB270761-CC40-4F3F-A916-7E3BC398934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3770" cy="6858000"/>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Rectangle 72">
            <a:extLst>
              <a:ext uri="{FF2B5EF4-FFF2-40B4-BE49-F238E27FC236}">
                <a16:creationId xmlns:a16="http://schemas.microsoft.com/office/drawing/2014/main" id="{2820855C-9FA4-417A-BE67-63C022F819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91540"/>
            <a:ext cx="541782" cy="5071110"/>
          </a:xfrm>
          <a:prstGeom prst="rect">
            <a:avLst/>
          </a:prstGeom>
          <a:solidFill>
            <a:srgbClr val="4C52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 name="Rectangle 74">
            <a:extLst>
              <a:ext uri="{FF2B5EF4-FFF2-40B4-BE49-F238E27FC236}">
                <a16:creationId xmlns:a16="http://schemas.microsoft.com/office/drawing/2014/main" id="{D7E6A49B-1B06-403E-8CC5-ACB38A6BDE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01826" y="891540"/>
            <a:ext cx="8242174" cy="5071110"/>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50" name="Title 1"/>
          <p:cNvSpPr>
            <a:spLocks noGrp="1"/>
          </p:cNvSpPr>
          <p:nvPr>
            <p:ph type="ctrTitle"/>
          </p:nvPr>
        </p:nvSpPr>
        <p:spPr>
          <a:xfrm>
            <a:off x="1024620" y="1660121"/>
            <a:ext cx="7217553" cy="3305493"/>
          </a:xfrm>
        </p:spPr>
        <p:txBody>
          <a:bodyPr>
            <a:normAutofit/>
          </a:bodyPr>
          <a:lstStyle/>
          <a:p>
            <a:pPr>
              <a:lnSpc>
                <a:spcPct val="90000"/>
              </a:lnSpc>
            </a:pPr>
            <a:r>
              <a:rPr lang="en-US" sz="6600" b="1" dirty="0"/>
              <a:t>Right-to-Know Law Requests</a:t>
            </a:r>
            <a:br>
              <a:rPr lang="en-US" sz="7700" b="1" dirty="0"/>
            </a:br>
            <a:endParaRPr lang="en-US" sz="7700" i="1" dirty="0"/>
          </a:p>
        </p:txBody>
      </p:sp>
    </p:spTree>
    <p:extLst>
      <p:ext uri="{BB962C8B-B14F-4D97-AF65-F5344CB8AC3E}">
        <p14:creationId xmlns:p14="http://schemas.microsoft.com/office/powerpoint/2010/main" val="34387174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40000"/>
              <a:lumOff val="60000"/>
            </a:schemeClr>
          </a:solidFill>
        </p:spPr>
        <p:txBody>
          <a:bodyPr>
            <a:normAutofit/>
          </a:bodyPr>
          <a:lstStyle/>
          <a:p>
            <a:r>
              <a:rPr lang="en-US" b="1" dirty="0"/>
              <a:t>Right-to-Know Law Basics</a:t>
            </a:r>
          </a:p>
        </p:txBody>
      </p:sp>
      <p:sp>
        <p:nvSpPr>
          <p:cNvPr id="3" name="Content Placeholder 2"/>
          <p:cNvSpPr>
            <a:spLocks noGrp="1"/>
          </p:cNvSpPr>
          <p:nvPr>
            <p:ph idx="1"/>
          </p:nvPr>
        </p:nvSpPr>
        <p:spPr>
          <a:xfrm>
            <a:off x="457200" y="1600200"/>
            <a:ext cx="8229600" cy="3657600"/>
          </a:xfrm>
        </p:spPr>
        <p:txBody>
          <a:bodyPr>
            <a:noAutofit/>
          </a:bodyPr>
          <a:lstStyle/>
          <a:p>
            <a:pPr marL="0" indent="0">
              <a:buNone/>
            </a:pPr>
            <a:r>
              <a:rPr lang="en-US" sz="2200" b="1" u="sng" dirty="0"/>
              <a:t>The very basics of the Right-to-Know Law</a:t>
            </a:r>
          </a:p>
          <a:p>
            <a:r>
              <a:rPr lang="en-US" sz="2200" dirty="0"/>
              <a:t>RTKL allows people to </a:t>
            </a:r>
            <a:r>
              <a:rPr lang="en-US" sz="2200" b="1" dirty="0"/>
              <a:t>request state &amp; local gov’t records</a:t>
            </a:r>
          </a:p>
          <a:p>
            <a:r>
              <a:rPr lang="en-US" sz="2200" dirty="0"/>
              <a:t>Agencies must respond within </a:t>
            </a:r>
            <a:r>
              <a:rPr lang="en-US" sz="2200" b="1" dirty="0"/>
              <a:t>5 business days</a:t>
            </a:r>
          </a:p>
          <a:p>
            <a:pPr lvl="1">
              <a:buFont typeface="Wingdings" panose="05000000000000000000" pitchFamily="2" charset="2"/>
              <a:buChar char="§"/>
            </a:pPr>
            <a:r>
              <a:rPr lang="en-US" sz="2200" dirty="0"/>
              <a:t>Can sometimes extend deadline by 30 calendar days</a:t>
            </a:r>
          </a:p>
          <a:p>
            <a:pPr lvl="1">
              <a:buFont typeface="Wingdings" panose="05000000000000000000" pitchFamily="2" charset="2"/>
              <a:buChar char="§"/>
            </a:pPr>
            <a:r>
              <a:rPr lang="en-US" sz="2200" dirty="0"/>
              <a:t>Requester can grant additional time – must be in writing</a:t>
            </a:r>
          </a:p>
          <a:p>
            <a:r>
              <a:rPr lang="en-US" sz="2200" dirty="0"/>
              <a:t>Can grant or deny request, or a combination of both</a:t>
            </a:r>
          </a:p>
          <a:p>
            <a:r>
              <a:rPr lang="en-US" sz="2200" dirty="0"/>
              <a:t>If any part denied, requester can appeal (</a:t>
            </a:r>
            <a:r>
              <a:rPr lang="en-US" sz="2200" b="1" dirty="0"/>
              <a:t>&lt;2.5% of cases</a:t>
            </a:r>
            <a:r>
              <a:rPr lang="en-US" sz="2200" dirty="0"/>
              <a:t>)</a:t>
            </a:r>
          </a:p>
          <a:p>
            <a:r>
              <a:rPr lang="en-US" sz="2200" dirty="0"/>
              <a:t>OOR decides cases in 30 days (requester can grant more time)</a:t>
            </a:r>
          </a:p>
          <a:p>
            <a:r>
              <a:rPr lang="en-US" sz="2200" dirty="0"/>
              <a:t>Either side can appeal OOR decision to court (</a:t>
            </a:r>
            <a:r>
              <a:rPr lang="en-US" sz="2200" b="1" dirty="0"/>
              <a:t>&lt;10% of cases</a:t>
            </a:r>
            <a:r>
              <a:rPr lang="en-US" sz="2200" dirty="0"/>
              <a:t>)</a:t>
            </a:r>
          </a:p>
        </p:txBody>
      </p:sp>
      <p:sp>
        <p:nvSpPr>
          <p:cNvPr id="4" name="Slide Number Placeholder 3">
            <a:extLst>
              <a:ext uri="{FF2B5EF4-FFF2-40B4-BE49-F238E27FC236}">
                <a16:creationId xmlns:a16="http://schemas.microsoft.com/office/drawing/2014/main" id="{2FD2D2D2-D251-4B91-A318-A45152AED4E8}"/>
              </a:ext>
            </a:extLst>
          </p:cNvPr>
          <p:cNvSpPr>
            <a:spLocks noGrp="1"/>
          </p:cNvSpPr>
          <p:nvPr>
            <p:ph type="sldNum" sz="quarter" idx="12"/>
          </p:nvPr>
        </p:nvSpPr>
        <p:spPr/>
        <p:txBody>
          <a:bodyPr/>
          <a:lstStyle/>
          <a:p>
            <a:fld id="{E37F1B7F-26A8-4661-BB6B-7B7EEAA29ED2}" type="slidenum">
              <a:rPr lang="en-US" smtClean="0"/>
              <a:t>4</a:t>
            </a:fld>
            <a:endParaRPr lang="en-US"/>
          </a:p>
        </p:txBody>
      </p:sp>
    </p:spTree>
    <p:extLst>
      <p:ext uri="{BB962C8B-B14F-4D97-AF65-F5344CB8AC3E}">
        <p14:creationId xmlns:p14="http://schemas.microsoft.com/office/powerpoint/2010/main" val="35884596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3" end="3"/>
                                            </p:txEl>
                                          </p:spTgt>
                                        </p:tgtEl>
                                        <p:attrNameLst>
                                          <p:attrName>style.visibility</p:attrName>
                                        </p:attrNameLst>
                                      </p:cBhvr>
                                      <p:to>
                                        <p:strVal val="visible"/>
                                      </p:to>
                                    </p:set>
                                    <p:animEffect transition="in" filter="fade">
                                      <p:cBhvr>
                                        <p:cTn id="10" dur="500"/>
                                        <p:tgtEl>
                                          <p:spTgt spid="3">
                                            <p:txEl>
                                              <p:pRg st="3" end="3"/>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animEffect transition="in" filter="fade">
                                      <p:cBhvr>
                                        <p:cTn id="13" dur="500"/>
                                        <p:tgtEl>
                                          <p:spTgt spid="3">
                                            <p:txEl>
                                              <p:pRg st="4" end="4"/>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3">
                                            <p:txEl>
                                              <p:pRg st="5" end="5"/>
                                            </p:txEl>
                                          </p:spTgt>
                                        </p:tgtEl>
                                        <p:attrNameLst>
                                          <p:attrName>style.visibility</p:attrName>
                                        </p:attrNameLst>
                                      </p:cBhvr>
                                      <p:to>
                                        <p:strVal val="visible"/>
                                      </p:to>
                                    </p:set>
                                    <p:animEffect transition="in" filter="fade">
                                      <p:cBhvr>
                                        <p:cTn id="18" dur="500"/>
                                        <p:tgtEl>
                                          <p:spTgt spid="3">
                                            <p:txEl>
                                              <p:pRg st="5" end="5"/>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animEffect transition="in" filter="fade">
                                      <p:cBhvr>
                                        <p:cTn id="23" dur="500"/>
                                        <p:tgtEl>
                                          <p:spTgt spid="3">
                                            <p:txEl>
                                              <p:pRg st="6" end="6"/>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3">
                                            <p:txEl>
                                              <p:pRg st="7" end="7"/>
                                            </p:txEl>
                                          </p:spTgt>
                                        </p:tgtEl>
                                        <p:attrNameLst>
                                          <p:attrName>style.visibility</p:attrName>
                                        </p:attrNameLst>
                                      </p:cBhvr>
                                      <p:to>
                                        <p:strVal val="visible"/>
                                      </p:to>
                                    </p:set>
                                    <p:animEffect transition="in" filter="fade">
                                      <p:cBhvr>
                                        <p:cTn id="28" dur="500"/>
                                        <p:tgtEl>
                                          <p:spTgt spid="3">
                                            <p:txEl>
                                              <p:pRg st="7" end="7"/>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3">
                                            <p:txEl>
                                              <p:pRg st="8" end="8"/>
                                            </p:txEl>
                                          </p:spTgt>
                                        </p:tgtEl>
                                        <p:attrNameLst>
                                          <p:attrName>style.visibility</p:attrName>
                                        </p:attrNameLst>
                                      </p:cBhvr>
                                      <p:to>
                                        <p:strVal val="visible"/>
                                      </p:to>
                                    </p:set>
                                    <p:animEffect transition="in" filter="fade">
                                      <p:cBhvr>
                                        <p:cTn id="33"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40000"/>
              <a:lumOff val="60000"/>
            </a:schemeClr>
          </a:solidFill>
        </p:spPr>
        <p:txBody>
          <a:bodyPr vert="horz" lIns="91440" tIns="45720" rIns="91440" bIns="45720" rtlCol="0" anchor="ctr">
            <a:normAutofit/>
          </a:bodyPr>
          <a:lstStyle/>
          <a:p>
            <a:r>
              <a:rPr lang="en-US" b="1" dirty="0"/>
              <a:t>Receiving RTKL Requests</a:t>
            </a:r>
          </a:p>
        </p:txBody>
      </p:sp>
      <p:sp>
        <p:nvSpPr>
          <p:cNvPr id="3" name="Content Placeholder 2"/>
          <p:cNvSpPr>
            <a:spLocks noGrp="1"/>
          </p:cNvSpPr>
          <p:nvPr>
            <p:ph idx="1"/>
          </p:nvPr>
        </p:nvSpPr>
        <p:spPr>
          <a:xfrm>
            <a:off x="457200" y="1600200"/>
            <a:ext cx="8229600" cy="3657600"/>
          </a:xfrm>
        </p:spPr>
        <p:txBody>
          <a:bodyPr>
            <a:normAutofit/>
          </a:bodyPr>
          <a:lstStyle/>
          <a:p>
            <a:pPr marL="0" indent="0">
              <a:buNone/>
            </a:pPr>
            <a:r>
              <a:rPr lang="en-US" sz="2200" b="1" u="sng" dirty="0"/>
              <a:t>Not everything has to be a formal RTKL request</a:t>
            </a:r>
          </a:p>
          <a:p>
            <a:r>
              <a:rPr lang="en-US" sz="2200" b="1" dirty="0">
                <a:solidFill>
                  <a:srgbClr val="FF0000"/>
                </a:solidFill>
              </a:rPr>
              <a:t>Use common sense</a:t>
            </a:r>
          </a:p>
          <a:p>
            <a:r>
              <a:rPr lang="en-US" sz="2200" dirty="0"/>
              <a:t>What will be most efficient? What will take the least time?</a:t>
            </a:r>
          </a:p>
          <a:p>
            <a:r>
              <a:rPr lang="en-US" sz="2200" dirty="0"/>
              <a:t>Post commonly requested records on website</a:t>
            </a:r>
          </a:p>
          <a:p>
            <a:r>
              <a:rPr lang="en-US" sz="2200" dirty="0"/>
              <a:t>Little (or no) reason to require RTKL request for simple records</a:t>
            </a:r>
          </a:p>
          <a:p>
            <a:endParaRPr lang="en-US" dirty="0"/>
          </a:p>
        </p:txBody>
      </p:sp>
      <p:sp>
        <p:nvSpPr>
          <p:cNvPr id="4" name="Slide Number Placeholder 3">
            <a:extLst>
              <a:ext uri="{FF2B5EF4-FFF2-40B4-BE49-F238E27FC236}">
                <a16:creationId xmlns:a16="http://schemas.microsoft.com/office/drawing/2014/main" id="{3FDD8CD1-6B46-4B6A-9B2D-43ED7182325E}"/>
              </a:ext>
            </a:extLst>
          </p:cNvPr>
          <p:cNvSpPr>
            <a:spLocks noGrp="1"/>
          </p:cNvSpPr>
          <p:nvPr>
            <p:ph type="sldNum" sz="quarter" idx="12"/>
          </p:nvPr>
        </p:nvSpPr>
        <p:spPr/>
        <p:txBody>
          <a:bodyPr/>
          <a:lstStyle/>
          <a:p>
            <a:fld id="{E37F1B7F-26A8-4661-BB6B-7B7EEAA29ED2}" type="slidenum">
              <a:rPr lang="en-US" smtClean="0"/>
              <a:t>5</a:t>
            </a:fld>
            <a:endParaRPr lang="en-US"/>
          </a:p>
        </p:txBody>
      </p:sp>
    </p:spTree>
    <p:extLst>
      <p:ext uri="{BB962C8B-B14F-4D97-AF65-F5344CB8AC3E}">
        <p14:creationId xmlns:p14="http://schemas.microsoft.com/office/powerpoint/2010/main" val="30331030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fade">
                                      <p:cBhvr>
                                        <p:cTn id="12" dur="500"/>
                                        <p:tgtEl>
                                          <p:spTgt spid="3">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40000"/>
              <a:lumOff val="60000"/>
            </a:schemeClr>
          </a:solidFill>
        </p:spPr>
        <p:txBody>
          <a:bodyPr>
            <a:normAutofit/>
          </a:bodyPr>
          <a:lstStyle/>
          <a:p>
            <a:r>
              <a:rPr lang="en-US" b="1" dirty="0"/>
              <a:t>Receiving</a:t>
            </a:r>
            <a:r>
              <a:rPr lang="en-US" sz="2400" dirty="0">
                <a:latin typeface="Arial Black" panose="020B0A04020102020204" pitchFamily="34" charset="0"/>
              </a:rPr>
              <a:t> </a:t>
            </a:r>
            <a:r>
              <a:rPr lang="en-US" b="1" dirty="0"/>
              <a:t>RTKL Requests</a:t>
            </a:r>
          </a:p>
        </p:txBody>
      </p:sp>
      <p:sp>
        <p:nvSpPr>
          <p:cNvPr id="3" name="Content Placeholder 2"/>
          <p:cNvSpPr>
            <a:spLocks noGrp="1"/>
          </p:cNvSpPr>
          <p:nvPr>
            <p:ph idx="1"/>
          </p:nvPr>
        </p:nvSpPr>
        <p:spPr>
          <a:xfrm>
            <a:off x="457200" y="1600200"/>
            <a:ext cx="8286750" cy="3657600"/>
          </a:xfrm>
        </p:spPr>
        <p:txBody>
          <a:bodyPr>
            <a:normAutofit/>
          </a:bodyPr>
          <a:lstStyle/>
          <a:p>
            <a:pPr marL="0" indent="0">
              <a:buNone/>
            </a:pPr>
            <a:r>
              <a:rPr lang="en-US" sz="2200" b="1" u="sng" dirty="0"/>
              <a:t>The Agency Open Records Officer (AORO) is </a:t>
            </a:r>
            <a:r>
              <a:rPr lang="en-US" sz="2200" b="1" u="sng" dirty="0">
                <a:solidFill>
                  <a:srgbClr val="FF0000"/>
                </a:solidFill>
              </a:rPr>
              <a:t>VITAL</a:t>
            </a:r>
          </a:p>
          <a:p>
            <a:r>
              <a:rPr lang="en-US" sz="2200" dirty="0"/>
              <a:t>Borough appoints AORO</a:t>
            </a:r>
          </a:p>
          <a:p>
            <a:r>
              <a:rPr lang="en-US" sz="2200" dirty="0"/>
              <a:t>AORO receives all requests</a:t>
            </a:r>
          </a:p>
          <a:p>
            <a:r>
              <a:rPr lang="en-US" sz="2200" dirty="0"/>
              <a:t>AORO serves as main point of contact for requesters</a:t>
            </a:r>
          </a:p>
          <a:p>
            <a:r>
              <a:rPr lang="en-US" sz="2200" dirty="0"/>
              <a:t>AORO contacts employees &amp; contractors who may have records</a:t>
            </a:r>
          </a:p>
          <a:p>
            <a:r>
              <a:rPr lang="en-US" sz="2200" dirty="0"/>
              <a:t>AORO tracks deadlines for responses and appeals</a:t>
            </a:r>
          </a:p>
          <a:p>
            <a:r>
              <a:rPr lang="en-US" sz="2200" dirty="0"/>
              <a:t>AORO, </a:t>
            </a:r>
            <a:r>
              <a:rPr lang="en-US" sz="2200" i="1" dirty="0"/>
              <a:t>when necessary</a:t>
            </a:r>
            <a:r>
              <a:rPr lang="en-US" sz="2200" dirty="0"/>
              <a:t>, consults with agency head</a:t>
            </a:r>
          </a:p>
          <a:p>
            <a:r>
              <a:rPr lang="en-US" sz="2200" dirty="0"/>
              <a:t>AORO, </a:t>
            </a:r>
            <a:r>
              <a:rPr lang="en-US" sz="2200" i="1" dirty="0"/>
              <a:t>when necessary</a:t>
            </a:r>
            <a:r>
              <a:rPr lang="en-US" sz="2200" dirty="0"/>
              <a:t>, consults with agency solicitor</a:t>
            </a:r>
          </a:p>
        </p:txBody>
      </p:sp>
      <p:sp>
        <p:nvSpPr>
          <p:cNvPr id="4" name="Slide Number Placeholder 3">
            <a:extLst>
              <a:ext uri="{FF2B5EF4-FFF2-40B4-BE49-F238E27FC236}">
                <a16:creationId xmlns:a16="http://schemas.microsoft.com/office/drawing/2014/main" id="{AF694AA1-3ADA-42B8-89FF-960E0BE219A0}"/>
              </a:ext>
            </a:extLst>
          </p:cNvPr>
          <p:cNvSpPr>
            <a:spLocks noGrp="1"/>
          </p:cNvSpPr>
          <p:nvPr>
            <p:ph type="sldNum" sz="quarter" idx="12"/>
          </p:nvPr>
        </p:nvSpPr>
        <p:spPr/>
        <p:txBody>
          <a:bodyPr/>
          <a:lstStyle/>
          <a:p>
            <a:fld id="{E37F1B7F-26A8-4661-BB6B-7B7EEAA29ED2}" type="slidenum">
              <a:rPr lang="en-US" smtClean="0"/>
              <a:t>6</a:t>
            </a:fld>
            <a:endParaRPr lang="en-US"/>
          </a:p>
        </p:txBody>
      </p:sp>
    </p:spTree>
    <p:extLst>
      <p:ext uri="{BB962C8B-B14F-4D97-AF65-F5344CB8AC3E}">
        <p14:creationId xmlns:p14="http://schemas.microsoft.com/office/powerpoint/2010/main" val="16870920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fade">
                                      <p:cBhvr>
                                        <p:cTn id="12" dur="500"/>
                                        <p:tgtEl>
                                          <p:spTgt spid="3">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500"/>
                                        <p:tgtEl>
                                          <p:spTgt spid="3">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fade">
                                      <p:cBhvr>
                                        <p:cTn id="22" dur="500"/>
                                        <p:tgtEl>
                                          <p:spTgt spid="3">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animEffect transition="in" filter="fade">
                                      <p:cBhvr>
                                        <p:cTn id="27" dur="500"/>
                                        <p:tgtEl>
                                          <p:spTgt spid="3">
                                            <p:txEl>
                                              <p:pRg st="6" end="6"/>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7" end="7"/>
                                            </p:txEl>
                                          </p:spTgt>
                                        </p:tgtEl>
                                        <p:attrNameLst>
                                          <p:attrName>style.visibility</p:attrName>
                                        </p:attrNameLst>
                                      </p:cBhvr>
                                      <p:to>
                                        <p:strVal val="visible"/>
                                      </p:to>
                                    </p:set>
                                    <p:animEffect transition="in" filter="fade">
                                      <p:cBhvr>
                                        <p:cTn id="32"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40000"/>
              <a:lumOff val="60000"/>
            </a:schemeClr>
          </a:solidFill>
        </p:spPr>
        <p:txBody>
          <a:bodyPr vert="horz" lIns="91440" tIns="45720" rIns="91440" bIns="45720" rtlCol="0" anchor="ctr">
            <a:noAutofit/>
          </a:bodyPr>
          <a:lstStyle/>
          <a:p>
            <a:r>
              <a:rPr lang="en-US" sz="3000" b="1" dirty="0"/>
              <a:t>What are Records?</a:t>
            </a:r>
            <a:br>
              <a:rPr lang="en-US" sz="3000" b="1" dirty="0"/>
            </a:br>
            <a:r>
              <a:rPr lang="en-US" sz="3000" b="1" dirty="0"/>
              <a:t>Any information, regardless of its physical form.</a:t>
            </a:r>
          </a:p>
        </p:txBody>
      </p:sp>
      <p:sp>
        <p:nvSpPr>
          <p:cNvPr id="3" name="Content Placeholder 2"/>
          <p:cNvSpPr>
            <a:spLocks noGrp="1"/>
          </p:cNvSpPr>
          <p:nvPr>
            <p:ph idx="1"/>
          </p:nvPr>
        </p:nvSpPr>
        <p:spPr>
          <a:xfrm>
            <a:off x="457200" y="1600200"/>
            <a:ext cx="8229600" cy="4525963"/>
          </a:xfrm>
        </p:spPr>
        <p:txBody>
          <a:bodyPr>
            <a:normAutofit/>
          </a:bodyPr>
          <a:lstStyle/>
          <a:p>
            <a:r>
              <a:rPr lang="en-US" sz="2200" dirty="0"/>
              <a:t>Paper</a:t>
            </a:r>
          </a:p>
          <a:p>
            <a:r>
              <a:rPr lang="en-US" sz="2200" dirty="0"/>
              <a:t>Emails</a:t>
            </a:r>
          </a:p>
          <a:p>
            <a:r>
              <a:rPr lang="en-US" sz="2200" dirty="0"/>
              <a:t>Phone records</a:t>
            </a:r>
          </a:p>
          <a:p>
            <a:r>
              <a:rPr lang="en-US" sz="2200" dirty="0"/>
              <a:t>Text messages</a:t>
            </a:r>
          </a:p>
          <a:p>
            <a:r>
              <a:rPr lang="en-US" sz="2200" dirty="0"/>
              <a:t>Blueprints</a:t>
            </a:r>
          </a:p>
          <a:p>
            <a:r>
              <a:rPr lang="en-US" sz="2200" dirty="0"/>
              <a:t>Audio recordings</a:t>
            </a:r>
          </a:p>
          <a:p>
            <a:r>
              <a:rPr lang="en-US" sz="2200" dirty="0"/>
              <a:t>Security camera footage</a:t>
            </a:r>
          </a:p>
          <a:p>
            <a:r>
              <a:rPr lang="en-US" sz="2200" dirty="0"/>
              <a:t>Social Media</a:t>
            </a:r>
          </a:p>
          <a:p>
            <a:endParaRPr lang="en-US" sz="2200" dirty="0"/>
          </a:p>
        </p:txBody>
      </p:sp>
      <p:sp>
        <p:nvSpPr>
          <p:cNvPr id="5" name="Slide Number Placeholder 4">
            <a:extLst>
              <a:ext uri="{FF2B5EF4-FFF2-40B4-BE49-F238E27FC236}">
                <a16:creationId xmlns:a16="http://schemas.microsoft.com/office/drawing/2014/main" id="{3685C3A5-4FAD-4A97-9A2D-2330FB85DDA3}"/>
              </a:ext>
            </a:extLst>
          </p:cNvPr>
          <p:cNvSpPr>
            <a:spLocks noGrp="1"/>
          </p:cNvSpPr>
          <p:nvPr>
            <p:ph type="sldNum" sz="quarter" idx="12"/>
          </p:nvPr>
        </p:nvSpPr>
        <p:spPr/>
        <p:txBody>
          <a:bodyPr/>
          <a:lstStyle/>
          <a:p>
            <a:fld id="{E37F1B7F-26A8-4661-BB6B-7B7EEAA29ED2}" type="slidenum">
              <a:rPr lang="en-US" smtClean="0"/>
              <a:t>7</a:t>
            </a:fld>
            <a:endParaRPr lang="en-US"/>
          </a:p>
        </p:txBody>
      </p:sp>
    </p:spTree>
    <p:extLst>
      <p:ext uri="{BB962C8B-B14F-4D97-AF65-F5344CB8AC3E}">
        <p14:creationId xmlns:p14="http://schemas.microsoft.com/office/powerpoint/2010/main" val="413991341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40000"/>
              <a:lumOff val="60000"/>
            </a:schemeClr>
          </a:solidFill>
        </p:spPr>
        <p:txBody>
          <a:bodyPr vert="horz" lIns="91440" tIns="45720" rIns="91440" bIns="45720" rtlCol="0" anchor="ctr">
            <a:noAutofit/>
          </a:bodyPr>
          <a:lstStyle/>
          <a:p>
            <a:r>
              <a:rPr lang="en-US" sz="4000" b="1" dirty="0"/>
              <a:t>Possession of a Record</a:t>
            </a:r>
          </a:p>
        </p:txBody>
      </p:sp>
      <p:sp>
        <p:nvSpPr>
          <p:cNvPr id="3" name="Content Placeholder 2"/>
          <p:cNvSpPr>
            <a:spLocks noGrp="1"/>
          </p:cNvSpPr>
          <p:nvPr>
            <p:ph idx="1"/>
          </p:nvPr>
        </p:nvSpPr>
        <p:spPr>
          <a:xfrm>
            <a:off x="457200" y="1602881"/>
            <a:ext cx="8229600" cy="4525963"/>
          </a:xfrm>
        </p:spPr>
        <p:txBody>
          <a:bodyPr>
            <a:normAutofit/>
          </a:bodyPr>
          <a:lstStyle/>
          <a:p>
            <a:r>
              <a:rPr lang="en-US" sz="2200" dirty="0"/>
              <a:t>You cannot use personal devices and accounts to hide the public’s business</a:t>
            </a:r>
          </a:p>
          <a:p>
            <a:r>
              <a:rPr lang="en-US" sz="2200" dirty="0"/>
              <a:t>Third Party (Contractor) Records</a:t>
            </a:r>
          </a:p>
          <a:p>
            <a:r>
              <a:rPr lang="en-US" sz="2200" dirty="0"/>
              <a:t>Copyrighted Records</a:t>
            </a:r>
          </a:p>
          <a:p>
            <a:r>
              <a:rPr lang="en-US" sz="2200" dirty="0"/>
              <a:t>Tax Collector Records v. Agency Reports</a:t>
            </a:r>
          </a:p>
          <a:p>
            <a:r>
              <a:rPr lang="en-US" sz="2200" dirty="0"/>
              <a:t>RTKL does not address records retention, although you should have a retention schedule</a:t>
            </a:r>
          </a:p>
          <a:p>
            <a:endParaRPr lang="en-US" sz="2200" dirty="0"/>
          </a:p>
        </p:txBody>
      </p:sp>
      <p:sp>
        <p:nvSpPr>
          <p:cNvPr id="5" name="Slide Number Placeholder 4">
            <a:extLst>
              <a:ext uri="{FF2B5EF4-FFF2-40B4-BE49-F238E27FC236}">
                <a16:creationId xmlns:a16="http://schemas.microsoft.com/office/drawing/2014/main" id="{A992E3B1-7485-4EC1-98D5-ACCC1034836A}"/>
              </a:ext>
            </a:extLst>
          </p:cNvPr>
          <p:cNvSpPr>
            <a:spLocks noGrp="1"/>
          </p:cNvSpPr>
          <p:nvPr>
            <p:ph type="sldNum" sz="quarter" idx="12"/>
          </p:nvPr>
        </p:nvSpPr>
        <p:spPr/>
        <p:txBody>
          <a:bodyPr/>
          <a:lstStyle/>
          <a:p>
            <a:fld id="{E37F1B7F-26A8-4661-BB6B-7B7EEAA29ED2}" type="slidenum">
              <a:rPr lang="en-US" smtClean="0"/>
              <a:t>8</a:t>
            </a:fld>
            <a:endParaRPr lang="en-US"/>
          </a:p>
        </p:txBody>
      </p:sp>
    </p:spTree>
    <p:extLst>
      <p:ext uri="{BB962C8B-B14F-4D97-AF65-F5344CB8AC3E}">
        <p14:creationId xmlns:p14="http://schemas.microsoft.com/office/powerpoint/2010/main" val="199992128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40000"/>
              <a:lumOff val="60000"/>
            </a:schemeClr>
          </a:solidFill>
        </p:spPr>
        <p:txBody>
          <a:bodyPr>
            <a:normAutofit/>
          </a:bodyPr>
          <a:lstStyle/>
          <a:p>
            <a:r>
              <a:rPr lang="en-US" b="1" dirty="0"/>
              <a:t>Responding to RTKL Requests</a:t>
            </a:r>
          </a:p>
        </p:txBody>
      </p:sp>
      <p:sp>
        <p:nvSpPr>
          <p:cNvPr id="3" name="Content Placeholder 2"/>
          <p:cNvSpPr>
            <a:spLocks noGrp="1"/>
          </p:cNvSpPr>
          <p:nvPr>
            <p:ph idx="1"/>
          </p:nvPr>
        </p:nvSpPr>
        <p:spPr>
          <a:xfrm>
            <a:off x="457200" y="1600200"/>
            <a:ext cx="8229600" cy="3657600"/>
          </a:xfrm>
        </p:spPr>
        <p:txBody>
          <a:bodyPr>
            <a:normAutofit/>
          </a:bodyPr>
          <a:lstStyle/>
          <a:p>
            <a:pPr marL="0" indent="0">
              <a:buNone/>
            </a:pPr>
            <a:r>
              <a:rPr lang="en-US" sz="2200" b="1" u="sng" dirty="0"/>
              <a:t>What agencies must do (part 1)</a:t>
            </a:r>
          </a:p>
          <a:p>
            <a:r>
              <a:rPr lang="en-US" sz="2200" dirty="0"/>
              <a:t>Conduct a </a:t>
            </a:r>
            <a:r>
              <a:rPr lang="en-US" sz="2200" b="1" dirty="0"/>
              <a:t>good faith search </a:t>
            </a:r>
            <a:r>
              <a:rPr lang="en-US" sz="2200" dirty="0"/>
              <a:t>for records</a:t>
            </a:r>
          </a:p>
          <a:p>
            <a:pPr lvl="1">
              <a:buFont typeface="Wingdings" panose="05000000000000000000" pitchFamily="2" charset="2"/>
              <a:buChar char="§"/>
            </a:pPr>
            <a:r>
              <a:rPr lang="en-US" sz="2200" dirty="0"/>
              <a:t>Advise all custodians of potentially responsive records about the request – employees &amp; contractors</a:t>
            </a:r>
          </a:p>
          <a:p>
            <a:pPr lvl="1">
              <a:buFont typeface="Wingdings" panose="05000000000000000000" pitchFamily="2" charset="2"/>
              <a:buChar char="§"/>
            </a:pPr>
            <a:r>
              <a:rPr lang="en-US" sz="2200" dirty="0"/>
              <a:t>Obtain all potentially responsive records from those in possession</a:t>
            </a:r>
          </a:p>
          <a:p>
            <a:pPr lvl="1">
              <a:buFont typeface="Wingdings" panose="05000000000000000000" pitchFamily="2" charset="2"/>
              <a:buChar char="§"/>
            </a:pPr>
            <a:r>
              <a:rPr lang="en-US" sz="2200" dirty="0"/>
              <a:t>Review responsive records &amp; assess their public nature</a:t>
            </a:r>
          </a:p>
          <a:p>
            <a:pPr lvl="1">
              <a:buFont typeface="Wingdings" panose="05000000000000000000" pitchFamily="2" charset="2"/>
              <a:buChar char="§"/>
            </a:pPr>
            <a:r>
              <a:rPr lang="en-US" sz="2200" dirty="0"/>
              <a:t>Search must be reasonably calculated to find all responsive records</a:t>
            </a:r>
          </a:p>
        </p:txBody>
      </p:sp>
      <p:sp>
        <p:nvSpPr>
          <p:cNvPr id="4" name="Slide Number Placeholder 3">
            <a:extLst>
              <a:ext uri="{FF2B5EF4-FFF2-40B4-BE49-F238E27FC236}">
                <a16:creationId xmlns:a16="http://schemas.microsoft.com/office/drawing/2014/main" id="{155A56BA-6F13-4CC3-B449-A55662DE182A}"/>
              </a:ext>
            </a:extLst>
          </p:cNvPr>
          <p:cNvSpPr>
            <a:spLocks noGrp="1"/>
          </p:cNvSpPr>
          <p:nvPr>
            <p:ph type="sldNum" sz="quarter" idx="12"/>
          </p:nvPr>
        </p:nvSpPr>
        <p:spPr/>
        <p:txBody>
          <a:bodyPr/>
          <a:lstStyle/>
          <a:p>
            <a:fld id="{E37F1B7F-26A8-4661-BB6B-7B7EEAA29ED2}" type="slidenum">
              <a:rPr lang="en-US" smtClean="0"/>
              <a:t>9</a:t>
            </a:fld>
            <a:endParaRPr lang="en-US"/>
          </a:p>
        </p:txBody>
      </p:sp>
    </p:spTree>
    <p:extLst>
      <p:ext uri="{BB962C8B-B14F-4D97-AF65-F5344CB8AC3E}">
        <p14:creationId xmlns:p14="http://schemas.microsoft.com/office/powerpoint/2010/main" val="8371389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40000"/>
              <a:lumOff val="60000"/>
            </a:schemeClr>
          </a:solidFill>
        </p:spPr>
        <p:txBody>
          <a:bodyPr>
            <a:normAutofit/>
          </a:bodyPr>
          <a:lstStyle/>
          <a:p>
            <a:r>
              <a:rPr lang="en-US" b="1" dirty="0"/>
              <a:t>Responding to RTKL Requests</a:t>
            </a:r>
          </a:p>
        </p:txBody>
      </p:sp>
      <p:sp>
        <p:nvSpPr>
          <p:cNvPr id="3" name="Content Placeholder 2"/>
          <p:cNvSpPr>
            <a:spLocks noGrp="1"/>
          </p:cNvSpPr>
          <p:nvPr>
            <p:ph idx="1"/>
          </p:nvPr>
        </p:nvSpPr>
        <p:spPr>
          <a:xfrm>
            <a:off x="457200" y="1600200"/>
            <a:ext cx="8229600" cy="3657600"/>
          </a:xfrm>
        </p:spPr>
        <p:txBody>
          <a:bodyPr>
            <a:normAutofit/>
          </a:bodyPr>
          <a:lstStyle/>
          <a:p>
            <a:pPr marL="0" indent="0">
              <a:buNone/>
            </a:pPr>
            <a:r>
              <a:rPr lang="en-US" sz="2200" b="1" u="sng" dirty="0"/>
              <a:t>What agencies must do (part 2)</a:t>
            </a:r>
          </a:p>
          <a:p>
            <a:r>
              <a:rPr lang="en-US" sz="2200" dirty="0"/>
              <a:t>Maintain all responsive records through all appeals</a:t>
            </a:r>
          </a:p>
          <a:p>
            <a:pPr lvl="1">
              <a:buFont typeface="Wingdings" panose="05000000000000000000" pitchFamily="2" charset="2"/>
              <a:buChar char="§"/>
            </a:pPr>
            <a:r>
              <a:rPr lang="en-US" sz="2200" dirty="0"/>
              <a:t>RTKL authorizes courts to sanction for bad faith</a:t>
            </a:r>
          </a:p>
          <a:p>
            <a:r>
              <a:rPr lang="en-US" sz="2200" dirty="0"/>
              <a:t>Consider the constitutional right to privacy</a:t>
            </a:r>
          </a:p>
        </p:txBody>
      </p:sp>
      <p:sp>
        <p:nvSpPr>
          <p:cNvPr id="4" name="Slide Number Placeholder 3">
            <a:extLst>
              <a:ext uri="{FF2B5EF4-FFF2-40B4-BE49-F238E27FC236}">
                <a16:creationId xmlns:a16="http://schemas.microsoft.com/office/drawing/2014/main" id="{4B17EF9F-1D44-4D91-AE29-173A5EDE2917}"/>
              </a:ext>
            </a:extLst>
          </p:cNvPr>
          <p:cNvSpPr>
            <a:spLocks noGrp="1"/>
          </p:cNvSpPr>
          <p:nvPr>
            <p:ph type="sldNum" sz="quarter" idx="12"/>
          </p:nvPr>
        </p:nvSpPr>
        <p:spPr/>
        <p:txBody>
          <a:bodyPr/>
          <a:lstStyle/>
          <a:p>
            <a:fld id="{E37F1B7F-26A8-4661-BB6B-7B7EEAA29ED2}" type="slidenum">
              <a:rPr lang="en-US" smtClean="0"/>
              <a:t>10</a:t>
            </a:fld>
            <a:endParaRPr lang="en-US"/>
          </a:p>
        </p:txBody>
      </p:sp>
    </p:spTree>
    <p:extLst>
      <p:ext uri="{BB962C8B-B14F-4D97-AF65-F5344CB8AC3E}">
        <p14:creationId xmlns:p14="http://schemas.microsoft.com/office/powerpoint/2010/main" val="25539603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40000"/>
              <a:lumOff val="60000"/>
            </a:schemeClr>
          </a:solidFill>
        </p:spPr>
        <p:txBody>
          <a:bodyPr>
            <a:normAutofit/>
          </a:bodyPr>
          <a:lstStyle/>
          <a:p>
            <a:r>
              <a:rPr lang="en-US" b="1" dirty="0"/>
              <a:t>Responding to RTKL Requests</a:t>
            </a:r>
          </a:p>
        </p:txBody>
      </p:sp>
      <p:sp>
        <p:nvSpPr>
          <p:cNvPr id="3" name="Content Placeholder 2"/>
          <p:cNvSpPr>
            <a:spLocks noGrp="1"/>
          </p:cNvSpPr>
          <p:nvPr>
            <p:ph idx="1"/>
          </p:nvPr>
        </p:nvSpPr>
        <p:spPr>
          <a:xfrm>
            <a:off x="457200" y="1600200"/>
            <a:ext cx="8229600" cy="3657600"/>
          </a:xfrm>
        </p:spPr>
        <p:txBody>
          <a:bodyPr>
            <a:normAutofit/>
          </a:bodyPr>
          <a:lstStyle/>
          <a:p>
            <a:pPr marL="0" indent="0">
              <a:buNone/>
            </a:pPr>
            <a:r>
              <a:rPr lang="en-US" sz="2200" b="1" u="sng" dirty="0"/>
              <a:t>What agencies are not required to do</a:t>
            </a:r>
          </a:p>
          <a:p>
            <a:r>
              <a:rPr lang="en-US" sz="2200" dirty="0"/>
              <a:t>Do not have to create a record that doesn’t exist</a:t>
            </a:r>
          </a:p>
          <a:p>
            <a:r>
              <a:rPr lang="en-US" sz="2200" dirty="0"/>
              <a:t>Do not have to conduct legal research</a:t>
            </a:r>
          </a:p>
          <a:p>
            <a:pPr lvl="1">
              <a:buFont typeface="Wingdings" panose="05000000000000000000" pitchFamily="2" charset="2"/>
              <a:buChar char="§"/>
            </a:pPr>
            <a:r>
              <a:rPr lang="en-US" sz="2200" dirty="0"/>
              <a:t>“What law gives you the authority to do this thing I don’t like?”</a:t>
            </a:r>
          </a:p>
          <a:p>
            <a:r>
              <a:rPr lang="en-US" sz="2200" dirty="0"/>
              <a:t>Do not have to create electronic copies if only hard copies exist</a:t>
            </a:r>
          </a:p>
          <a:p>
            <a:r>
              <a:rPr lang="en-US" sz="2200" dirty="0"/>
              <a:t>But… it might make sense to do any or all of these</a:t>
            </a:r>
          </a:p>
          <a:p>
            <a:pPr lvl="1">
              <a:buFont typeface="Wingdings" panose="05000000000000000000" pitchFamily="2" charset="2"/>
              <a:buChar char="§"/>
            </a:pPr>
            <a:r>
              <a:rPr lang="en-US" sz="2200" dirty="0"/>
              <a:t>Again: </a:t>
            </a:r>
            <a:r>
              <a:rPr lang="en-US" sz="2200" b="1" dirty="0">
                <a:solidFill>
                  <a:srgbClr val="FF0000"/>
                </a:solidFill>
              </a:rPr>
              <a:t>What is most efficient?</a:t>
            </a:r>
          </a:p>
        </p:txBody>
      </p:sp>
      <p:sp>
        <p:nvSpPr>
          <p:cNvPr id="4" name="Slide Number Placeholder 3">
            <a:extLst>
              <a:ext uri="{FF2B5EF4-FFF2-40B4-BE49-F238E27FC236}">
                <a16:creationId xmlns:a16="http://schemas.microsoft.com/office/drawing/2014/main" id="{02F1C106-4686-4F31-85F3-A7E5EBF058A0}"/>
              </a:ext>
            </a:extLst>
          </p:cNvPr>
          <p:cNvSpPr>
            <a:spLocks noGrp="1"/>
          </p:cNvSpPr>
          <p:nvPr>
            <p:ph type="sldNum" sz="quarter" idx="12"/>
          </p:nvPr>
        </p:nvSpPr>
        <p:spPr/>
        <p:txBody>
          <a:bodyPr/>
          <a:lstStyle/>
          <a:p>
            <a:fld id="{E37F1B7F-26A8-4661-BB6B-7B7EEAA29ED2}" type="slidenum">
              <a:rPr lang="en-US" smtClean="0"/>
              <a:t>11</a:t>
            </a:fld>
            <a:endParaRPr lang="en-US"/>
          </a:p>
        </p:txBody>
      </p:sp>
    </p:spTree>
    <p:extLst>
      <p:ext uri="{BB962C8B-B14F-4D97-AF65-F5344CB8AC3E}">
        <p14:creationId xmlns:p14="http://schemas.microsoft.com/office/powerpoint/2010/main" val="6098368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3" end="3"/>
                                            </p:txEl>
                                          </p:spTgt>
                                        </p:tgtEl>
                                        <p:attrNameLst>
                                          <p:attrName>style.visibility</p:attrName>
                                        </p:attrNameLst>
                                      </p:cBhvr>
                                      <p:to>
                                        <p:strVal val="visible"/>
                                      </p:to>
                                    </p:set>
                                    <p:animEffect transition="in" filter="fade">
                                      <p:cBhvr>
                                        <p:cTn id="10" dur="500"/>
                                        <p:tgtEl>
                                          <p:spTgt spid="3">
                                            <p:txEl>
                                              <p:pRg st="3" end="3"/>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animEffect transition="in" filter="fade">
                                      <p:cBhvr>
                                        <p:cTn id="15" dur="500"/>
                                        <p:tgtEl>
                                          <p:spTgt spid="3">
                                            <p:txEl>
                                              <p:pRg st="4" end="4"/>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3">
                                            <p:txEl>
                                              <p:pRg st="5" end="5"/>
                                            </p:txEl>
                                          </p:spTgt>
                                        </p:tgtEl>
                                        <p:attrNameLst>
                                          <p:attrName>style.visibility</p:attrName>
                                        </p:attrNameLst>
                                      </p:cBhvr>
                                      <p:to>
                                        <p:strVal val="visible"/>
                                      </p:to>
                                    </p:set>
                                    <p:animEffect transition="in" filter="fade">
                                      <p:cBhvr>
                                        <p:cTn id="20" dur="500"/>
                                        <p:tgtEl>
                                          <p:spTgt spid="3">
                                            <p:txEl>
                                              <p:pRg st="5" end="5"/>
                                            </p:txEl>
                                          </p:spTgt>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animEffect transition="in" filter="fade">
                                      <p:cBhvr>
                                        <p:cTn id="23"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40000"/>
              <a:lumOff val="60000"/>
            </a:schemeClr>
          </a:solidFill>
        </p:spPr>
        <p:txBody>
          <a:bodyPr vert="horz" lIns="91440" tIns="45720" rIns="91440" bIns="45720" rtlCol="0" anchor="ctr">
            <a:noAutofit/>
          </a:bodyPr>
          <a:lstStyle/>
          <a:p>
            <a:r>
              <a:rPr lang="en-US" sz="4000" b="1" dirty="0"/>
              <a:t>Requesting Information In Databases</a:t>
            </a:r>
          </a:p>
        </p:txBody>
      </p:sp>
      <p:sp>
        <p:nvSpPr>
          <p:cNvPr id="3" name="Content Placeholder 2"/>
          <p:cNvSpPr>
            <a:spLocks noGrp="1"/>
          </p:cNvSpPr>
          <p:nvPr>
            <p:ph idx="1"/>
          </p:nvPr>
        </p:nvSpPr>
        <p:spPr>
          <a:xfrm>
            <a:off x="457200" y="1600200"/>
            <a:ext cx="8229600" cy="3657600"/>
          </a:xfrm>
        </p:spPr>
        <p:txBody>
          <a:bodyPr>
            <a:normAutofit/>
          </a:bodyPr>
          <a:lstStyle/>
          <a:p>
            <a:pPr marL="0" indent="0">
              <a:buNone/>
            </a:pPr>
            <a:r>
              <a:rPr lang="en-US" sz="2200" b="1" u="sng" dirty="0"/>
              <a:t>Information in databases subject to presumption of openness</a:t>
            </a:r>
          </a:p>
          <a:p>
            <a:r>
              <a:rPr lang="en-US" sz="2200" dirty="0"/>
              <a:t>Commonwealth Court has ruled, repeatedly, that agencies must provide non-exempt data from databases</a:t>
            </a:r>
          </a:p>
        </p:txBody>
      </p:sp>
      <p:sp>
        <p:nvSpPr>
          <p:cNvPr id="4" name="Slide Number Placeholder 3">
            <a:extLst>
              <a:ext uri="{FF2B5EF4-FFF2-40B4-BE49-F238E27FC236}">
                <a16:creationId xmlns:a16="http://schemas.microsoft.com/office/drawing/2014/main" id="{95B9E745-4D36-4660-B172-191326852157}"/>
              </a:ext>
            </a:extLst>
          </p:cNvPr>
          <p:cNvSpPr>
            <a:spLocks noGrp="1"/>
          </p:cNvSpPr>
          <p:nvPr>
            <p:ph type="sldNum" sz="quarter" idx="12"/>
          </p:nvPr>
        </p:nvSpPr>
        <p:spPr/>
        <p:txBody>
          <a:bodyPr/>
          <a:lstStyle/>
          <a:p>
            <a:fld id="{66EDBB4C-ACFD-4F6B-A972-17B18B702C3C}" type="slidenum">
              <a:rPr lang="en-US" smtClean="0"/>
              <a:t>12</a:t>
            </a:fld>
            <a:endParaRPr lang="en-US"/>
          </a:p>
        </p:txBody>
      </p:sp>
    </p:spTree>
    <p:extLst>
      <p:ext uri="{BB962C8B-B14F-4D97-AF65-F5344CB8AC3E}">
        <p14:creationId xmlns:p14="http://schemas.microsoft.com/office/powerpoint/2010/main" val="41847467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40000"/>
              <a:lumOff val="60000"/>
            </a:schemeClr>
          </a:solidFill>
        </p:spPr>
        <p:txBody>
          <a:bodyPr vert="horz" lIns="91440" tIns="45720" rIns="91440" bIns="45720" rtlCol="0" anchor="ctr">
            <a:noAutofit/>
          </a:bodyPr>
          <a:lstStyle/>
          <a:p>
            <a:r>
              <a:rPr lang="en-US" sz="4000" b="1" dirty="0"/>
              <a:t>Payment Issues</a:t>
            </a:r>
          </a:p>
        </p:txBody>
      </p:sp>
      <p:sp>
        <p:nvSpPr>
          <p:cNvPr id="3" name="Content Placeholder 2"/>
          <p:cNvSpPr>
            <a:spLocks noGrp="1"/>
          </p:cNvSpPr>
          <p:nvPr>
            <p:ph idx="1"/>
          </p:nvPr>
        </p:nvSpPr>
        <p:spPr>
          <a:xfrm>
            <a:off x="457200" y="1600200"/>
            <a:ext cx="8229600" cy="4525963"/>
          </a:xfrm>
        </p:spPr>
        <p:txBody>
          <a:bodyPr>
            <a:normAutofit/>
          </a:bodyPr>
          <a:lstStyle/>
          <a:p>
            <a:r>
              <a:rPr lang="en-US" sz="2200" dirty="0"/>
              <a:t>Agency is only required to provide the record in the current medium</a:t>
            </a:r>
          </a:p>
          <a:p>
            <a:r>
              <a:rPr lang="en-US" sz="2200" dirty="0"/>
              <a:t>Cannot charge for electronic records</a:t>
            </a:r>
          </a:p>
          <a:p>
            <a:r>
              <a:rPr lang="en-US" sz="2200" b="1" dirty="0">
                <a:solidFill>
                  <a:srgbClr val="00B050"/>
                </a:solidFill>
              </a:rPr>
              <a:t>Must</a:t>
            </a:r>
            <a:r>
              <a:rPr lang="en-US" sz="2200" dirty="0">
                <a:solidFill>
                  <a:srgbClr val="00B050"/>
                </a:solidFill>
              </a:rPr>
              <a:t> allow Requester to use their own equipment to make copies </a:t>
            </a:r>
          </a:p>
          <a:p>
            <a:r>
              <a:rPr lang="en-US" sz="2200" dirty="0"/>
              <a:t>Cannot charge for labor/redaction/legal review</a:t>
            </a:r>
          </a:p>
          <a:p>
            <a:r>
              <a:rPr lang="en-US" sz="2200" dirty="0"/>
              <a:t>Can only charge the actual cost/pass-through costs</a:t>
            </a:r>
          </a:p>
        </p:txBody>
      </p:sp>
      <p:sp>
        <p:nvSpPr>
          <p:cNvPr id="5" name="Slide Number Placeholder 4">
            <a:extLst>
              <a:ext uri="{FF2B5EF4-FFF2-40B4-BE49-F238E27FC236}">
                <a16:creationId xmlns:a16="http://schemas.microsoft.com/office/drawing/2014/main" id="{90238A9E-6B59-4A90-9C9C-56CA2A06D23B}"/>
              </a:ext>
            </a:extLst>
          </p:cNvPr>
          <p:cNvSpPr>
            <a:spLocks noGrp="1"/>
          </p:cNvSpPr>
          <p:nvPr>
            <p:ph type="sldNum" sz="quarter" idx="12"/>
          </p:nvPr>
        </p:nvSpPr>
        <p:spPr/>
        <p:txBody>
          <a:bodyPr/>
          <a:lstStyle/>
          <a:p>
            <a:fld id="{E37F1B7F-26A8-4661-BB6B-7B7EEAA29ED2}" type="slidenum">
              <a:rPr lang="en-US" smtClean="0"/>
              <a:t>13</a:t>
            </a:fld>
            <a:endParaRPr lang="en-US"/>
          </a:p>
        </p:txBody>
      </p:sp>
    </p:spTree>
    <p:extLst>
      <p:ext uri="{BB962C8B-B14F-4D97-AF65-F5344CB8AC3E}">
        <p14:creationId xmlns:p14="http://schemas.microsoft.com/office/powerpoint/2010/main" val="107858457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 name="Rectangle 70">
            <a:extLst>
              <a:ext uri="{FF2B5EF4-FFF2-40B4-BE49-F238E27FC236}">
                <a16:creationId xmlns:a16="http://schemas.microsoft.com/office/drawing/2014/main" id="{EB270761-CC40-4F3F-A916-7E3BC398934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3770" cy="6858000"/>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73" name="Rectangle 72">
            <a:extLst>
              <a:ext uri="{FF2B5EF4-FFF2-40B4-BE49-F238E27FC236}">
                <a16:creationId xmlns:a16="http://schemas.microsoft.com/office/drawing/2014/main" id="{2820855C-9FA4-417A-BE67-63C022F819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91540"/>
            <a:ext cx="541782" cy="5071110"/>
          </a:xfrm>
          <a:prstGeom prst="rect">
            <a:avLst/>
          </a:prstGeom>
          <a:solidFill>
            <a:srgbClr val="4C52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75" name="Rectangle 74">
            <a:extLst>
              <a:ext uri="{FF2B5EF4-FFF2-40B4-BE49-F238E27FC236}">
                <a16:creationId xmlns:a16="http://schemas.microsoft.com/office/drawing/2014/main" id="{D7E6A49B-1B06-403E-8CC5-ACB38A6BDE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01826" y="891540"/>
            <a:ext cx="8242174" cy="5071110"/>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050" name="Title 1"/>
          <p:cNvSpPr>
            <a:spLocks noGrp="1"/>
          </p:cNvSpPr>
          <p:nvPr>
            <p:ph type="ctrTitle"/>
          </p:nvPr>
        </p:nvSpPr>
        <p:spPr>
          <a:xfrm>
            <a:off x="1024620" y="1660121"/>
            <a:ext cx="7217553" cy="3305493"/>
          </a:xfrm>
        </p:spPr>
        <p:txBody>
          <a:bodyPr>
            <a:normAutofit/>
          </a:bodyPr>
          <a:lstStyle/>
          <a:p>
            <a:pPr>
              <a:lnSpc>
                <a:spcPct val="90000"/>
              </a:lnSpc>
            </a:pPr>
            <a:r>
              <a:rPr lang="en-US" sz="6600" b="1" dirty="0"/>
              <a:t>The OOR and Appeals Process</a:t>
            </a:r>
            <a:br>
              <a:rPr lang="en-US" sz="7700" b="1" dirty="0"/>
            </a:br>
            <a:endParaRPr lang="en-US" sz="7700" i="1" dirty="0"/>
          </a:p>
        </p:txBody>
      </p:sp>
    </p:spTree>
    <p:extLst>
      <p:ext uri="{BB962C8B-B14F-4D97-AF65-F5344CB8AC3E}">
        <p14:creationId xmlns:p14="http://schemas.microsoft.com/office/powerpoint/2010/main" val="36239346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40000"/>
              <a:lumOff val="60000"/>
            </a:schemeClr>
          </a:solidFill>
        </p:spPr>
        <p:txBody>
          <a:bodyPr vert="horz" lIns="91440" tIns="45720" rIns="91440" bIns="45720" rtlCol="0" anchor="ctr">
            <a:noAutofit/>
          </a:bodyPr>
          <a:lstStyle/>
          <a:p>
            <a:r>
              <a:rPr lang="en-US" sz="4000" b="1" dirty="0"/>
              <a:t>Office of Open Records</a:t>
            </a:r>
          </a:p>
        </p:txBody>
      </p:sp>
      <p:sp>
        <p:nvSpPr>
          <p:cNvPr id="3" name="Content Placeholder 2"/>
          <p:cNvSpPr>
            <a:spLocks noGrp="1"/>
          </p:cNvSpPr>
          <p:nvPr>
            <p:ph idx="1"/>
          </p:nvPr>
        </p:nvSpPr>
        <p:spPr>
          <a:xfrm>
            <a:off x="457200" y="1600200"/>
            <a:ext cx="8229600" cy="3657600"/>
          </a:xfrm>
        </p:spPr>
        <p:txBody>
          <a:bodyPr>
            <a:normAutofit fontScale="92500" lnSpcReduction="10000"/>
          </a:bodyPr>
          <a:lstStyle/>
          <a:p>
            <a:pPr marL="0" indent="0">
              <a:buNone/>
            </a:pPr>
            <a:r>
              <a:rPr lang="en-US" sz="2200" b="1" u="sng" dirty="0"/>
              <a:t>Created by RTKL: Independent &amp; quasi-judicial</a:t>
            </a:r>
          </a:p>
          <a:p>
            <a:r>
              <a:rPr lang="en-US" sz="2200" dirty="0"/>
              <a:t>Decide appeals filed by people denied access to records</a:t>
            </a:r>
          </a:p>
          <a:p>
            <a:r>
              <a:rPr lang="en-US" sz="2200" dirty="0"/>
              <a:t>Provide RTKL &amp; Sunshine Act training</a:t>
            </a:r>
          </a:p>
          <a:p>
            <a:r>
              <a:rPr lang="en-US" sz="2200" dirty="0"/>
              <a:t>2020 = 2764 Appeals Reviewed</a:t>
            </a:r>
          </a:p>
          <a:p>
            <a:pPr lvl="1">
              <a:buFont typeface="Wingdings" panose="05000000000000000000" pitchFamily="2" charset="2"/>
              <a:buChar char="§"/>
            </a:pPr>
            <a:r>
              <a:rPr lang="en-US" sz="2200" dirty="0"/>
              <a:t>(372 involved boroughs)</a:t>
            </a:r>
          </a:p>
          <a:p>
            <a:r>
              <a:rPr lang="en-US" sz="2200" dirty="0"/>
              <a:t>20 total staff</a:t>
            </a:r>
          </a:p>
          <a:p>
            <a:pPr lvl="1">
              <a:buFont typeface="Wingdings" panose="05000000000000000000" pitchFamily="2" charset="2"/>
              <a:buChar char="§"/>
            </a:pPr>
            <a:r>
              <a:rPr lang="en-US" sz="2200" dirty="0"/>
              <a:t> Executive Director &amp; Deputy Director</a:t>
            </a:r>
          </a:p>
          <a:p>
            <a:pPr lvl="1">
              <a:buFont typeface="Wingdings" panose="05000000000000000000" pitchFamily="2" charset="2"/>
              <a:buChar char="§"/>
            </a:pPr>
            <a:r>
              <a:rPr lang="en-US" sz="2200" dirty="0"/>
              <a:t> 13 Attorneys (incl. 11 Appeals Officers)</a:t>
            </a:r>
          </a:p>
          <a:p>
            <a:pPr lvl="1">
              <a:buFont typeface="Wingdings" panose="05000000000000000000" pitchFamily="2" charset="2"/>
              <a:buChar char="§"/>
            </a:pPr>
            <a:r>
              <a:rPr lang="en-US" sz="2200" dirty="0"/>
              <a:t> Chief of Training &amp; Outreach</a:t>
            </a:r>
          </a:p>
          <a:p>
            <a:pPr lvl="1">
              <a:buFont typeface="Wingdings" panose="05000000000000000000" pitchFamily="2" charset="2"/>
              <a:buChar char="§"/>
            </a:pPr>
            <a:r>
              <a:rPr lang="en-US" sz="2200" dirty="0"/>
              <a:t> 4 Administrative</a:t>
            </a:r>
          </a:p>
          <a:p>
            <a:endParaRPr lang="en-US" sz="2200" dirty="0"/>
          </a:p>
        </p:txBody>
      </p:sp>
      <p:sp>
        <p:nvSpPr>
          <p:cNvPr id="4" name="Slide Number Placeholder 3">
            <a:extLst>
              <a:ext uri="{FF2B5EF4-FFF2-40B4-BE49-F238E27FC236}">
                <a16:creationId xmlns:a16="http://schemas.microsoft.com/office/drawing/2014/main" id="{9B8298D5-5155-4680-BA66-41DA2EE8537A}"/>
              </a:ext>
            </a:extLst>
          </p:cNvPr>
          <p:cNvSpPr>
            <a:spLocks noGrp="1"/>
          </p:cNvSpPr>
          <p:nvPr>
            <p:ph type="sldNum" sz="quarter" idx="12"/>
          </p:nvPr>
        </p:nvSpPr>
        <p:spPr/>
        <p:txBody>
          <a:bodyPr/>
          <a:lstStyle/>
          <a:p>
            <a:fld id="{E37F1B7F-26A8-4661-BB6B-7B7EEAA29ED2}" type="slidenum">
              <a:rPr lang="en-US" smtClean="0"/>
              <a:t>15</a:t>
            </a:fld>
            <a:endParaRPr lang="en-US"/>
          </a:p>
        </p:txBody>
      </p:sp>
    </p:spTree>
    <p:extLst>
      <p:ext uri="{BB962C8B-B14F-4D97-AF65-F5344CB8AC3E}">
        <p14:creationId xmlns:p14="http://schemas.microsoft.com/office/powerpoint/2010/main" val="11885766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fade">
                                      <p:cBhvr>
                                        <p:cTn id="12" dur="500"/>
                                        <p:tgtEl>
                                          <p:spTgt spid="3">
                                            <p:txEl>
                                              <p:pRg st="3" end="3"/>
                                            </p:txEl>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animEffect transition="in" filter="fade">
                                      <p:cBhvr>
                                        <p:cTn id="15" dur="500"/>
                                        <p:tgtEl>
                                          <p:spTgt spid="3">
                                            <p:txEl>
                                              <p:pRg st="4" end="4"/>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3">
                                            <p:txEl>
                                              <p:pRg st="5" end="5"/>
                                            </p:txEl>
                                          </p:spTgt>
                                        </p:tgtEl>
                                        <p:attrNameLst>
                                          <p:attrName>style.visibility</p:attrName>
                                        </p:attrNameLst>
                                      </p:cBhvr>
                                      <p:to>
                                        <p:strVal val="visible"/>
                                      </p:to>
                                    </p:set>
                                    <p:animEffect transition="in" filter="fade">
                                      <p:cBhvr>
                                        <p:cTn id="20" dur="500"/>
                                        <p:tgtEl>
                                          <p:spTgt spid="3">
                                            <p:txEl>
                                              <p:pRg st="5" end="5"/>
                                            </p:txEl>
                                          </p:spTgt>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animEffect transition="in" filter="fade">
                                      <p:cBhvr>
                                        <p:cTn id="23" dur="500"/>
                                        <p:tgtEl>
                                          <p:spTgt spid="3">
                                            <p:txEl>
                                              <p:pRg st="6" end="6"/>
                                            </p:txEl>
                                          </p:spTgt>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3">
                                            <p:txEl>
                                              <p:pRg st="7" end="7"/>
                                            </p:txEl>
                                          </p:spTgt>
                                        </p:tgtEl>
                                        <p:attrNameLst>
                                          <p:attrName>style.visibility</p:attrName>
                                        </p:attrNameLst>
                                      </p:cBhvr>
                                      <p:to>
                                        <p:strVal val="visible"/>
                                      </p:to>
                                    </p:set>
                                    <p:animEffect transition="in" filter="fade">
                                      <p:cBhvr>
                                        <p:cTn id="26" dur="500"/>
                                        <p:tgtEl>
                                          <p:spTgt spid="3">
                                            <p:txEl>
                                              <p:pRg st="7" end="7"/>
                                            </p:txEl>
                                          </p:spTgt>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3">
                                            <p:txEl>
                                              <p:pRg st="8" end="8"/>
                                            </p:txEl>
                                          </p:spTgt>
                                        </p:tgtEl>
                                        <p:attrNameLst>
                                          <p:attrName>style.visibility</p:attrName>
                                        </p:attrNameLst>
                                      </p:cBhvr>
                                      <p:to>
                                        <p:strVal val="visible"/>
                                      </p:to>
                                    </p:set>
                                    <p:animEffect transition="in" filter="fade">
                                      <p:cBhvr>
                                        <p:cTn id="29" dur="500"/>
                                        <p:tgtEl>
                                          <p:spTgt spid="3">
                                            <p:txEl>
                                              <p:pRg st="8" end="8"/>
                                            </p:txEl>
                                          </p:spTgt>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3">
                                            <p:txEl>
                                              <p:pRg st="9" end="9"/>
                                            </p:txEl>
                                          </p:spTgt>
                                        </p:tgtEl>
                                        <p:attrNameLst>
                                          <p:attrName>style.visibility</p:attrName>
                                        </p:attrNameLst>
                                      </p:cBhvr>
                                      <p:to>
                                        <p:strVal val="visible"/>
                                      </p:to>
                                    </p:set>
                                    <p:animEffect transition="in" filter="fade">
                                      <p:cBhvr>
                                        <p:cTn id="32" dur="5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40000"/>
              <a:lumOff val="60000"/>
            </a:schemeClr>
          </a:solidFill>
        </p:spPr>
        <p:txBody>
          <a:bodyPr vert="horz" lIns="91440" tIns="45720" rIns="91440" bIns="45720" rtlCol="0" anchor="ctr">
            <a:noAutofit/>
          </a:bodyPr>
          <a:lstStyle/>
          <a:p>
            <a:r>
              <a:rPr lang="en-US" sz="4000" b="1" dirty="0"/>
              <a:t>Growth in OOR Decisions</a:t>
            </a:r>
          </a:p>
        </p:txBody>
      </p:sp>
      <p:pic>
        <p:nvPicPr>
          <p:cNvPr id="6" name="Picture 5">
            <a:extLst>
              <a:ext uri="{FF2B5EF4-FFF2-40B4-BE49-F238E27FC236}">
                <a16:creationId xmlns:a16="http://schemas.microsoft.com/office/drawing/2014/main" id="{95920A4E-10EC-41E5-AF8D-D6A51973E36B}"/>
              </a:ext>
            </a:extLst>
          </p:cNvPr>
          <p:cNvPicPr>
            <a:picLocks noChangeAspect="1"/>
          </p:cNvPicPr>
          <p:nvPr/>
        </p:nvPicPr>
        <p:blipFill>
          <a:blip r:embed="rId3"/>
          <a:stretch>
            <a:fillRect/>
          </a:stretch>
        </p:blipFill>
        <p:spPr>
          <a:xfrm>
            <a:off x="1066800" y="1676400"/>
            <a:ext cx="6934200" cy="4906962"/>
          </a:xfrm>
          <a:prstGeom prst="rect">
            <a:avLst/>
          </a:prstGeom>
        </p:spPr>
      </p:pic>
      <p:sp>
        <p:nvSpPr>
          <p:cNvPr id="3" name="Slide Number Placeholder 2">
            <a:extLst>
              <a:ext uri="{FF2B5EF4-FFF2-40B4-BE49-F238E27FC236}">
                <a16:creationId xmlns:a16="http://schemas.microsoft.com/office/drawing/2014/main" id="{AAB17028-63D4-4CC1-8EB2-41FFBF853CD9}"/>
              </a:ext>
            </a:extLst>
          </p:cNvPr>
          <p:cNvSpPr>
            <a:spLocks noGrp="1"/>
          </p:cNvSpPr>
          <p:nvPr>
            <p:ph type="sldNum" sz="quarter" idx="12"/>
          </p:nvPr>
        </p:nvSpPr>
        <p:spPr/>
        <p:txBody>
          <a:bodyPr/>
          <a:lstStyle/>
          <a:p>
            <a:fld id="{E37F1B7F-26A8-4661-BB6B-7B7EEAA29ED2}" type="slidenum">
              <a:rPr lang="en-US" smtClean="0"/>
              <a:t>16</a:t>
            </a:fld>
            <a:endParaRPr lang="en-US"/>
          </a:p>
        </p:txBody>
      </p:sp>
    </p:spTree>
    <p:custDataLst>
      <p:tags r:id="rId1"/>
    </p:custDataLst>
    <p:extLst>
      <p:ext uri="{BB962C8B-B14F-4D97-AF65-F5344CB8AC3E}">
        <p14:creationId xmlns:p14="http://schemas.microsoft.com/office/powerpoint/2010/main" val="40498170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40000"/>
              <a:lumOff val="60000"/>
            </a:schemeClr>
          </a:solidFill>
        </p:spPr>
        <p:txBody>
          <a:bodyPr vert="horz" lIns="91440" tIns="45720" rIns="91440" bIns="45720" rtlCol="0" anchor="ctr">
            <a:noAutofit/>
          </a:bodyPr>
          <a:lstStyle/>
          <a:p>
            <a:r>
              <a:rPr lang="en-US" sz="4000" b="1" dirty="0"/>
              <a:t>Most Appeals Come From Citizens</a:t>
            </a:r>
          </a:p>
        </p:txBody>
      </p:sp>
      <p:pic>
        <p:nvPicPr>
          <p:cNvPr id="7" name="Picture 6">
            <a:extLst>
              <a:ext uri="{FF2B5EF4-FFF2-40B4-BE49-F238E27FC236}">
                <a16:creationId xmlns:a16="http://schemas.microsoft.com/office/drawing/2014/main" id="{7E9DB8CE-B500-4936-B674-12326B2E2850}"/>
              </a:ext>
            </a:extLst>
          </p:cNvPr>
          <p:cNvPicPr>
            <a:picLocks noChangeAspect="1"/>
          </p:cNvPicPr>
          <p:nvPr/>
        </p:nvPicPr>
        <p:blipFill>
          <a:blip r:embed="rId3"/>
          <a:stretch>
            <a:fillRect/>
          </a:stretch>
        </p:blipFill>
        <p:spPr>
          <a:xfrm>
            <a:off x="2065274" y="1676400"/>
            <a:ext cx="5013451" cy="4191000"/>
          </a:xfrm>
          <a:prstGeom prst="rect">
            <a:avLst/>
          </a:prstGeom>
        </p:spPr>
      </p:pic>
      <p:sp>
        <p:nvSpPr>
          <p:cNvPr id="8" name="Slide Number Placeholder 7">
            <a:extLst>
              <a:ext uri="{FF2B5EF4-FFF2-40B4-BE49-F238E27FC236}">
                <a16:creationId xmlns:a16="http://schemas.microsoft.com/office/drawing/2014/main" id="{590C13E0-12E1-4271-8D3A-96942C54CAD6}"/>
              </a:ext>
            </a:extLst>
          </p:cNvPr>
          <p:cNvSpPr>
            <a:spLocks noGrp="1"/>
          </p:cNvSpPr>
          <p:nvPr>
            <p:ph type="sldNum" sz="quarter" idx="12"/>
          </p:nvPr>
        </p:nvSpPr>
        <p:spPr/>
        <p:txBody>
          <a:bodyPr/>
          <a:lstStyle/>
          <a:p>
            <a:fld id="{E37F1B7F-26A8-4661-BB6B-7B7EEAA29ED2}" type="slidenum">
              <a:rPr lang="en-US" smtClean="0"/>
              <a:t>17</a:t>
            </a:fld>
            <a:endParaRPr lang="en-US"/>
          </a:p>
        </p:txBody>
      </p:sp>
    </p:spTree>
    <p:custDataLst>
      <p:tags r:id="rId1"/>
    </p:custDataLst>
    <p:extLst>
      <p:ext uri="{BB962C8B-B14F-4D97-AF65-F5344CB8AC3E}">
        <p14:creationId xmlns:p14="http://schemas.microsoft.com/office/powerpoint/2010/main" val="23728100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40000"/>
              <a:lumOff val="60000"/>
            </a:schemeClr>
          </a:solidFill>
        </p:spPr>
        <p:txBody>
          <a:bodyPr vert="horz" lIns="91440" tIns="45720" rIns="91440" bIns="45720" rtlCol="0" anchor="ctr">
            <a:noAutofit/>
          </a:bodyPr>
          <a:lstStyle/>
          <a:p>
            <a:r>
              <a:rPr lang="en-US" sz="4000" b="1" dirty="0"/>
              <a:t>Appealing a RTKL Denial</a:t>
            </a:r>
          </a:p>
        </p:txBody>
      </p:sp>
      <p:sp>
        <p:nvSpPr>
          <p:cNvPr id="3" name="Content Placeholder 2"/>
          <p:cNvSpPr>
            <a:spLocks noGrp="1"/>
          </p:cNvSpPr>
          <p:nvPr>
            <p:ph idx="1"/>
          </p:nvPr>
        </p:nvSpPr>
        <p:spPr>
          <a:xfrm>
            <a:off x="457200" y="1600200"/>
            <a:ext cx="8229600" cy="3657599"/>
          </a:xfrm>
        </p:spPr>
        <p:txBody>
          <a:bodyPr>
            <a:normAutofit/>
          </a:bodyPr>
          <a:lstStyle/>
          <a:p>
            <a:pPr marL="0" indent="0">
              <a:buNone/>
            </a:pPr>
            <a:r>
              <a:rPr lang="en-US" sz="2200" b="1" u="sng" dirty="0"/>
              <a:t>OOR appeal process designed to be simple</a:t>
            </a:r>
          </a:p>
          <a:p>
            <a:r>
              <a:rPr lang="en-US" sz="2200" dirty="0"/>
              <a:t>Requester can file appeals w/ online form at OOR website</a:t>
            </a:r>
          </a:p>
          <a:p>
            <a:pPr lvl="1">
              <a:buFont typeface="Wingdings" panose="05000000000000000000" pitchFamily="2" charset="2"/>
              <a:buChar char="§"/>
            </a:pPr>
            <a:r>
              <a:rPr lang="en-US" sz="2200" dirty="0"/>
              <a:t>About 10 to 15 minutes to fill out</a:t>
            </a:r>
          </a:p>
          <a:p>
            <a:r>
              <a:rPr lang="en-US" sz="2200" dirty="0"/>
              <a:t>No lawyer necessary</a:t>
            </a:r>
          </a:p>
          <a:p>
            <a:r>
              <a:rPr lang="en-US" sz="2200" dirty="0"/>
              <a:t>OOR assigns Appeals Officer to oversee case</a:t>
            </a:r>
          </a:p>
          <a:p>
            <a:r>
              <a:rPr lang="en-US" sz="2200" dirty="0"/>
              <a:t>Both sides can present evidence &amp; argument</a:t>
            </a:r>
          </a:p>
          <a:p>
            <a:pPr lvl="1">
              <a:buFont typeface="Wingdings" panose="05000000000000000000" pitchFamily="2" charset="2"/>
              <a:buChar char="§"/>
            </a:pPr>
            <a:r>
              <a:rPr lang="en-US" sz="2200" dirty="0"/>
              <a:t>Burden of proof is on the agency seeking to deny access</a:t>
            </a:r>
          </a:p>
          <a:p>
            <a:r>
              <a:rPr lang="en-US" sz="2200" dirty="0"/>
              <a:t>OOR has </a:t>
            </a:r>
            <a:r>
              <a:rPr lang="en-US" sz="2200" b="1" dirty="0">
                <a:solidFill>
                  <a:srgbClr val="FF0000"/>
                </a:solidFill>
              </a:rPr>
              <a:t>30 days </a:t>
            </a:r>
            <a:r>
              <a:rPr lang="en-US" sz="2200" dirty="0"/>
              <a:t>to issue Final Determination</a:t>
            </a:r>
          </a:p>
        </p:txBody>
      </p:sp>
      <p:sp>
        <p:nvSpPr>
          <p:cNvPr id="4" name="Slide Number Placeholder 3">
            <a:extLst>
              <a:ext uri="{FF2B5EF4-FFF2-40B4-BE49-F238E27FC236}">
                <a16:creationId xmlns:a16="http://schemas.microsoft.com/office/drawing/2014/main" id="{4AE40ED5-004A-488A-A5C8-0A44E2B94904}"/>
              </a:ext>
            </a:extLst>
          </p:cNvPr>
          <p:cNvSpPr>
            <a:spLocks noGrp="1"/>
          </p:cNvSpPr>
          <p:nvPr>
            <p:ph type="sldNum" sz="quarter" idx="12"/>
          </p:nvPr>
        </p:nvSpPr>
        <p:spPr/>
        <p:txBody>
          <a:bodyPr/>
          <a:lstStyle/>
          <a:p>
            <a:fld id="{E37F1B7F-26A8-4661-BB6B-7B7EEAA29ED2}" type="slidenum">
              <a:rPr lang="en-US" smtClean="0"/>
              <a:t>18</a:t>
            </a:fld>
            <a:endParaRPr lang="en-US"/>
          </a:p>
        </p:txBody>
      </p:sp>
    </p:spTree>
    <p:extLst>
      <p:ext uri="{BB962C8B-B14F-4D97-AF65-F5344CB8AC3E}">
        <p14:creationId xmlns:p14="http://schemas.microsoft.com/office/powerpoint/2010/main" val="19839344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500"/>
                                        <p:tgtEl>
                                          <p:spTgt spid="3">
                                            <p:txEl>
                                              <p:pRg st="3" end="3"/>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4" end="4"/>
                                            </p:txEl>
                                          </p:spTgt>
                                        </p:tgtEl>
                                        <p:attrNameLst>
                                          <p:attrName>style.visibility</p:attrName>
                                        </p:attrNameLst>
                                      </p:cBhvr>
                                      <p:to>
                                        <p:strVal val="visible"/>
                                      </p:to>
                                    </p:set>
                                    <p:animEffect transition="in" filter="fade">
                                      <p:cBhvr>
                                        <p:cTn id="12" dur="500"/>
                                        <p:tgtEl>
                                          <p:spTgt spid="3">
                                            <p:txEl>
                                              <p:pRg st="4" end="4"/>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animEffect transition="in" filter="fade">
                                      <p:cBhvr>
                                        <p:cTn id="17" dur="500"/>
                                        <p:tgtEl>
                                          <p:spTgt spid="3">
                                            <p:txEl>
                                              <p:pRg st="5" end="5"/>
                                            </p:txEl>
                                          </p:spTgt>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3">
                                            <p:txEl>
                                              <p:pRg st="6" end="6"/>
                                            </p:txEl>
                                          </p:spTgt>
                                        </p:tgtEl>
                                        <p:attrNameLst>
                                          <p:attrName>style.visibility</p:attrName>
                                        </p:attrNameLst>
                                      </p:cBhvr>
                                      <p:to>
                                        <p:strVal val="visible"/>
                                      </p:to>
                                    </p:set>
                                    <p:animEffect transition="in" filter="fade">
                                      <p:cBhvr>
                                        <p:cTn id="20" dur="500"/>
                                        <p:tgtEl>
                                          <p:spTgt spid="3">
                                            <p:txEl>
                                              <p:pRg st="6" end="6"/>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animEffect transition="in" filter="fade">
                                      <p:cBhvr>
                                        <p:cTn id="25"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40000"/>
              <a:lumOff val="60000"/>
            </a:schemeClr>
          </a:solidFill>
        </p:spPr>
        <p:txBody>
          <a:bodyPr vert="horz" lIns="91440" tIns="45720" rIns="91440" bIns="45720" rtlCol="0" anchor="ctr">
            <a:noAutofit/>
          </a:bodyPr>
          <a:lstStyle/>
          <a:p>
            <a:r>
              <a:rPr lang="en-US" sz="4000" b="1" dirty="0"/>
              <a:t>OOR Mediation Program</a:t>
            </a:r>
          </a:p>
        </p:txBody>
      </p:sp>
      <p:sp>
        <p:nvSpPr>
          <p:cNvPr id="3" name="Content Placeholder 2"/>
          <p:cNvSpPr>
            <a:spLocks noGrp="1"/>
          </p:cNvSpPr>
          <p:nvPr>
            <p:ph idx="1"/>
          </p:nvPr>
        </p:nvSpPr>
        <p:spPr>
          <a:xfrm>
            <a:off x="457200" y="1600200"/>
            <a:ext cx="8229600" cy="4525963"/>
          </a:xfrm>
        </p:spPr>
        <p:txBody>
          <a:bodyPr>
            <a:normAutofit/>
          </a:bodyPr>
          <a:lstStyle/>
          <a:p>
            <a:pPr marL="0" indent="0">
              <a:buNone/>
            </a:pPr>
            <a:r>
              <a:rPr lang="en-US" sz="2200" b="1" u="sng" dirty="0"/>
              <a:t>RTKL authorizes OOR to establish </a:t>
            </a:r>
            <a:r>
              <a:rPr lang="en-US" sz="2200" b="1" u="sng" dirty="0">
                <a:solidFill>
                  <a:srgbClr val="FF0000"/>
                </a:solidFill>
              </a:rPr>
              <a:t>informal mediation program</a:t>
            </a:r>
          </a:p>
          <a:p>
            <a:r>
              <a:rPr lang="en-US" sz="2200" dirty="0"/>
              <a:t>Goal: Mutually agreeable settlement</a:t>
            </a:r>
          </a:p>
          <a:p>
            <a:r>
              <a:rPr lang="en-US" sz="2200" dirty="0"/>
              <a:t>Voluntary &amp; confidential</a:t>
            </a:r>
          </a:p>
          <a:p>
            <a:r>
              <a:rPr lang="en-US" sz="2200" dirty="0"/>
              <a:t>Either side can end mediation at any time</a:t>
            </a:r>
          </a:p>
          <a:p>
            <a:pPr lvl="1">
              <a:buFont typeface="Wingdings" panose="05000000000000000000" pitchFamily="2" charset="2"/>
              <a:buChar char="§"/>
            </a:pPr>
            <a:r>
              <a:rPr lang="en-US" sz="2200" dirty="0"/>
              <a:t>If mediation ends, case moves to normal appeal process (new AO)</a:t>
            </a:r>
          </a:p>
          <a:p>
            <a:r>
              <a:rPr lang="en-US" sz="2200" dirty="0"/>
              <a:t>OOR has trained mediators</a:t>
            </a:r>
          </a:p>
          <a:p>
            <a:r>
              <a:rPr lang="en-US" sz="2200" dirty="0"/>
              <a:t>Can save time &amp; expense</a:t>
            </a:r>
          </a:p>
        </p:txBody>
      </p:sp>
      <p:sp>
        <p:nvSpPr>
          <p:cNvPr id="4" name="Slide Number Placeholder 3">
            <a:extLst>
              <a:ext uri="{FF2B5EF4-FFF2-40B4-BE49-F238E27FC236}">
                <a16:creationId xmlns:a16="http://schemas.microsoft.com/office/drawing/2014/main" id="{F1296389-9368-4CF5-B4D9-1CA2B3C843EF}"/>
              </a:ext>
            </a:extLst>
          </p:cNvPr>
          <p:cNvSpPr>
            <a:spLocks noGrp="1"/>
          </p:cNvSpPr>
          <p:nvPr>
            <p:ph type="sldNum" sz="quarter" idx="12"/>
          </p:nvPr>
        </p:nvSpPr>
        <p:spPr/>
        <p:txBody>
          <a:bodyPr/>
          <a:lstStyle/>
          <a:p>
            <a:fld id="{E37F1B7F-26A8-4661-BB6B-7B7EEAA29ED2}" type="slidenum">
              <a:rPr lang="en-US" smtClean="0"/>
              <a:t>19</a:t>
            </a:fld>
            <a:endParaRPr lang="en-US"/>
          </a:p>
        </p:txBody>
      </p:sp>
    </p:spTree>
    <p:extLst>
      <p:ext uri="{BB962C8B-B14F-4D97-AF65-F5344CB8AC3E}">
        <p14:creationId xmlns:p14="http://schemas.microsoft.com/office/powerpoint/2010/main" val="31175082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fade">
                                      <p:cBhvr>
                                        <p:cTn id="12" dur="500"/>
                                        <p:tgtEl>
                                          <p:spTgt spid="3">
                                            <p:txEl>
                                              <p:pRg st="3" end="3"/>
                                            </p:txEl>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animEffect transition="in" filter="fade">
                                      <p:cBhvr>
                                        <p:cTn id="15" dur="500"/>
                                        <p:tgtEl>
                                          <p:spTgt spid="3">
                                            <p:txEl>
                                              <p:pRg st="4" end="4"/>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3">
                                            <p:txEl>
                                              <p:pRg st="5" end="5"/>
                                            </p:txEl>
                                          </p:spTgt>
                                        </p:tgtEl>
                                        <p:attrNameLst>
                                          <p:attrName>style.visibility</p:attrName>
                                        </p:attrNameLst>
                                      </p:cBhvr>
                                      <p:to>
                                        <p:strVal val="visible"/>
                                      </p:to>
                                    </p:set>
                                    <p:animEffect transition="in" filter="fade">
                                      <p:cBhvr>
                                        <p:cTn id="20" dur="500"/>
                                        <p:tgtEl>
                                          <p:spTgt spid="3">
                                            <p:txEl>
                                              <p:pRg st="5" end="5"/>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animEffect transition="in" filter="fade">
                                      <p:cBhvr>
                                        <p:cTn id="25"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40000"/>
              <a:lumOff val="60000"/>
            </a:schemeClr>
          </a:solidFill>
        </p:spPr>
        <p:txBody>
          <a:bodyPr>
            <a:normAutofit/>
          </a:bodyPr>
          <a:lstStyle/>
          <a:p>
            <a:r>
              <a:rPr lang="en-US" sz="4000" b="1" dirty="0"/>
              <a:t>Training from the OOR</a:t>
            </a:r>
          </a:p>
        </p:txBody>
      </p:sp>
      <p:sp>
        <p:nvSpPr>
          <p:cNvPr id="3" name="Content Placeholder 2"/>
          <p:cNvSpPr>
            <a:spLocks noGrp="1"/>
          </p:cNvSpPr>
          <p:nvPr>
            <p:ph idx="1"/>
          </p:nvPr>
        </p:nvSpPr>
        <p:spPr>
          <a:xfrm>
            <a:off x="457200" y="1600200"/>
            <a:ext cx="8229600" cy="4876800"/>
          </a:xfrm>
        </p:spPr>
        <p:txBody>
          <a:bodyPr>
            <a:normAutofit/>
          </a:bodyPr>
          <a:lstStyle/>
          <a:p>
            <a:pPr marL="0" indent="0">
              <a:buNone/>
            </a:pPr>
            <a:r>
              <a:rPr lang="en-US" sz="2200" b="1" u="sng" dirty="0"/>
              <a:t>Training on the RTKL &amp; Sunshine Act</a:t>
            </a:r>
          </a:p>
          <a:p>
            <a:r>
              <a:rPr lang="en-US" sz="2200" dirty="0"/>
              <a:t>OOR website filled with information</a:t>
            </a:r>
          </a:p>
          <a:p>
            <a:pPr lvl="1">
              <a:buFont typeface="Wingdings" panose="05000000000000000000" pitchFamily="2" charset="2"/>
              <a:buChar char="§"/>
            </a:pPr>
            <a:r>
              <a:rPr lang="en-US" sz="2200" dirty="0"/>
              <a:t> </a:t>
            </a:r>
            <a:r>
              <a:rPr lang="en-US" sz="2200" dirty="0">
                <a:hlinkClick r:id="rId2"/>
              </a:rPr>
              <a:t>https://www.openrecords.pa.gov</a:t>
            </a:r>
            <a:endParaRPr lang="en-US" sz="2200" dirty="0"/>
          </a:p>
          <a:p>
            <a:r>
              <a:rPr lang="en-US" sz="2200" dirty="0"/>
              <a:t>Weekly virtual trainings: basics, recent cases &amp; more</a:t>
            </a:r>
          </a:p>
          <a:p>
            <a:pPr lvl="1">
              <a:buFont typeface="Wingdings" panose="05000000000000000000" pitchFamily="2" charset="2"/>
              <a:buChar char="§"/>
            </a:pPr>
            <a:r>
              <a:rPr lang="en-US" sz="2200" dirty="0"/>
              <a:t> Details on OOR website</a:t>
            </a:r>
          </a:p>
          <a:p>
            <a:pPr lvl="1">
              <a:buFont typeface="Wingdings" panose="05000000000000000000" pitchFamily="2" charset="2"/>
              <a:buChar char="§"/>
            </a:pPr>
            <a:r>
              <a:rPr lang="en-US" sz="2200" dirty="0"/>
              <a:t> May also request a custom virtual training</a:t>
            </a:r>
          </a:p>
          <a:p>
            <a:endParaRPr lang="en-US" sz="2200" dirty="0"/>
          </a:p>
        </p:txBody>
      </p:sp>
      <p:sp>
        <p:nvSpPr>
          <p:cNvPr id="4" name="Slide Number Placeholder 3">
            <a:extLst>
              <a:ext uri="{FF2B5EF4-FFF2-40B4-BE49-F238E27FC236}">
                <a16:creationId xmlns:a16="http://schemas.microsoft.com/office/drawing/2014/main" id="{04895937-F848-4ECC-A3DF-902BFF01D669}"/>
              </a:ext>
            </a:extLst>
          </p:cNvPr>
          <p:cNvSpPr>
            <a:spLocks noGrp="1"/>
          </p:cNvSpPr>
          <p:nvPr>
            <p:ph type="sldNum" sz="quarter" idx="12"/>
          </p:nvPr>
        </p:nvSpPr>
        <p:spPr/>
        <p:txBody>
          <a:bodyPr/>
          <a:lstStyle/>
          <a:p>
            <a:fld id="{E37F1B7F-26A8-4661-BB6B-7B7EEAA29ED2}" type="slidenum">
              <a:rPr lang="en-US" smtClean="0"/>
              <a:t>20</a:t>
            </a:fld>
            <a:endParaRPr lang="en-US"/>
          </a:p>
        </p:txBody>
      </p:sp>
    </p:spTree>
    <p:extLst>
      <p:ext uri="{BB962C8B-B14F-4D97-AF65-F5344CB8AC3E}">
        <p14:creationId xmlns:p14="http://schemas.microsoft.com/office/powerpoint/2010/main" val="3610324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 name="Rectangle 70">
            <a:extLst>
              <a:ext uri="{FF2B5EF4-FFF2-40B4-BE49-F238E27FC236}">
                <a16:creationId xmlns:a16="http://schemas.microsoft.com/office/drawing/2014/main" id="{EB270761-CC40-4F3F-A916-7E3BC398934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3770" cy="6858000"/>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73" name="Rectangle 72">
            <a:extLst>
              <a:ext uri="{FF2B5EF4-FFF2-40B4-BE49-F238E27FC236}">
                <a16:creationId xmlns:a16="http://schemas.microsoft.com/office/drawing/2014/main" id="{2820855C-9FA4-417A-BE67-63C022F819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91540"/>
            <a:ext cx="541782" cy="5071110"/>
          </a:xfrm>
          <a:prstGeom prst="rect">
            <a:avLst/>
          </a:prstGeom>
          <a:solidFill>
            <a:srgbClr val="4C52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75" name="Rectangle 74">
            <a:extLst>
              <a:ext uri="{FF2B5EF4-FFF2-40B4-BE49-F238E27FC236}">
                <a16:creationId xmlns:a16="http://schemas.microsoft.com/office/drawing/2014/main" id="{D7E6A49B-1B06-403E-8CC5-ACB38A6BDE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01826" y="891540"/>
            <a:ext cx="8242174" cy="5071110"/>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050" name="Title 1"/>
          <p:cNvSpPr>
            <a:spLocks noGrp="1"/>
          </p:cNvSpPr>
          <p:nvPr>
            <p:ph type="ctrTitle"/>
          </p:nvPr>
        </p:nvSpPr>
        <p:spPr>
          <a:xfrm>
            <a:off x="1024620" y="1660121"/>
            <a:ext cx="7217553" cy="3305493"/>
          </a:xfrm>
        </p:spPr>
        <p:txBody>
          <a:bodyPr>
            <a:normAutofit/>
          </a:bodyPr>
          <a:lstStyle/>
          <a:p>
            <a:pPr>
              <a:lnSpc>
                <a:spcPct val="90000"/>
              </a:lnSpc>
            </a:pPr>
            <a:r>
              <a:rPr lang="en-US" sz="6600" b="1" dirty="0"/>
              <a:t>Tips and </a:t>
            </a:r>
            <a:br>
              <a:rPr lang="en-US" sz="6600" b="1" dirty="0"/>
            </a:br>
            <a:r>
              <a:rPr lang="en-US" sz="6600" b="1" dirty="0"/>
              <a:t>Best Practices</a:t>
            </a:r>
            <a:br>
              <a:rPr lang="en-US" sz="7700" b="1" dirty="0"/>
            </a:br>
            <a:endParaRPr lang="en-US" sz="7700" i="1" dirty="0"/>
          </a:p>
        </p:txBody>
      </p:sp>
    </p:spTree>
    <p:extLst>
      <p:ext uri="{BB962C8B-B14F-4D97-AF65-F5344CB8AC3E}">
        <p14:creationId xmlns:p14="http://schemas.microsoft.com/office/powerpoint/2010/main" val="30270318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5919" y="1600200"/>
            <a:ext cx="8229600" cy="3657600"/>
          </a:xfrm>
        </p:spPr>
        <p:txBody>
          <a:bodyPr>
            <a:normAutofit/>
          </a:bodyPr>
          <a:lstStyle/>
          <a:p>
            <a:pPr marL="0" indent="0">
              <a:buNone/>
            </a:pPr>
            <a:r>
              <a:rPr lang="en-US" sz="2200" b="1" u="sng" dirty="0"/>
              <a:t>Good communication can prevent and solve many issues</a:t>
            </a:r>
          </a:p>
          <a:p>
            <a:r>
              <a:rPr lang="en-US" sz="2200" dirty="0"/>
              <a:t>Requesters often submit broad requests to ensure they get all the records they want</a:t>
            </a:r>
          </a:p>
          <a:p>
            <a:pPr lvl="1">
              <a:buFont typeface="Wingdings" panose="05000000000000000000" pitchFamily="2" charset="2"/>
              <a:buChar char="§"/>
            </a:pPr>
            <a:r>
              <a:rPr lang="en-US" sz="2200" dirty="0"/>
              <a:t>Understandable, but can be expensive &amp; frustrating</a:t>
            </a:r>
          </a:p>
          <a:p>
            <a:pPr lvl="1">
              <a:buFont typeface="Wingdings" panose="05000000000000000000" pitchFamily="2" charset="2"/>
              <a:buChar char="§"/>
            </a:pPr>
            <a:r>
              <a:rPr lang="en-US" sz="2200" dirty="0"/>
              <a:t>Requesters don’t want surprise bills</a:t>
            </a:r>
          </a:p>
          <a:p>
            <a:pPr lvl="1">
              <a:buFont typeface="Wingdings" panose="05000000000000000000" pitchFamily="2" charset="2"/>
              <a:buChar char="§"/>
            </a:pPr>
            <a:r>
              <a:rPr lang="en-US" sz="2200" dirty="0"/>
              <a:t>Agencies don’t want unnecessary work</a:t>
            </a:r>
          </a:p>
          <a:p>
            <a:r>
              <a:rPr lang="en-US" sz="2200" dirty="0"/>
              <a:t>Many requesters willing to discuss requests</a:t>
            </a:r>
          </a:p>
          <a:p>
            <a:pPr lvl="1">
              <a:buFont typeface="Wingdings" panose="05000000000000000000" pitchFamily="2" charset="2"/>
              <a:buChar char="§"/>
            </a:pPr>
            <a:r>
              <a:rPr lang="en-US" sz="2200" dirty="0"/>
              <a:t>Cannot require requester to provide reason for request</a:t>
            </a:r>
          </a:p>
          <a:p>
            <a:r>
              <a:rPr lang="en-US" sz="2200" dirty="0"/>
              <a:t>If agreement reached on revised request, put it in writing</a:t>
            </a:r>
          </a:p>
        </p:txBody>
      </p:sp>
      <p:sp>
        <p:nvSpPr>
          <p:cNvPr id="7" name="Title 1">
            <a:extLst>
              <a:ext uri="{FF2B5EF4-FFF2-40B4-BE49-F238E27FC236}">
                <a16:creationId xmlns:a16="http://schemas.microsoft.com/office/drawing/2014/main" id="{67013AC2-911A-43D7-8D43-FE97B058B625}"/>
              </a:ext>
            </a:extLst>
          </p:cNvPr>
          <p:cNvSpPr txBox="1">
            <a:spLocks/>
          </p:cNvSpPr>
          <p:nvPr/>
        </p:nvSpPr>
        <p:spPr>
          <a:xfrm>
            <a:off x="457200" y="274638"/>
            <a:ext cx="8229600" cy="1143000"/>
          </a:xfrm>
          <a:prstGeom prst="rect">
            <a:avLst/>
          </a:prstGeom>
          <a:solidFill>
            <a:schemeClr val="accent1">
              <a:lumMod val="40000"/>
              <a:lumOff val="60000"/>
            </a:schemeClr>
          </a:solid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4000" b="1" dirty="0"/>
              <a:t>Tip: Communicate with the Requester</a:t>
            </a:r>
          </a:p>
        </p:txBody>
      </p:sp>
      <p:sp>
        <p:nvSpPr>
          <p:cNvPr id="2" name="Slide Number Placeholder 1">
            <a:extLst>
              <a:ext uri="{FF2B5EF4-FFF2-40B4-BE49-F238E27FC236}">
                <a16:creationId xmlns:a16="http://schemas.microsoft.com/office/drawing/2014/main" id="{107B8F1D-0AE7-4A70-951A-1DF0071929AF}"/>
              </a:ext>
            </a:extLst>
          </p:cNvPr>
          <p:cNvSpPr>
            <a:spLocks noGrp="1"/>
          </p:cNvSpPr>
          <p:nvPr>
            <p:ph type="sldNum" sz="quarter" idx="12"/>
          </p:nvPr>
        </p:nvSpPr>
        <p:spPr/>
        <p:txBody>
          <a:bodyPr/>
          <a:lstStyle/>
          <a:p>
            <a:fld id="{E37F1B7F-26A8-4661-BB6B-7B7EEAA29ED2}" type="slidenum">
              <a:rPr lang="en-US" smtClean="0"/>
              <a:t>22</a:t>
            </a:fld>
            <a:endParaRPr lang="en-US"/>
          </a:p>
        </p:txBody>
      </p:sp>
    </p:spTree>
    <p:extLst>
      <p:ext uri="{BB962C8B-B14F-4D97-AF65-F5344CB8AC3E}">
        <p14:creationId xmlns:p14="http://schemas.microsoft.com/office/powerpoint/2010/main" val="32141400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animEffect transition="in" filter="fade">
                                      <p:cBhvr>
                                        <p:cTn id="7" dur="500"/>
                                        <p:tgtEl>
                                          <p:spTgt spid="3">
                                            <p:txEl>
                                              <p:pRg st="5" end="5"/>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6" end="6"/>
                                            </p:txEl>
                                          </p:spTgt>
                                        </p:tgtEl>
                                        <p:attrNameLst>
                                          <p:attrName>style.visibility</p:attrName>
                                        </p:attrNameLst>
                                      </p:cBhvr>
                                      <p:to>
                                        <p:strVal val="visible"/>
                                      </p:to>
                                    </p:set>
                                    <p:animEffect transition="in" filter="fade">
                                      <p:cBhvr>
                                        <p:cTn id="10" dur="500"/>
                                        <p:tgtEl>
                                          <p:spTgt spid="3">
                                            <p:txEl>
                                              <p:pRg st="6" end="6"/>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animEffect transition="in" filter="fade">
                                      <p:cBhvr>
                                        <p:cTn id="15"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40000"/>
              <a:lumOff val="60000"/>
            </a:schemeClr>
          </a:solidFill>
        </p:spPr>
        <p:txBody>
          <a:bodyPr>
            <a:normAutofit/>
          </a:bodyPr>
          <a:lstStyle/>
          <a:p>
            <a:r>
              <a:rPr lang="en-US" b="1" dirty="0"/>
              <a:t>Best Practices</a:t>
            </a:r>
          </a:p>
        </p:txBody>
      </p:sp>
      <p:sp>
        <p:nvSpPr>
          <p:cNvPr id="3" name="Content Placeholder 2"/>
          <p:cNvSpPr>
            <a:spLocks noGrp="1"/>
          </p:cNvSpPr>
          <p:nvPr>
            <p:ph idx="1"/>
          </p:nvPr>
        </p:nvSpPr>
        <p:spPr>
          <a:xfrm>
            <a:off x="457200" y="1600200"/>
            <a:ext cx="8229600" cy="3657600"/>
          </a:xfrm>
        </p:spPr>
        <p:txBody>
          <a:bodyPr>
            <a:normAutofit/>
          </a:bodyPr>
          <a:lstStyle/>
          <a:p>
            <a:pPr marL="0" indent="0">
              <a:buNone/>
            </a:pPr>
            <a:r>
              <a:rPr lang="en-US" sz="2200" b="1" u="sng" dirty="0"/>
              <a:t>Experience shows agencies handle RTKL requests best when:</a:t>
            </a:r>
            <a:endParaRPr lang="en-US" sz="2200" b="1" u="sng" dirty="0">
              <a:solidFill>
                <a:srgbClr val="FF0000"/>
              </a:solidFill>
            </a:endParaRPr>
          </a:p>
          <a:p>
            <a:r>
              <a:rPr lang="en-US" sz="2200" dirty="0"/>
              <a:t>AORO receives RTKL training</a:t>
            </a:r>
          </a:p>
          <a:p>
            <a:pPr lvl="1">
              <a:buFont typeface="Wingdings" panose="05000000000000000000" pitchFamily="2" charset="2"/>
              <a:buChar char="§"/>
            </a:pPr>
            <a:r>
              <a:rPr lang="en-US" sz="2200" dirty="0"/>
              <a:t>Other staff may also benefit from training</a:t>
            </a:r>
          </a:p>
          <a:p>
            <a:r>
              <a:rPr lang="en-US" sz="2200" dirty="0"/>
              <a:t>Alternate AORO is available when AORO is out of office</a:t>
            </a:r>
          </a:p>
          <a:p>
            <a:r>
              <a:rPr lang="en-US" sz="2200" dirty="0"/>
              <a:t>AORO uses resource email account rather than personal email account</a:t>
            </a:r>
          </a:p>
          <a:p>
            <a:r>
              <a:rPr lang="en-US" sz="2200" dirty="0"/>
              <a:t>Update OOR when AORO changes to another individual </a:t>
            </a:r>
          </a:p>
          <a:p>
            <a:r>
              <a:rPr lang="en-US" sz="2200" dirty="0"/>
              <a:t>Agency work is done on agency devices &amp; email accounts</a:t>
            </a:r>
          </a:p>
          <a:p>
            <a:r>
              <a:rPr lang="en-US" sz="2200" dirty="0"/>
              <a:t>A good record retention policy is in place … and followed.</a:t>
            </a:r>
          </a:p>
          <a:p>
            <a:endParaRPr lang="en-US" dirty="0"/>
          </a:p>
        </p:txBody>
      </p:sp>
      <p:sp>
        <p:nvSpPr>
          <p:cNvPr id="4" name="Slide Number Placeholder 3">
            <a:extLst>
              <a:ext uri="{FF2B5EF4-FFF2-40B4-BE49-F238E27FC236}">
                <a16:creationId xmlns:a16="http://schemas.microsoft.com/office/drawing/2014/main" id="{F1F3F36E-C679-4328-8DA2-AE3265BCCD59}"/>
              </a:ext>
            </a:extLst>
          </p:cNvPr>
          <p:cNvSpPr>
            <a:spLocks noGrp="1"/>
          </p:cNvSpPr>
          <p:nvPr>
            <p:ph type="sldNum" sz="quarter" idx="12"/>
          </p:nvPr>
        </p:nvSpPr>
        <p:spPr/>
        <p:txBody>
          <a:bodyPr/>
          <a:lstStyle/>
          <a:p>
            <a:fld id="{E37F1B7F-26A8-4661-BB6B-7B7EEAA29ED2}" type="slidenum">
              <a:rPr lang="en-US" smtClean="0"/>
              <a:t>23</a:t>
            </a:fld>
            <a:endParaRPr lang="en-US"/>
          </a:p>
        </p:txBody>
      </p:sp>
    </p:spTree>
    <p:extLst>
      <p:ext uri="{BB962C8B-B14F-4D97-AF65-F5344CB8AC3E}">
        <p14:creationId xmlns:p14="http://schemas.microsoft.com/office/powerpoint/2010/main" val="16183744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500"/>
                                        <p:tgtEl>
                                          <p:spTgt spid="3">
                                            <p:txEl>
                                              <p:pRg st="3" end="3"/>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4" end="4"/>
                                            </p:txEl>
                                          </p:spTgt>
                                        </p:tgtEl>
                                        <p:attrNameLst>
                                          <p:attrName>style.visibility</p:attrName>
                                        </p:attrNameLst>
                                      </p:cBhvr>
                                      <p:to>
                                        <p:strVal val="visible"/>
                                      </p:to>
                                    </p:set>
                                    <p:animEffect transition="in" filter="fade">
                                      <p:cBhvr>
                                        <p:cTn id="12" dur="500"/>
                                        <p:tgtEl>
                                          <p:spTgt spid="3">
                                            <p:txEl>
                                              <p:pRg st="4" end="4"/>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animEffect transition="in" filter="fade">
                                      <p:cBhvr>
                                        <p:cTn id="17" dur="500"/>
                                        <p:tgtEl>
                                          <p:spTgt spid="3">
                                            <p:txEl>
                                              <p:pRg st="5" end="5"/>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6" end="6"/>
                                            </p:txEl>
                                          </p:spTgt>
                                        </p:tgtEl>
                                        <p:attrNameLst>
                                          <p:attrName>style.visibility</p:attrName>
                                        </p:attrNameLst>
                                      </p:cBhvr>
                                      <p:to>
                                        <p:strVal val="visible"/>
                                      </p:to>
                                    </p:set>
                                    <p:animEffect transition="in" filter="fade">
                                      <p:cBhvr>
                                        <p:cTn id="22" dur="500"/>
                                        <p:tgtEl>
                                          <p:spTgt spid="3">
                                            <p:txEl>
                                              <p:pRg st="6" end="6"/>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animEffect transition="in" filter="fade">
                                      <p:cBhvr>
                                        <p:cTn id="27"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4.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6ED6DF-63E6-4642-93B0-82E4DE7B9125}"/>
              </a:ext>
            </a:extLst>
          </p:cNvPr>
          <p:cNvSpPr>
            <a:spLocks noGrp="1"/>
          </p:cNvSpPr>
          <p:nvPr>
            <p:ph type="title"/>
          </p:nvPr>
        </p:nvSpPr>
        <p:spPr>
          <a:solidFill>
            <a:schemeClr val="accent1">
              <a:lumMod val="40000"/>
              <a:lumOff val="60000"/>
            </a:schemeClr>
          </a:solidFill>
        </p:spPr>
        <p:txBody>
          <a:bodyPr vert="horz" lIns="91440" tIns="45720" rIns="91440" bIns="45720" rtlCol="0" anchor="ctr">
            <a:noAutofit/>
          </a:bodyPr>
          <a:lstStyle/>
          <a:p>
            <a:r>
              <a:rPr lang="en-US" sz="4000" b="1" dirty="0"/>
              <a:t>Affidavits	</a:t>
            </a:r>
          </a:p>
        </p:txBody>
      </p:sp>
      <p:sp>
        <p:nvSpPr>
          <p:cNvPr id="3" name="Content Placeholder 2">
            <a:extLst>
              <a:ext uri="{FF2B5EF4-FFF2-40B4-BE49-F238E27FC236}">
                <a16:creationId xmlns:a16="http://schemas.microsoft.com/office/drawing/2014/main" id="{4BCC8401-B8FA-42B0-AFD4-172056B054CE}"/>
              </a:ext>
            </a:extLst>
          </p:cNvPr>
          <p:cNvSpPr>
            <a:spLocks noGrp="1"/>
          </p:cNvSpPr>
          <p:nvPr>
            <p:ph idx="1"/>
          </p:nvPr>
        </p:nvSpPr>
        <p:spPr>
          <a:xfrm>
            <a:off x="457200" y="1600200"/>
            <a:ext cx="8229600" cy="4525963"/>
          </a:xfrm>
        </p:spPr>
        <p:txBody>
          <a:bodyPr>
            <a:normAutofit/>
          </a:bodyPr>
          <a:lstStyle/>
          <a:p>
            <a:r>
              <a:rPr lang="en-US" sz="2200" dirty="0"/>
              <a:t>Insufficient to say: The agency looked.  They do not have any records.</a:t>
            </a:r>
          </a:p>
          <a:p>
            <a:r>
              <a:rPr lang="en-US" sz="2200" dirty="0"/>
              <a:t>Level of detail critical to meeting burden</a:t>
            </a:r>
          </a:p>
          <a:p>
            <a:r>
              <a:rPr lang="en-US" sz="2200" dirty="0"/>
              <a:t>Establish a nexus between the exemption and any redactions</a:t>
            </a:r>
          </a:p>
          <a:p>
            <a:pPr lvl="1">
              <a:buFont typeface="Wingdings" panose="05000000000000000000" pitchFamily="2" charset="2"/>
              <a:buChar char="§"/>
            </a:pPr>
            <a:r>
              <a:rPr lang="en-US" sz="2200" dirty="0"/>
              <a:t>Who</a:t>
            </a:r>
          </a:p>
          <a:p>
            <a:pPr lvl="1">
              <a:buFont typeface="Wingdings" panose="05000000000000000000" pitchFamily="2" charset="2"/>
              <a:buChar char="§"/>
            </a:pPr>
            <a:r>
              <a:rPr lang="en-US" sz="2200" dirty="0"/>
              <a:t>What</a:t>
            </a:r>
          </a:p>
          <a:p>
            <a:pPr lvl="1">
              <a:buFont typeface="Wingdings" panose="05000000000000000000" pitchFamily="2" charset="2"/>
              <a:buChar char="§"/>
            </a:pPr>
            <a:r>
              <a:rPr lang="en-US" sz="2200" dirty="0"/>
              <a:t>Where</a:t>
            </a:r>
          </a:p>
          <a:p>
            <a:pPr lvl="1">
              <a:buFont typeface="Wingdings" panose="05000000000000000000" pitchFamily="2" charset="2"/>
              <a:buChar char="§"/>
            </a:pPr>
            <a:r>
              <a:rPr lang="en-US" sz="2200" dirty="0"/>
              <a:t>When</a:t>
            </a:r>
          </a:p>
          <a:p>
            <a:pPr lvl="1">
              <a:buFont typeface="Wingdings" panose="05000000000000000000" pitchFamily="2" charset="2"/>
              <a:buChar char="§"/>
            </a:pPr>
            <a:r>
              <a:rPr lang="en-US" sz="2200" dirty="0"/>
              <a:t>How</a:t>
            </a:r>
          </a:p>
          <a:p>
            <a:pPr lvl="1">
              <a:buFont typeface="Wingdings" panose="05000000000000000000" pitchFamily="2" charset="2"/>
              <a:buChar char="§"/>
            </a:pPr>
            <a:r>
              <a:rPr lang="en-US" sz="2200" dirty="0"/>
              <a:t>Why</a:t>
            </a:r>
          </a:p>
        </p:txBody>
      </p:sp>
      <p:sp>
        <p:nvSpPr>
          <p:cNvPr id="4" name="Slide Number Placeholder 3">
            <a:extLst>
              <a:ext uri="{FF2B5EF4-FFF2-40B4-BE49-F238E27FC236}">
                <a16:creationId xmlns:a16="http://schemas.microsoft.com/office/drawing/2014/main" id="{032A26AA-3E04-45D9-806C-013963E02EAF}"/>
              </a:ext>
            </a:extLst>
          </p:cNvPr>
          <p:cNvSpPr>
            <a:spLocks noGrp="1"/>
          </p:cNvSpPr>
          <p:nvPr>
            <p:ph type="sldNum" sz="quarter" idx="12"/>
          </p:nvPr>
        </p:nvSpPr>
        <p:spPr/>
        <p:txBody>
          <a:bodyPr/>
          <a:lstStyle/>
          <a:p>
            <a:fld id="{E37F1B7F-26A8-4661-BB6B-7B7EEAA29ED2}" type="slidenum">
              <a:rPr lang="en-US" smtClean="0"/>
              <a:t>24</a:t>
            </a:fld>
            <a:endParaRPr lang="en-US"/>
          </a:p>
        </p:txBody>
      </p:sp>
    </p:spTree>
    <p:extLst>
      <p:ext uri="{BB962C8B-B14F-4D97-AF65-F5344CB8AC3E}">
        <p14:creationId xmlns:p14="http://schemas.microsoft.com/office/powerpoint/2010/main" val="3246901730"/>
      </p:ext>
    </p:extLst>
  </p:cSld>
  <p:clrMapOvr>
    <a:overrideClrMapping bg1="lt1" tx1="dk1" bg2="lt2" tx2="dk2" accent1="accent1" accent2="accent2" accent3="accent3" accent4="accent4" accent5="accent5" accent6="accent6" hlink="hlink" folHlink="folHlink"/>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EE1B3DC-E59D-4FAD-9D8B-7D0819BD73F8}"/>
              </a:ext>
            </a:extLst>
          </p:cNvPr>
          <p:cNvSpPr>
            <a:spLocks noGrp="1"/>
          </p:cNvSpPr>
          <p:nvPr>
            <p:ph idx="1"/>
          </p:nvPr>
        </p:nvSpPr>
        <p:spPr/>
        <p:txBody>
          <a:bodyPr>
            <a:normAutofit/>
          </a:bodyPr>
          <a:lstStyle/>
          <a:p>
            <a:r>
              <a:rPr lang="en-US" sz="2200" dirty="0"/>
              <a:t>Who looked for records</a:t>
            </a:r>
          </a:p>
          <a:p>
            <a:r>
              <a:rPr lang="en-US" sz="2200" dirty="0"/>
              <a:t>Who did they talk to as part of search for records – custodian, officials, contractors, person with knowledge, etc.</a:t>
            </a:r>
          </a:p>
          <a:p>
            <a:r>
              <a:rPr lang="en-US" sz="2200" dirty="0"/>
              <a:t>Where did they look</a:t>
            </a:r>
          </a:p>
          <a:p>
            <a:r>
              <a:rPr lang="en-US" sz="2200" dirty="0"/>
              <a:t>When did they search</a:t>
            </a:r>
          </a:p>
          <a:p>
            <a:r>
              <a:rPr lang="en-US" sz="2200" dirty="0"/>
              <a:t>Why did they look there</a:t>
            </a:r>
          </a:p>
          <a:p>
            <a:r>
              <a:rPr lang="en-US" sz="2200" dirty="0"/>
              <a:t>What did they find or not find – mention retention policy</a:t>
            </a:r>
          </a:p>
          <a:p>
            <a:r>
              <a:rPr lang="en-US" sz="2200" dirty="0"/>
              <a:t>Where else could the records be - private devices</a:t>
            </a:r>
          </a:p>
          <a:p>
            <a:r>
              <a:rPr lang="en-US" sz="2200" dirty="0"/>
              <a:t>Why does the agency not have them if it should </a:t>
            </a:r>
          </a:p>
          <a:p>
            <a:r>
              <a:rPr lang="en-US" sz="2200" dirty="0"/>
              <a:t>What keywords were used as part of the search</a:t>
            </a:r>
          </a:p>
          <a:p>
            <a:endParaRPr lang="en-US" sz="2200" dirty="0"/>
          </a:p>
        </p:txBody>
      </p:sp>
      <p:sp>
        <p:nvSpPr>
          <p:cNvPr id="6" name="Title 1">
            <a:extLst>
              <a:ext uri="{FF2B5EF4-FFF2-40B4-BE49-F238E27FC236}">
                <a16:creationId xmlns:a16="http://schemas.microsoft.com/office/drawing/2014/main" id="{02DDF4B2-137F-49D4-AEB7-4BE22F78F008}"/>
              </a:ext>
            </a:extLst>
          </p:cNvPr>
          <p:cNvSpPr>
            <a:spLocks noGrp="1"/>
          </p:cNvSpPr>
          <p:nvPr>
            <p:ph type="title"/>
          </p:nvPr>
        </p:nvSpPr>
        <p:spPr>
          <a:xfrm>
            <a:off x="457200" y="274638"/>
            <a:ext cx="8229600" cy="1143000"/>
          </a:xfrm>
          <a:solidFill>
            <a:schemeClr val="accent1">
              <a:lumMod val="40000"/>
              <a:lumOff val="60000"/>
            </a:schemeClr>
          </a:solidFill>
        </p:spPr>
        <p:txBody>
          <a:bodyPr vert="horz" lIns="91440" tIns="45720" rIns="91440" bIns="45720" rtlCol="0" anchor="ctr">
            <a:noAutofit/>
          </a:bodyPr>
          <a:lstStyle/>
          <a:p>
            <a:r>
              <a:rPr lang="en-US" sz="4000" b="1" dirty="0"/>
              <a:t>Affidavits	</a:t>
            </a:r>
          </a:p>
        </p:txBody>
      </p:sp>
      <p:sp>
        <p:nvSpPr>
          <p:cNvPr id="2" name="Slide Number Placeholder 1">
            <a:extLst>
              <a:ext uri="{FF2B5EF4-FFF2-40B4-BE49-F238E27FC236}">
                <a16:creationId xmlns:a16="http://schemas.microsoft.com/office/drawing/2014/main" id="{2BAD5826-D431-40AB-8DEC-B0A6E7BF1868}"/>
              </a:ext>
            </a:extLst>
          </p:cNvPr>
          <p:cNvSpPr>
            <a:spLocks noGrp="1"/>
          </p:cNvSpPr>
          <p:nvPr>
            <p:ph type="sldNum" sz="quarter" idx="12"/>
          </p:nvPr>
        </p:nvSpPr>
        <p:spPr/>
        <p:txBody>
          <a:bodyPr/>
          <a:lstStyle/>
          <a:p>
            <a:fld id="{E37F1B7F-26A8-4661-BB6B-7B7EEAA29ED2}" type="slidenum">
              <a:rPr lang="en-US" smtClean="0"/>
              <a:t>25</a:t>
            </a:fld>
            <a:endParaRPr lang="en-US"/>
          </a:p>
        </p:txBody>
      </p:sp>
    </p:spTree>
    <p:extLst>
      <p:ext uri="{BB962C8B-B14F-4D97-AF65-F5344CB8AC3E}">
        <p14:creationId xmlns:p14="http://schemas.microsoft.com/office/powerpoint/2010/main" val="164745821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956640-430E-46B0-90CA-AF46A8E1A506}"/>
              </a:ext>
            </a:extLst>
          </p:cNvPr>
          <p:cNvSpPr>
            <a:spLocks noGrp="1"/>
          </p:cNvSpPr>
          <p:nvPr>
            <p:ph type="title"/>
          </p:nvPr>
        </p:nvSpPr>
        <p:spPr>
          <a:solidFill>
            <a:schemeClr val="accent1">
              <a:lumMod val="40000"/>
              <a:lumOff val="60000"/>
            </a:schemeClr>
          </a:solidFill>
        </p:spPr>
        <p:txBody>
          <a:bodyPr vert="horz" lIns="91440" tIns="45720" rIns="91440" bIns="45720" rtlCol="0" anchor="ctr">
            <a:noAutofit/>
          </a:bodyPr>
          <a:lstStyle/>
          <a:p>
            <a:r>
              <a:rPr lang="en-US" sz="3200" b="1" dirty="0"/>
              <a:t>Gregg Twp. v. Grove, 2018 </a:t>
            </a:r>
            <a:r>
              <a:rPr lang="en-US" sz="3200" b="1" dirty="0" err="1"/>
              <a:t>Pa.Commw.Unpub</a:t>
            </a:r>
            <a:r>
              <a:rPr lang="en-US" sz="3200" b="1" dirty="0"/>
              <a:t>. LEXIS 343; 2018 WL 3097074</a:t>
            </a:r>
          </a:p>
        </p:txBody>
      </p:sp>
      <p:sp>
        <p:nvSpPr>
          <p:cNvPr id="3" name="Content Placeholder 2">
            <a:extLst>
              <a:ext uri="{FF2B5EF4-FFF2-40B4-BE49-F238E27FC236}">
                <a16:creationId xmlns:a16="http://schemas.microsoft.com/office/drawing/2014/main" id="{E2974B7C-BAEC-4BBF-95BC-902FF98D3E93}"/>
              </a:ext>
            </a:extLst>
          </p:cNvPr>
          <p:cNvSpPr>
            <a:spLocks noGrp="1"/>
          </p:cNvSpPr>
          <p:nvPr>
            <p:ph idx="1"/>
          </p:nvPr>
        </p:nvSpPr>
        <p:spPr>
          <a:xfrm>
            <a:off x="457200" y="1600200"/>
            <a:ext cx="8229600" cy="4525963"/>
          </a:xfrm>
        </p:spPr>
        <p:txBody>
          <a:bodyPr>
            <a:normAutofit fontScale="85000" lnSpcReduction="20000"/>
          </a:bodyPr>
          <a:lstStyle/>
          <a:p>
            <a:r>
              <a:rPr lang="en-US" sz="2600" dirty="0"/>
              <a:t>Request was for footage from security cameras in building used for municipal offices</a:t>
            </a:r>
          </a:p>
          <a:p>
            <a:pPr lvl="1">
              <a:buFont typeface="Wingdings" panose="05000000000000000000" pitchFamily="2" charset="2"/>
              <a:buChar char="§"/>
            </a:pPr>
            <a:r>
              <a:rPr lang="en-US" sz="2600" dirty="0"/>
              <a:t>Agency denied claiming release would threaten public safety and endanger safety of the building (b)(2) and (3)</a:t>
            </a:r>
          </a:p>
          <a:p>
            <a:r>
              <a:rPr lang="en-US" sz="2600" dirty="0"/>
              <a:t>Court held agency did not meet burden and video was public</a:t>
            </a:r>
          </a:p>
          <a:p>
            <a:pPr lvl="1">
              <a:buFont typeface="Wingdings" panose="05000000000000000000" pitchFamily="2" charset="2"/>
              <a:buChar char="§"/>
            </a:pPr>
            <a:r>
              <a:rPr lang="en-US" sz="2600" dirty="0"/>
              <a:t>Why?</a:t>
            </a:r>
          </a:p>
          <a:p>
            <a:pPr lvl="2"/>
            <a:r>
              <a:rPr lang="en-US" dirty="0"/>
              <a:t>Affidavit was silent as to what was depicted in video</a:t>
            </a:r>
          </a:p>
          <a:p>
            <a:pPr lvl="2"/>
            <a:r>
              <a:rPr lang="en-US" dirty="0"/>
              <a:t>Affidavit referred generally to all the cameras but failed to explain why footage from one camera will jeopardize safety</a:t>
            </a:r>
          </a:p>
          <a:p>
            <a:pPr lvl="2"/>
            <a:r>
              <a:rPr lang="en-US" dirty="0"/>
              <a:t>Affidavit did not explain how the cameras are used to enhance public safety – monitored some contemporaneously</a:t>
            </a:r>
          </a:p>
          <a:p>
            <a:pPr lvl="2"/>
            <a:r>
              <a:rPr lang="en-US" dirty="0"/>
              <a:t>Affidavit did not address whether info could be redacted</a:t>
            </a:r>
          </a:p>
          <a:p>
            <a:pPr lvl="2"/>
            <a:r>
              <a:rPr lang="en-US" dirty="0"/>
              <a:t>Affidavit had conclusory statements without explaining details about how security will be jeopardized</a:t>
            </a:r>
          </a:p>
          <a:p>
            <a:pPr lvl="2"/>
            <a:endParaRPr lang="en-US" dirty="0"/>
          </a:p>
        </p:txBody>
      </p:sp>
      <p:sp>
        <p:nvSpPr>
          <p:cNvPr id="4" name="Slide Number Placeholder 3">
            <a:extLst>
              <a:ext uri="{FF2B5EF4-FFF2-40B4-BE49-F238E27FC236}">
                <a16:creationId xmlns:a16="http://schemas.microsoft.com/office/drawing/2014/main" id="{E2866764-6AC9-4F97-B7DB-658DC1723B61}"/>
              </a:ext>
            </a:extLst>
          </p:cNvPr>
          <p:cNvSpPr>
            <a:spLocks noGrp="1"/>
          </p:cNvSpPr>
          <p:nvPr>
            <p:ph type="sldNum" sz="quarter" idx="12"/>
          </p:nvPr>
        </p:nvSpPr>
        <p:spPr/>
        <p:txBody>
          <a:bodyPr/>
          <a:lstStyle/>
          <a:p>
            <a:fld id="{E37F1B7F-26A8-4661-BB6B-7B7EEAA29ED2}" type="slidenum">
              <a:rPr lang="en-US" smtClean="0"/>
              <a:t>26</a:t>
            </a:fld>
            <a:endParaRPr lang="en-US"/>
          </a:p>
        </p:txBody>
      </p:sp>
    </p:spTree>
    <p:extLst>
      <p:ext uri="{BB962C8B-B14F-4D97-AF65-F5344CB8AC3E}">
        <p14:creationId xmlns:p14="http://schemas.microsoft.com/office/powerpoint/2010/main" val="141068715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 name="Rectangle 70">
            <a:extLst>
              <a:ext uri="{FF2B5EF4-FFF2-40B4-BE49-F238E27FC236}">
                <a16:creationId xmlns:a16="http://schemas.microsoft.com/office/drawing/2014/main" id="{EB270761-CC40-4F3F-A916-7E3BC398934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3770" cy="6858000"/>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73" name="Rectangle 72">
            <a:extLst>
              <a:ext uri="{FF2B5EF4-FFF2-40B4-BE49-F238E27FC236}">
                <a16:creationId xmlns:a16="http://schemas.microsoft.com/office/drawing/2014/main" id="{2820855C-9FA4-417A-BE67-63C022F819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91540"/>
            <a:ext cx="541782" cy="5071110"/>
          </a:xfrm>
          <a:prstGeom prst="rect">
            <a:avLst/>
          </a:prstGeom>
          <a:solidFill>
            <a:srgbClr val="4C52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75" name="Rectangle 74">
            <a:extLst>
              <a:ext uri="{FF2B5EF4-FFF2-40B4-BE49-F238E27FC236}">
                <a16:creationId xmlns:a16="http://schemas.microsoft.com/office/drawing/2014/main" id="{D7E6A49B-1B06-403E-8CC5-ACB38A6BDE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01826" y="891540"/>
            <a:ext cx="8242174" cy="5071110"/>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050" name="Title 1"/>
          <p:cNvSpPr>
            <a:spLocks noGrp="1"/>
          </p:cNvSpPr>
          <p:nvPr>
            <p:ph type="ctrTitle"/>
          </p:nvPr>
        </p:nvSpPr>
        <p:spPr>
          <a:xfrm>
            <a:off x="1024620" y="1660121"/>
            <a:ext cx="7217553" cy="3305493"/>
          </a:xfrm>
        </p:spPr>
        <p:txBody>
          <a:bodyPr>
            <a:normAutofit fontScale="90000"/>
          </a:bodyPr>
          <a:lstStyle/>
          <a:p>
            <a:pPr>
              <a:lnSpc>
                <a:spcPct val="90000"/>
              </a:lnSpc>
            </a:pPr>
            <a:r>
              <a:rPr lang="en-US" sz="6600" b="1" dirty="0"/>
              <a:t>Recent Developments</a:t>
            </a:r>
            <a:br>
              <a:rPr lang="en-US" sz="6600" b="1" dirty="0"/>
            </a:br>
            <a:br>
              <a:rPr lang="en-US" sz="7700" b="1" dirty="0"/>
            </a:br>
            <a:endParaRPr lang="en-US" sz="7700" i="1" dirty="0"/>
          </a:p>
        </p:txBody>
      </p:sp>
    </p:spTree>
    <p:extLst>
      <p:ext uri="{BB962C8B-B14F-4D97-AF65-F5344CB8AC3E}">
        <p14:creationId xmlns:p14="http://schemas.microsoft.com/office/powerpoint/2010/main" val="23859729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40000"/>
              <a:lumOff val="60000"/>
            </a:schemeClr>
          </a:solidFill>
        </p:spPr>
        <p:txBody>
          <a:bodyPr vert="horz" lIns="91440" tIns="45720" rIns="91440" bIns="45720" rtlCol="0" anchor="ctr">
            <a:noAutofit/>
          </a:bodyPr>
          <a:lstStyle/>
          <a:p>
            <a:r>
              <a:rPr lang="en-US" sz="4000" b="1" dirty="0"/>
              <a:t>RTK Requests During the Pandemic</a:t>
            </a:r>
          </a:p>
        </p:txBody>
      </p:sp>
      <p:sp>
        <p:nvSpPr>
          <p:cNvPr id="3" name="Content Placeholder 2"/>
          <p:cNvSpPr>
            <a:spLocks noGrp="1"/>
          </p:cNvSpPr>
          <p:nvPr>
            <p:ph idx="1"/>
          </p:nvPr>
        </p:nvSpPr>
        <p:spPr>
          <a:xfrm>
            <a:off x="457200" y="1624012"/>
            <a:ext cx="8229600" cy="4525963"/>
          </a:xfrm>
        </p:spPr>
        <p:txBody>
          <a:bodyPr>
            <a:normAutofit/>
          </a:bodyPr>
          <a:lstStyle/>
          <a:p>
            <a:r>
              <a:rPr lang="en-US" sz="2200" dirty="0"/>
              <a:t>The OOR remained operational through the pandemic. </a:t>
            </a:r>
          </a:p>
          <a:p>
            <a:r>
              <a:rPr lang="en-US" sz="2200" dirty="0"/>
              <a:t>The OOR issued indefinite stays (essentially a pause) for all appeals filed with the OOR from late March to early April of 2020; switched to 30 day stays in April.</a:t>
            </a:r>
          </a:p>
          <a:p>
            <a:r>
              <a:rPr lang="en-US" sz="2200" dirty="0"/>
              <a:t>In August of 2020, the OOR began issuing stays for appeals only as needed; otherwise, business as usual, which continues to this day. </a:t>
            </a:r>
          </a:p>
        </p:txBody>
      </p:sp>
      <p:sp>
        <p:nvSpPr>
          <p:cNvPr id="5" name="Slide Number Placeholder 4">
            <a:extLst>
              <a:ext uri="{FF2B5EF4-FFF2-40B4-BE49-F238E27FC236}">
                <a16:creationId xmlns:a16="http://schemas.microsoft.com/office/drawing/2014/main" id="{EC15069B-2B60-4B27-99B1-9B0D61087520}"/>
              </a:ext>
            </a:extLst>
          </p:cNvPr>
          <p:cNvSpPr>
            <a:spLocks noGrp="1"/>
          </p:cNvSpPr>
          <p:nvPr>
            <p:ph type="sldNum" sz="quarter" idx="12"/>
          </p:nvPr>
        </p:nvSpPr>
        <p:spPr/>
        <p:txBody>
          <a:bodyPr/>
          <a:lstStyle/>
          <a:p>
            <a:fld id="{E37F1B7F-26A8-4661-BB6B-7B7EEAA29ED2}" type="slidenum">
              <a:rPr lang="en-US" smtClean="0"/>
              <a:t>28</a:t>
            </a:fld>
            <a:endParaRPr lang="en-US"/>
          </a:p>
        </p:txBody>
      </p:sp>
    </p:spTree>
    <p:extLst>
      <p:ext uri="{BB962C8B-B14F-4D97-AF65-F5344CB8AC3E}">
        <p14:creationId xmlns:p14="http://schemas.microsoft.com/office/powerpoint/2010/main" val="420300485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40000"/>
              <a:lumOff val="60000"/>
            </a:schemeClr>
          </a:solidFill>
        </p:spPr>
        <p:txBody>
          <a:bodyPr vert="horz" lIns="91440" tIns="45720" rIns="91440" bIns="45720" rtlCol="0" anchor="ctr">
            <a:noAutofit/>
          </a:bodyPr>
          <a:lstStyle/>
          <a:p>
            <a:r>
              <a:rPr lang="en-US" sz="4000" b="1" dirty="0"/>
              <a:t>Sunshine Law During the Pandemic</a:t>
            </a:r>
          </a:p>
        </p:txBody>
      </p:sp>
      <p:sp>
        <p:nvSpPr>
          <p:cNvPr id="3" name="Content Placeholder 2"/>
          <p:cNvSpPr>
            <a:spLocks noGrp="1"/>
          </p:cNvSpPr>
          <p:nvPr>
            <p:ph idx="1"/>
          </p:nvPr>
        </p:nvSpPr>
        <p:spPr>
          <a:xfrm>
            <a:off x="457200" y="1600200"/>
            <a:ext cx="8229600" cy="4525963"/>
          </a:xfrm>
        </p:spPr>
        <p:txBody>
          <a:bodyPr>
            <a:normAutofit fontScale="62500" lnSpcReduction="20000"/>
          </a:bodyPr>
          <a:lstStyle/>
          <a:p>
            <a:r>
              <a:rPr lang="en-US" sz="3500" dirty="0"/>
              <a:t>Act 15 of 2020 went into effect on April 20 and applies as long as an emergency declaration is in effect. </a:t>
            </a:r>
          </a:p>
          <a:p>
            <a:pPr lvl="1">
              <a:buFont typeface="Wingdings" panose="05000000000000000000" pitchFamily="2" charset="2"/>
              <a:buChar char="§"/>
            </a:pPr>
            <a:r>
              <a:rPr lang="en-US" dirty="0"/>
              <a:t>Remote meetings are allowed; quorum may be fulfilled with remote participants.</a:t>
            </a:r>
          </a:p>
          <a:p>
            <a:pPr lvl="1">
              <a:buFont typeface="Wingdings" panose="05000000000000000000" pitchFamily="2" charset="2"/>
              <a:buChar char="§"/>
            </a:pPr>
            <a:r>
              <a:rPr lang="en-US" dirty="0"/>
              <a:t>“To the extent practicable” local government agencies must provide advance notice of all remote meetings including date, time, technology, and how the public can participate.</a:t>
            </a:r>
          </a:p>
          <a:p>
            <a:pPr lvl="1">
              <a:buFont typeface="Wingdings" panose="05000000000000000000" pitchFamily="2" charset="2"/>
              <a:buChar char="§"/>
            </a:pPr>
            <a:r>
              <a:rPr lang="en-US" dirty="0"/>
              <a:t>“To the extent practicable,” local government agencies must provide for public participation directly through the teleconferencing or videoconferencing system used to hold the meeting, via email and/or via postal mail.</a:t>
            </a:r>
          </a:p>
          <a:p>
            <a:pPr lvl="1">
              <a:buFont typeface="Wingdings" panose="05000000000000000000" pitchFamily="2" charset="2"/>
              <a:buChar char="§"/>
            </a:pPr>
            <a:r>
              <a:rPr lang="en-US" dirty="0"/>
              <a:t>If an emergency meeting (i.e., a meeting called without public notice) related to COVID-19 takes places, the minutes of that emergency meeting must be made available within 20 days.</a:t>
            </a:r>
          </a:p>
          <a:p>
            <a:pPr lvl="1"/>
            <a:endParaRPr lang="en-US" dirty="0"/>
          </a:p>
          <a:p>
            <a:r>
              <a:rPr lang="en-US" sz="3500" dirty="0"/>
              <a:t>Even when in-person meetings resume, the virtual option of participating and viewing an agency meeting may continue. </a:t>
            </a:r>
          </a:p>
        </p:txBody>
      </p:sp>
      <p:sp>
        <p:nvSpPr>
          <p:cNvPr id="5" name="Slide Number Placeholder 4">
            <a:extLst>
              <a:ext uri="{FF2B5EF4-FFF2-40B4-BE49-F238E27FC236}">
                <a16:creationId xmlns:a16="http://schemas.microsoft.com/office/drawing/2014/main" id="{0E5D2239-7470-4687-8783-7FFD59449CE6}"/>
              </a:ext>
            </a:extLst>
          </p:cNvPr>
          <p:cNvSpPr>
            <a:spLocks noGrp="1"/>
          </p:cNvSpPr>
          <p:nvPr>
            <p:ph type="sldNum" sz="quarter" idx="12"/>
          </p:nvPr>
        </p:nvSpPr>
        <p:spPr/>
        <p:txBody>
          <a:bodyPr/>
          <a:lstStyle/>
          <a:p>
            <a:fld id="{E37F1B7F-26A8-4661-BB6B-7B7EEAA29ED2}" type="slidenum">
              <a:rPr lang="en-US" smtClean="0"/>
              <a:t>29</a:t>
            </a:fld>
            <a:endParaRPr lang="en-US"/>
          </a:p>
        </p:txBody>
      </p:sp>
    </p:spTree>
    <p:extLst>
      <p:ext uri="{BB962C8B-B14F-4D97-AF65-F5344CB8AC3E}">
        <p14:creationId xmlns:p14="http://schemas.microsoft.com/office/powerpoint/2010/main" val="223535753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40000"/>
              <a:lumOff val="60000"/>
            </a:schemeClr>
          </a:solidFill>
        </p:spPr>
        <p:txBody>
          <a:bodyPr vert="horz" lIns="91440" tIns="45720" rIns="91440" bIns="45720" rtlCol="0" anchor="ctr">
            <a:noAutofit/>
          </a:bodyPr>
          <a:lstStyle/>
          <a:p>
            <a:r>
              <a:rPr lang="en-US" sz="4000" b="1" dirty="0"/>
              <a:t>Recent Court Cases of Interest</a:t>
            </a:r>
          </a:p>
        </p:txBody>
      </p:sp>
      <p:sp>
        <p:nvSpPr>
          <p:cNvPr id="3" name="Content Placeholder 2"/>
          <p:cNvSpPr>
            <a:spLocks noGrp="1"/>
          </p:cNvSpPr>
          <p:nvPr>
            <p:ph idx="1"/>
          </p:nvPr>
        </p:nvSpPr>
        <p:spPr>
          <a:xfrm>
            <a:off x="457200" y="1600200"/>
            <a:ext cx="8229600" cy="4525963"/>
          </a:xfrm>
        </p:spPr>
        <p:txBody>
          <a:bodyPr>
            <a:normAutofit/>
          </a:bodyPr>
          <a:lstStyle/>
          <a:p>
            <a:r>
              <a:rPr lang="en-US" sz="2700" i="1" dirty="0"/>
              <a:t>Finnerty vs. Department of Community and Economic Development (2021)</a:t>
            </a:r>
          </a:p>
          <a:p>
            <a:pPr lvl="1">
              <a:buFont typeface="Wingdings" panose="05000000000000000000" pitchFamily="2" charset="2"/>
              <a:buChar char="§"/>
            </a:pPr>
            <a:r>
              <a:rPr lang="en-US" sz="2000" dirty="0"/>
              <a:t>Documents exchanged with an outside consultant are not exempted as “internal deliberations” </a:t>
            </a:r>
          </a:p>
          <a:p>
            <a:r>
              <a:rPr lang="en-US" sz="2700" i="1" dirty="0"/>
              <a:t>Uniontown Newspapers vs. Department of Corrections (2020)</a:t>
            </a:r>
          </a:p>
          <a:p>
            <a:pPr lvl="1">
              <a:buFont typeface="Wingdings" panose="05000000000000000000" pitchFamily="2" charset="2"/>
              <a:buChar char="§"/>
            </a:pPr>
            <a:r>
              <a:rPr lang="en-US" sz="2000" dirty="0"/>
              <a:t>The DOC failed to disseminate documents that the OOR ordered be released; Commonwealth Court found that the DOC “acted in bad faith” and required the DOC to pay the newspaper $118,458 in legal fees</a:t>
            </a:r>
          </a:p>
        </p:txBody>
      </p:sp>
      <p:sp>
        <p:nvSpPr>
          <p:cNvPr id="5" name="Slide Number Placeholder 4">
            <a:extLst>
              <a:ext uri="{FF2B5EF4-FFF2-40B4-BE49-F238E27FC236}">
                <a16:creationId xmlns:a16="http://schemas.microsoft.com/office/drawing/2014/main" id="{2CEC65DD-7D47-47DA-948C-4D6AD0D1AD5E}"/>
              </a:ext>
            </a:extLst>
          </p:cNvPr>
          <p:cNvSpPr>
            <a:spLocks noGrp="1"/>
          </p:cNvSpPr>
          <p:nvPr>
            <p:ph type="sldNum" sz="quarter" idx="12"/>
          </p:nvPr>
        </p:nvSpPr>
        <p:spPr/>
        <p:txBody>
          <a:bodyPr/>
          <a:lstStyle/>
          <a:p>
            <a:fld id="{E37F1B7F-26A8-4661-BB6B-7B7EEAA29ED2}" type="slidenum">
              <a:rPr lang="en-US" smtClean="0"/>
              <a:t>30</a:t>
            </a:fld>
            <a:endParaRPr lang="en-US"/>
          </a:p>
        </p:txBody>
      </p:sp>
    </p:spTree>
    <p:extLst>
      <p:ext uri="{BB962C8B-B14F-4D97-AF65-F5344CB8AC3E}">
        <p14:creationId xmlns:p14="http://schemas.microsoft.com/office/powerpoint/2010/main" val="5744048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40000"/>
              <a:lumOff val="60000"/>
            </a:schemeClr>
          </a:solidFill>
        </p:spPr>
        <p:txBody>
          <a:bodyPr vert="horz" lIns="91440" tIns="45720" rIns="91440" bIns="45720" rtlCol="0" anchor="ctr">
            <a:noAutofit/>
          </a:bodyPr>
          <a:lstStyle/>
          <a:p>
            <a:r>
              <a:rPr lang="en-US" sz="4000" b="1" dirty="0"/>
              <a:t>Pending Legislation of Note</a:t>
            </a:r>
          </a:p>
        </p:txBody>
      </p:sp>
      <p:sp>
        <p:nvSpPr>
          <p:cNvPr id="3" name="Content Placeholder 2"/>
          <p:cNvSpPr>
            <a:spLocks noGrp="1"/>
          </p:cNvSpPr>
          <p:nvPr>
            <p:ph idx="1"/>
          </p:nvPr>
        </p:nvSpPr>
        <p:spPr>
          <a:xfrm>
            <a:off x="457200" y="1595197"/>
            <a:ext cx="8229600" cy="4525963"/>
          </a:xfrm>
        </p:spPr>
        <p:txBody>
          <a:bodyPr>
            <a:normAutofit/>
          </a:bodyPr>
          <a:lstStyle/>
          <a:p>
            <a:r>
              <a:rPr lang="en-US" sz="2200" dirty="0"/>
              <a:t>SB 522 (Dush): Vexatious requestors </a:t>
            </a:r>
          </a:p>
          <a:p>
            <a:r>
              <a:rPr lang="en-US" sz="2200" dirty="0"/>
              <a:t>SB 312 (Brooks): Commercial requestors </a:t>
            </a:r>
          </a:p>
          <a:p>
            <a:r>
              <a:rPr lang="en-US" sz="2200" dirty="0"/>
              <a:t>SB 492 (Mastriano): commercial requesters, inmates, personal fin. Info. and PIAA </a:t>
            </a:r>
          </a:p>
          <a:p>
            <a:r>
              <a:rPr lang="en-US" sz="2200" dirty="0"/>
              <a:t>SB 554 (Stefano): Requires that agencies make their meeting agendas available to public at least 24 hours before meeting; once agenda finalized, may not take any official action on any item that is not listed on the notice, except in emergency situations or to consider matters that are de minimis in nature.</a:t>
            </a:r>
          </a:p>
        </p:txBody>
      </p:sp>
      <p:sp>
        <p:nvSpPr>
          <p:cNvPr id="5" name="Slide Number Placeholder 4">
            <a:extLst>
              <a:ext uri="{FF2B5EF4-FFF2-40B4-BE49-F238E27FC236}">
                <a16:creationId xmlns:a16="http://schemas.microsoft.com/office/drawing/2014/main" id="{FFAF43D4-794C-4E2C-84C4-E31E967E852B}"/>
              </a:ext>
            </a:extLst>
          </p:cNvPr>
          <p:cNvSpPr>
            <a:spLocks noGrp="1"/>
          </p:cNvSpPr>
          <p:nvPr>
            <p:ph type="sldNum" sz="quarter" idx="12"/>
          </p:nvPr>
        </p:nvSpPr>
        <p:spPr/>
        <p:txBody>
          <a:bodyPr/>
          <a:lstStyle/>
          <a:p>
            <a:fld id="{E37F1B7F-26A8-4661-BB6B-7B7EEAA29ED2}" type="slidenum">
              <a:rPr lang="en-US" smtClean="0"/>
              <a:t>31</a:t>
            </a:fld>
            <a:endParaRPr lang="en-US"/>
          </a:p>
        </p:txBody>
      </p:sp>
    </p:spTree>
    <p:extLst>
      <p:ext uri="{BB962C8B-B14F-4D97-AF65-F5344CB8AC3E}">
        <p14:creationId xmlns:p14="http://schemas.microsoft.com/office/powerpoint/2010/main" val="228341131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40000"/>
              <a:lumOff val="60000"/>
            </a:schemeClr>
          </a:solidFill>
        </p:spPr>
        <p:txBody>
          <a:bodyPr vert="horz" lIns="91440" tIns="45720" rIns="91440" bIns="45720" rtlCol="0" anchor="ctr">
            <a:noAutofit/>
          </a:bodyPr>
          <a:lstStyle/>
          <a:p>
            <a:r>
              <a:rPr lang="en-US" sz="4000" b="1" dirty="0"/>
              <a:t>In Development at OOR</a:t>
            </a:r>
          </a:p>
        </p:txBody>
      </p:sp>
      <p:sp>
        <p:nvSpPr>
          <p:cNvPr id="3" name="Content Placeholder 2"/>
          <p:cNvSpPr>
            <a:spLocks noGrp="1"/>
          </p:cNvSpPr>
          <p:nvPr>
            <p:ph idx="1"/>
          </p:nvPr>
        </p:nvSpPr>
        <p:spPr>
          <a:xfrm>
            <a:off x="457200" y="1595197"/>
            <a:ext cx="8229600" cy="4525963"/>
          </a:xfrm>
        </p:spPr>
        <p:txBody>
          <a:bodyPr>
            <a:normAutofit/>
          </a:bodyPr>
          <a:lstStyle/>
          <a:p>
            <a:r>
              <a:rPr lang="en-US" sz="2800" b="1" dirty="0"/>
              <a:t>Electronic docketing system</a:t>
            </a:r>
            <a:endParaRPr lang="en-US" sz="2800" dirty="0"/>
          </a:p>
          <a:p>
            <a:pPr lvl="1">
              <a:buFont typeface="Wingdings" panose="05000000000000000000" pitchFamily="2" charset="2"/>
              <a:buChar char="§"/>
            </a:pPr>
            <a:r>
              <a:rPr lang="en-US" sz="2400" dirty="0"/>
              <a:t>All steps of appeal process conducted on portal accessed via OOR website</a:t>
            </a:r>
          </a:p>
          <a:p>
            <a:r>
              <a:rPr lang="en-US" sz="2800" b="1" dirty="0"/>
              <a:t>Promulgation of regulations of appeals process </a:t>
            </a:r>
          </a:p>
          <a:p>
            <a:r>
              <a:rPr lang="en-US" sz="2800" b="1" dirty="0"/>
              <a:t>Review of agencies’ RTKL webpages</a:t>
            </a:r>
          </a:p>
          <a:p>
            <a:pPr lvl="1">
              <a:buFont typeface="Wingdings" panose="05000000000000000000" pitchFamily="2" charset="2"/>
              <a:buChar char="§"/>
            </a:pPr>
            <a:r>
              <a:rPr lang="en-US" sz="2400" dirty="0"/>
              <a:t>Will publish report with best practices</a:t>
            </a:r>
          </a:p>
        </p:txBody>
      </p:sp>
      <p:sp>
        <p:nvSpPr>
          <p:cNvPr id="5" name="Slide Number Placeholder 4">
            <a:extLst>
              <a:ext uri="{FF2B5EF4-FFF2-40B4-BE49-F238E27FC236}">
                <a16:creationId xmlns:a16="http://schemas.microsoft.com/office/drawing/2014/main" id="{034F4477-EF96-4484-9A06-CE3439B81D50}"/>
              </a:ext>
            </a:extLst>
          </p:cNvPr>
          <p:cNvSpPr>
            <a:spLocks noGrp="1"/>
          </p:cNvSpPr>
          <p:nvPr>
            <p:ph type="sldNum" sz="quarter" idx="12"/>
          </p:nvPr>
        </p:nvSpPr>
        <p:spPr/>
        <p:txBody>
          <a:bodyPr/>
          <a:lstStyle/>
          <a:p>
            <a:fld id="{E37F1B7F-26A8-4661-BB6B-7B7EEAA29ED2}" type="slidenum">
              <a:rPr lang="en-US" smtClean="0"/>
              <a:t>32</a:t>
            </a:fld>
            <a:endParaRPr lang="en-US"/>
          </a:p>
        </p:txBody>
      </p:sp>
    </p:spTree>
    <p:extLst>
      <p:ext uri="{BB962C8B-B14F-4D97-AF65-F5344CB8AC3E}">
        <p14:creationId xmlns:p14="http://schemas.microsoft.com/office/powerpoint/2010/main" val="342928340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40000"/>
              <a:lumOff val="60000"/>
            </a:schemeClr>
          </a:solidFill>
        </p:spPr>
        <p:txBody>
          <a:bodyPr vert="horz" lIns="91440" tIns="45720" rIns="91440" bIns="45720" rtlCol="0" anchor="ctr">
            <a:noAutofit/>
          </a:bodyPr>
          <a:lstStyle/>
          <a:p>
            <a:r>
              <a:rPr lang="en-US" sz="4000" b="1" dirty="0"/>
              <a:t>OOR Resources</a:t>
            </a:r>
          </a:p>
        </p:txBody>
      </p:sp>
      <p:sp>
        <p:nvSpPr>
          <p:cNvPr id="3" name="Content Placeholder 2"/>
          <p:cNvSpPr>
            <a:spLocks noGrp="1"/>
          </p:cNvSpPr>
          <p:nvPr>
            <p:ph idx="1"/>
          </p:nvPr>
        </p:nvSpPr>
        <p:spPr>
          <a:xfrm>
            <a:off x="457200" y="1600200"/>
            <a:ext cx="8229600" cy="3657600"/>
          </a:xfrm>
        </p:spPr>
        <p:txBody>
          <a:bodyPr>
            <a:normAutofit/>
          </a:bodyPr>
          <a:lstStyle/>
          <a:p>
            <a:pPr marL="0" indent="0">
              <a:buNone/>
            </a:pPr>
            <a:r>
              <a:rPr lang="en-US" sz="2200" b="1" u="sng" dirty="0"/>
              <a:t>Website, Twitter, Email Lists &amp; More</a:t>
            </a:r>
          </a:p>
          <a:p>
            <a:r>
              <a:rPr lang="en-US" sz="2200" dirty="0"/>
              <a:t>Web: </a:t>
            </a:r>
            <a:r>
              <a:rPr lang="en-US" sz="2200" dirty="0">
                <a:hlinkClick r:id="rId3"/>
              </a:rPr>
              <a:t>https://openrecords.pa.gov/</a:t>
            </a:r>
            <a:endParaRPr lang="en-US" sz="2200" dirty="0"/>
          </a:p>
          <a:p>
            <a:r>
              <a:rPr lang="en-US" sz="2200" dirty="0"/>
              <a:t>Blog: </a:t>
            </a:r>
            <a:r>
              <a:rPr lang="en-US" sz="2200" dirty="0">
                <a:hlinkClick r:id="rId4"/>
              </a:rPr>
              <a:t>https://openrecordspennsylvania.com/</a:t>
            </a:r>
            <a:endParaRPr lang="en-US" sz="2200" dirty="0"/>
          </a:p>
          <a:p>
            <a:r>
              <a:rPr lang="en-US" sz="2200" dirty="0"/>
              <a:t>Email lists: Daily Digest of FDs &amp; General Updates</a:t>
            </a:r>
          </a:p>
          <a:p>
            <a:pPr lvl="1">
              <a:buFont typeface="Wingdings" panose="05000000000000000000" pitchFamily="2" charset="2"/>
              <a:buChar char="§"/>
            </a:pPr>
            <a:r>
              <a:rPr lang="en-US" sz="2200" dirty="0">
                <a:hlinkClick r:id="rId5"/>
              </a:rPr>
              <a:t>https://www.openrecords.pa.gov/EmailSubscriptions.cfm</a:t>
            </a:r>
            <a:endParaRPr lang="en-US" sz="2200" dirty="0"/>
          </a:p>
          <a:p>
            <a:r>
              <a:rPr lang="en-US" sz="2200" dirty="0"/>
              <a:t>Twitter: </a:t>
            </a:r>
            <a:r>
              <a:rPr lang="en-US" sz="2200" dirty="0">
                <a:hlinkClick r:id="rId6"/>
              </a:rPr>
              <a:t>@</a:t>
            </a:r>
            <a:r>
              <a:rPr lang="en-US" sz="2200" dirty="0" err="1">
                <a:hlinkClick r:id="rId6"/>
              </a:rPr>
              <a:t>OpenRecordsPA</a:t>
            </a:r>
            <a:endParaRPr lang="en-US" sz="2200" dirty="0"/>
          </a:p>
          <a:p>
            <a:pPr lvl="1">
              <a:buFont typeface="Wingdings" panose="05000000000000000000" pitchFamily="2" charset="2"/>
              <a:buChar char="§"/>
            </a:pPr>
            <a:r>
              <a:rPr lang="en-US" sz="2200" dirty="0"/>
              <a:t>Executive Director: </a:t>
            </a:r>
            <a:r>
              <a:rPr lang="en-US" sz="2200" dirty="0">
                <a:hlinkClick r:id="rId7"/>
              </a:rPr>
              <a:t>@LizOpenRecords</a:t>
            </a:r>
            <a:endParaRPr lang="en-US" sz="2200" dirty="0"/>
          </a:p>
          <a:p>
            <a:r>
              <a:rPr lang="en-US" sz="2200" dirty="0"/>
              <a:t>Phone: (717) 346-9903</a:t>
            </a:r>
          </a:p>
          <a:p>
            <a:r>
              <a:rPr lang="en-US" sz="2200"/>
              <a:t>Email</a:t>
            </a:r>
            <a:r>
              <a:rPr lang="en-US" sz="2200" dirty="0"/>
              <a:t>: </a:t>
            </a:r>
            <a:r>
              <a:rPr lang="en-US" sz="2200" dirty="0">
                <a:hlinkClick r:id="rId8"/>
              </a:rPr>
              <a:t>openrecords@pa.gov</a:t>
            </a:r>
            <a:r>
              <a:rPr lang="en-US" sz="2200" dirty="0"/>
              <a:t> </a:t>
            </a:r>
          </a:p>
        </p:txBody>
      </p:sp>
      <p:sp>
        <p:nvSpPr>
          <p:cNvPr id="4" name="Slide Number Placeholder 3">
            <a:extLst>
              <a:ext uri="{FF2B5EF4-FFF2-40B4-BE49-F238E27FC236}">
                <a16:creationId xmlns:a16="http://schemas.microsoft.com/office/drawing/2014/main" id="{B30D6416-A8CF-4CA0-A9F2-9CCF6BEBDBF0}"/>
              </a:ext>
            </a:extLst>
          </p:cNvPr>
          <p:cNvSpPr>
            <a:spLocks noGrp="1"/>
          </p:cNvSpPr>
          <p:nvPr>
            <p:ph type="sldNum" sz="quarter" idx="12"/>
          </p:nvPr>
        </p:nvSpPr>
        <p:spPr/>
        <p:txBody>
          <a:bodyPr/>
          <a:lstStyle/>
          <a:p>
            <a:fld id="{E37F1B7F-26A8-4661-BB6B-7B7EEAA29ED2}" type="slidenum">
              <a:rPr lang="en-US" smtClean="0"/>
              <a:t>33</a:t>
            </a:fld>
            <a:endParaRPr lang="en-US"/>
          </a:p>
        </p:txBody>
      </p:sp>
    </p:spTree>
    <p:custDataLst>
      <p:tags r:id="rId1"/>
    </p:custDataLst>
    <p:extLst>
      <p:ext uri="{BB962C8B-B14F-4D97-AF65-F5344CB8AC3E}">
        <p14:creationId xmlns:p14="http://schemas.microsoft.com/office/powerpoint/2010/main" val="33756121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tags/tag1.xml><?xml version="1.0" encoding="utf-8"?>
<p:tagLst xmlns:a="http://schemas.openxmlformats.org/drawingml/2006/main" xmlns:r="http://schemas.openxmlformats.org/officeDocument/2006/relationships" xmlns:p="http://schemas.openxmlformats.org/presentationml/2006/main">
  <p:tag name="TIMING" val="|0.9"/>
</p:tagLst>
</file>

<file path=ppt/tags/tag2.xml><?xml version="1.0" encoding="utf-8"?>
<p:tagLst xmlns:a="http://schemas.openxmlformats.org/drawingml/2006/main" xmlns:r="http://schemas.openxmlformats.org/officeDocument/2006/relationships" xmlns:p="http://schemas.openxmlformats.org/presentationml/2006/main">
  <p:tag name="TIMING" val="|0.9"/>
</p:tagLst>
</file>

<file path=ppt/tags/tag3.xml><?xml version="1.0" encoding="utf-8"?>
<p:tagLst xmlns:a="http://schemas.openxmlformats.org/drawingml/2006/main" xmlns:r="http://schemas.openxmlformats.org/officeDocument/2006/relationships" xmlns:p="http://schemas.openxmlformats.org/presentationml/2006/main">
  <p:tag name="TIMING" val="|0.9"/>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docProps/app.xml><?xml version="1.0" encoding="utf-8"?>
<Properties xmlns="http://schemas.openxmlformats.org/officeDocument/2006/extended-properties" xmlns:vt="http://schemas.openxmlformats.org/officeDocument/2006/docPropsVTypes">
  <Template/>
  <TotalTime>177</TotalTime>
  <Words>1803</Words>
  <Application>Microsoft Office PowerPoint</Application>
  <PresentationFormat>On-screen Show (4:3)</PresentationFormat>
  <Paragraphs>248</Paragraphs>
  <Slides>33</Slides>
  <Notes>5</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33</vt:i4>
      </vt:variant>
    </vt:vector>
  </HeadingPairs>
  <TitlesOfParts>
    <vt:vector size="38" baseType="lpstr">
      <vt:lpstr>Arial</vt:lpstr>
      <vt:lpstr>Arial Black</vt:lpstr>
      <vt:lpstr>Calibri</vt:lpstr>
      <vt:lpstr>Wingdings</vt:lpstr>
      <vt:lpstr>Office Theme</vt:lpstr>
      <vt:lpstr>All Things Right-to-Know Law,  2021 Edition   Pennsylvania State Association of Boroughs June 7, 2021</vt:lpstr>
      <vt:lpstr>Presentation Overview</vt:lpstr>
      <vt:lpstr>Right-to-Know Law Requests </vt:lpstr>
      <vt:lpstr>Right-to-Know Law Basics</vt:lpstr>
      <vt:lpstr>Receiving RTKL Requests</vt:lpstr>
      <vt:lpstr>Receiving RTKL Requests</vt:lpstr>
      <vt:lpstr>What are Records? Any information, regardless of its physical form.</vt:lpstr>
      <vt:lpstr>Possession of a Record</vt:lpstr>
      <vt:lpstr>Responding to RTKL Requests</vt:lpstr>
      <vt:lpstr>Responding to RTKL Requests</vt:lpstr>
      <vt:lpstr>Responding to RTKL Requests</vt:lpstr>
      <vt:lpstr>Requesting Information In Databases</vt:lpstr>
      <vt:lpstr>Payment Issues</vt:lpstr>
      <vt:lpstr>The OOR and Appeals Process </vt:lpstr>
      <vt:lpstr>Office of Open Records</vt:lpstr>
      <vt:lpstr>Growth in OOR Decisions</vt:lpstr>
      <vt:lpstr>Most Appeals Come From Citizens</vt:lpstr>
      <vt:lpstr>Appealing a RTKL Denial</vt:lpstr>
      <vt:lpstr>OOR Mediation Program</vt:lpstr>
      <vt:lpstr>Training from the OOR</vt:lpstr>
      <vt:lpstr>Tips and  Best Practices </vt:lpstr>
      <vt:lpstr>PowerPoint Presentation</vt:lpstr>
      <vt:lpstr>Best Practices</vt:lpstr>
      <vt:lpstr>Affidavits </vt:lpstr>
      <vt:lpstr>Affidavits </vt:lpstr>
      <vt:lpstr>Gregg Twp. v. Grove, 2018 Pa.Commw.Unpub. LEXIS 343; 2018 WL 3097074</vt:lpstr>
      <vt:lpstr>Recent Developments  </vt:lpstr>
      <vt:lpstr>RTK Requests During the Pandemic</vt:lpstr>
      <vt:lpstr>Sunshine Law During the Pandemic</vt:lpstr>
      <vt:lpstr>Recent Court Cases of Interest</vt:lpstr>
      <vt:lpstr>Pending Legislation of Note</vt:lpstr>
      <vt:lpstr>In Development at OOR</vt:lpstr>
      <vt:lpstr>OOR Resources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All Things Right-to-Know Law,  2021 Edition   Pennsylvania State Association of Boroughs June 7, 2021</dc:title>
  <dc:creator>Wagenseller, Elizabeth</dc:creator>
  <cp:lastModifiedBy>Wagenseller, Elizabeth</cp:lastModifiedBy>
  <cp:revision>14</cp:revision>
  <cp:lastPrinted>2021-05-12T17:37:15Z</cp:lastPrinted>
  <dcterms:created xsi:type="dcterms:W3CDTF">2021-05-12T14:58:30Z</dcterms:created>
  <dcterms:modified xsi:type="dcterms:W3CDTF">2021-05-17T20:29:17Z</dcterms:modified>
</cp:coreProperties>
</file>